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0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816D1-40A0-44F1-967C-D88DF52EFF16}" type="datetimeFigureOut">
              <a:rPr lang="en-US" smtClean="0"/>
              <a:pPr/>
              <a:t>9/16/2013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BD3A3-9CB9-4870-BD17-AAC40628E3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816D1-40A0-44F1-967C-D88DF52EFF16}" type="datetimeFigureOut">
              <a:rPr lang="en-US" smtClean="0"/>
              <a:pPr/>
              <a:t>9/16/2013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BD3A3-9CB9-4870-BD17-AAC40628E3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816D1-40A0-44F1-967C-D88DF52EFF16}" type="datetimeFigureOut">
              <a:rPr lang="en-US" smtClean="0"/>
              <a:pPr/>
              <a:t>9/16/2013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BD3A3-9CB9-4870-BD17-AAC40628E3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816D1-40A0-44F1-967C-D88DF52EFF16}" type="datetimeFigureOut">
              <a:rPr lang="en-US" smtClean="0"/>
              <a:pPr/>
              <a:t>9/16/2013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BD3A3-9CB9-4870-BD17-AAC40628E3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816D1-40A0-44F1-967C-D88DF52EFF16}" type="datetimeFigureOut">
              <a:rPr lang="en-US" smtClean="0"/>
              <a:pPr/>
              <a:t>9/16/2013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BD3A3-9CB9-4870-BD17-AAC40628E3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816D1-40A0-44F1-967C-D88DF52EFF16}" type="datetimeFigureOut">
              <a:rPr lang="en-US" smtClean="0"/>
              <a:pPr/>
              <a:t>9/16/2013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BD3A3-9CB9-4870-BD17-AAC40628E3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816D1-40A0-44F1-967C-D88DF52EFF16}" type="datetimeFigureOut">
              <a:rPr lang="en-US" smtClean="0"/>
              <a:pPr/>
              <a:t>9/16/2013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BD3A3-9CB9-4870-BD17-AAC40628E3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816D1-40A0-44F1-967C-D88DF52EFF16}" type="datetimeFigureOut">
              <a:rPr lang="en-US" smtClean="0"/>
              <a:pPr/>
              <a:t>9/16/2013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BD3A3-9CB9-4870-BD17-AAC40628E3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816D1-40A0-44F1-967C-D88DF52EFF16}" type="datetimeFigureOut">
              <a:rPr lang="en-US" smtClean="0"/>
              <a:pPr/>
              <a:t>9/16/2013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BD3A3-9CB9-4870-BD17-AAC40628E3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816D1-40A0-44F1-967C-D88DF52EFF16}" type="datetimeFigureOut">
              <a:rPr lang="en-US" smtClean="0"/>
              <a:pPr/>
              <a:t>9/16/2013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BD3A3-9CB9-4870-BD17-AAC40628E3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816D1-40A0-44F1-967C-D88DF52EFF16}" type="datetimeFigureOut">
              <a:rPr lang="en-US" smtClean="0"/>
              <a:pPr/>
              <a:t>9/16/2013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BD3A3-9CB9-4870-BD17-AAC40628E3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F816D1-40A0-44F1-967C-D88DF52EFF16}" type="datetimeFigureOut">
              <a:rPr lang="en-US" smtClean="0"/>
              <a:pPr/>
              <a:t>9/16/2013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4BD3A3-9CB9-4870-BD17-AAC40628E38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1564" name="Rectangle 12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1116013" y="3357563"/>
            <a:ext cx="6877050" cy="431800"/>
          </a:xfrm>
          <a:ln>
            <a:miter lim="800000"/>
            <a:headEnd/>
            <a:tailEnd/>
          </a:ln>
          <a:effectLst>
            <a:outerShdw dist="40161" dir="1106097" algn="ctr" rotWithShape="0">
              <a:schemeClr val="bg1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2500" lnSpcReduction="20000"/>
          </a:bodyPr>
          <a:lstStyle/>
          <a:p>
            <a:pPr eaLnBrk="1" hangingPunct="1">
              <a:lnSpc>
                <a:spcPct val="85000"/>
              </a:lnSpc>
              <a:spcBef>
                <a:spcPct val="0"/>
              </a:spcBef>
              <a:defRPr/>
            </a:pPr>
            <a:r>
              <a:rPr lang="en-US" b="1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larendon Cd" pitchFamily="18" charset="0"/>
              </a:rPr>
              <a:t>Dasar – Dasar K3 Listrik</a:t>
            </a:r>
          </a:p>
        </p:txBody>
      </p:sp>
      <p:sp>
        <p:nvSpPr>
          <p:cNvPr id="791565" name="Rectangle 13"/>
          <p:cNvSpPr>
            <a:spLocks noChangeArrowheads="1"/>
          </p:cNvSpPr>
          <p:nvPr/>
        </p:nvSpPr>
        <p:spPr bwMode="auto">
          <a:xfrm>
            <a:off x="554038" y="1989138"/>
            <a:ext cx="7993062" cy="97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40161" dir="1106097" algn="ctr" rotWithShape="0">
              <a:schemeClr val="bg1"/>
            </a:outerShdw>
          </a:effectLst>
        </p:spPr>
        <p:txBody>
          <a:bodyPr/>
          <a:lstStyle/>
          <a:p>
            <a:pPr eaLnBrk="1" hangingPunct="1">
              <a:lnSpc>
                <a:spcPct val="85000"/>
              </a:lnSpc>
              <a:defRPr/>
            </a:pPr>
            <a:r>
              <a:rPr lang="en-US" sz="4000" b="1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larendon Cd" pitchFamily="18" charset="0"/>
              </a:rPr>
              <a:t>K3 Teknisi Listrik</a:t>
            </a:r>
          </a:p>
          <a:p>
            <a:pPr eaLnBrk="1" hangingPunct="1">
              <a:lnSpc>
                <a:spcPct val="85000"/>
              </a:lnSpc>
              <a:defRPr/>
            </a:pPr>
            <a:r>
              <a:rPr lang="en-US" sz="2400" b="1" i="1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larendon Cd" pitchFamily="18" charset="0"/>
              </a:rPr>
              <a:t>(Electrical Safety and Health Training </a:t>
            </a:r>
          </a:p>
          <a:p>
            <a:pPr eaLnBrk="1" hangingPunct="1">
              <a:lnSpc>
                <a:spcPct val="85000"/>
              </a:lnSpc>
              <a:defRPr/>
            </a:pPr>
            <a:r>
              <a:rPr lang="en-US" sz="2400" b="1" i="1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larendon Cd" pitchFamily="18" charset="0"/>
              </a:rPr>
              <a:t>for Electrician)</a:t>
            </a:r>
          </a:p>
          <a:p>
            <a:pPr eaLnBrk="1" hangingPunct="1">
              <a:lnSpc>
                <a:spcPct val="85000"/>
              </a:lnSpc>
              <a:defRPr/>
            </a:pPr>
            <a:endParaRPr lang="en-US" b="1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larendon Cd" pitchFamily="18" charset="0"/>
            </a:endParaRPr>
          </a:p>
        </p:txBody>
      </p:sp>
      <p:sp>
        <p:nvSpPr>
          <p:cNvPr id="791566" name="Rectangle 14"/>
          <p:cNvSpPr>
            <a:spLocks noChangeArrowheads="1"/>
          </p:cNvSpPr>
          <p:nvPr/>
        </p:nvSpPr>
        <p:spPr bwMode="auto">
          <a:xfrm>
            <a:off x="2303463" y="5507038"/>
            <a:ext cx="4537075" cy="693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40161" dir="1106097" algn="ctr" rotWithShape="0">
              <a:schemeClr val="bg1"/>
            </a:outerShdw>
          </a:effectLst>
        </p:spPr>
        <p:txBody>
          <a:bodyPr/>
          <a:lstStyle/>
          <a:p>
            <a:pPr eaLnBrk="1" hangingPunct="1">
              <a:lnSpc>
                <a:spcPct val="75000"/>
              </a:lnSpc>
              <a:defRPr/>
            </a:pPr>
            <a:endParaRPr lang="en-GB" sz="700" b="1" dirty="0"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larendon Cd" pitchFamily="18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304800"/>
            <a:ext cx="2209800" cy="7215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Line 2"/>
          <p:cNvSpPr>
            <a:spLocks noChangeShapeType="1"/>
          </p:cNvSpPr>
          <p:nvPr/>
        </p:nvSpPr>
        <p:spPr bwMode="auto">
          <a:xfrm>
            <a:off x="323850" y="836613"/>
            <a:ext cx="8534400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2" name="Group 14"/>
          <p:cNvGrpSpPr>
            <a:grpSpLocks/>
          </p:cNvGrpSpPr>
          <p:nvPr/>
        </p:nvGrpSpPr>
        <p:grpSpPr bwMode="auto">
          <a:xfrm>
            <a:off x="977412" y="947738"/>
            <a:ext cx="3657600" cy="609600"/>
            <a:chOff x="480" y="240"/>
            <a:chExt cx="2976" cy="564"/>
          </a:xfrm>
        </p:grpSpPr>
        <p:grpSp>
          <p:nvGrpSpPr>
            <p:cNvPr id="3" name="Group 15"/>
            <p:cNvGrpSpPr>
              <a:grpSpLocks/>
            </p:cNvGrpSpPr>
            <p:nvPr/>
          </p:nvGrpSpPr>
          <p:grpSpPr bwMode="auto">
            <a:xfrm>
              <a:off x="480" y="240"/>
              <a:ext cx="480" cy="528"/>
              <a:chOff x="1872" y="1762"/>
              <a:chExt cx="1776" cy="1598"/>
            </a:xfrm>
          </p:grpSpPr>
          <p:sp>
            <p:nvSpPr>
              <p:cNvPr id="31755" name="AutoShape 16"/>
              <p:cNvSpPr>
                <a:spLocks noChangeArrowheads="1"/>
              </p:cNvSpPr>
              <p:nvPr/>
            </p:nvSpPr>
            <p:spPr bwMode="auto">
              <a:xfrm rot="-420707">
                <a:off x="1872" y="1762"/>
                <a:ext cx="1776" cy="1598"/>
              </a:xfrm>
              <a:custGeom>
                <a:avLst/>
                <a:gdLst>
                  <a:gd name="T0" fmla="*/ 888 w 21600"/>
                  <a:gd name="T1" fmla="*/ 0 h 21600"/>
                  <a:gd name="T2" fmla="*/ 260 w 21600"/>
                  <a:gd name="T3" fmla="*/ 234 h 21600"/>
                  <a:gd name="T4" fmla="*/ 0 w 21600"/>
                  <a:gd name="T5" fmla="*/ 799 h 21600"/>
                  <a:gd name="T6" fmla="*/ 260 w 21600"/>
                  <a:gd name="T7" fmla="*/ 1364 h 21600"/>
                  <a:gd name="T8" fmla="*/ 888 w 21600"/>
                  <a:gd name="T9" fmla="*/ 1598 h 21600"/>
                  <a:gd name="T10" fmla="*/ 1516 w 21600"/>
                  <a:gd name="T11" fmla="*/ 1364 h 21600"/>
                  <a:gd name="T12" fmla="*/ 1776 w 21600"/>
                  <a:gd name="T13" fmla="*/ 799 h 21600"/>
                  <a:gd name="T14" fmla="*/ 1516 w 21600"/>
                  <a:gd name="T15" fmla="*/ 234 h 2160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3162 w 21600"/>
                  <a:gd name="T25" fmla="*/ 3163 h 21600"/>
                  <a:gd name="T26" fmla="*/ 18438 w 21600"/>
                  <a:gd name="T27" fmla="*/ 18437 h 21600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1600" h="21600">
                    <a:moveTo>
                      <a:pt x="0" y="10800"/>
                    </a:moveTo>
                    <a:cubicBezTo>
                      <a:pt x="0" y="4835"/>
                      <a:pt x="4835" y="0"/>
                      <a:pt x="10800" y="0"/>
                    </a:cubicBezTo>
                    <a:cubicBezTo>
                      <a:pt x="16765" y="0"/>
                      <a:pt x="21600" y="4835"/>
                      <a:pt x="21600" y="10800"/>
                    </a:cubicBezTo>
                    <a:cubicBezTo>
                      <a:pt x="21600" y="16765"/>
                      <a:pt x="16765" y="21600"/>
                      <a:pt x="10800" y="21600"/>
                    </a:cubicBezTo>
                    <a:cubicBezTo>
                      <a:pt x="4835" y="21600"/>
                      <a:pt x="0" y="16765"/>
                      <a:pt x="0" y="10800"/>
                    </a:cubicBezTo>
                    <a:close/>
                    <a:moveTo>
                      <a:pt x="3816" y="10800"/>
                    </a:moveTo>
                    <a:cubicBezTo>
                      <a:pt x="3816" y="14657"/>
                      <a:pt x="6943" y="17784"/>
                      <a:pt x="10800" y="17784"/>
                    </a:cubicBezTo>
                    <a:cubicBezTo>
                      <a:pt x="14657" y="17784"/>
                      <a:pt x="17784" y="14657"/>
                      <a:pt x="17784" y="10800"/>
                    </a:cubicBezTo>
                    <a:cubicBezTo>
                      <a:pt x="17784" y="6943"/>
                      <a:pt x="14657" y="3816"/>
                      <a:pt x="10800" y="3816"/>
                    </a:cubicBezTo>
                    <a:cubicBezTo>
                      <a:pt x="6943" y="3816"/>
                      <a:pt x="3816" y="6943"/>
                      <a:pt x="3816" y="10800"/>
                    </a:cubicBezTo>
                    <a:close/>
                  </a:path>
                </a:pathLst>
              </a:custGeom>
              <a:solidFill>
                <a:srgbClr val="008000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756" name="AutoShape 17"/>
              <p:cNvSpPr>
                <a:spLocks noChangeArrowheads="1"/>
              </p:cNvSpPr>
              <p:nvPr/>
            </p:nvSpPr>
            <p:spPr bwMode="auto">
              <a:xfrm>
                <a:off x="2405" y="2257"/>
                <a:ext cx="710" cy="644"/>
              </a:xfrm>
              <a:prstGeom prst="plus">
                <a:avLst>
                  <a:gd name="adj" fmla="val 28051"/>
                </a:avLst>
              </a:prstGeom>
              <a:solidFill>
                <a:srgbClr val="008000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757" name="WordArt 18"/>
              <p:cNvSpPr>
                <a:spLocks noChangeArrowheads="1" noChangeShapeType="1" noTextEdit="1"/>
              </p:cNvSpPr>
              <p:nvPr/>
            </p:nvSpPr>
            <p:spPr bwMode="auto">
              <a:xfrm rot="57924">
                <a:off x="1897" y="1776"/>
                <a:ext cx="1751" cy="1570"/>
              </a:xfrm>
              <a:prstGeom prst="rect">
                <a:avLst/>
              </a:prstGeom>
            </p:spPr>
            <p:txBody>
              <a:bodyPr spcFirstLastPara="1" wrap="none" fromWordArt="1">
                <a:prstTxWarp prst="textArchUp">
                  <a:avLst>
                    <a:gd name="adj" fmla="val 5565945"/>
                  </a:avLst>
                </a:prstTxWarp>
              </a:bodyPr>
              <a:lstStyle/>
              <a:p>
                <a:pPr algn="ctr"/>
                <a:r>
                  <a:rPr lang="en-US" sz="4400" kern="10" normalizeH="1">
                    <a:ln w="9525">
                      <a:noFill/>
                      <a:round/>
                      <a:headEnd/>
                      <a:tailEnd/>
                    </a:ln>
                    <a:solidFill>
                      <a:srgbClr val="008000"/>
                    </a:solidFill>
                    <a:latin typeface="Marlett"/>
                  </a:rPr>
                  <a:t>ggggggggggg</a:t>
                </a:r>
              </a:p>
            </p:txBody>
          </p:sp>
        </p:grpSp>
        <p:sp>
          <p:nvSpPr>
            <p:cNvPr id="31754" name="WordArt 19"/>
            <p:cNvSpPr>
              <a:spLocks noChangeArrowheads="1" noChangeShapeType="1" noTextEdit="1"/>
            </p:cNvSpPr>
            <p:nvPr/>
          </p:nvSpPr>
          <p:spPr bwMode="auto">
            <a:xfrm>
              <a:off x="1200" y="240"/>
              <a:ext cx="2256" cy="564"/>
            </a:xfrm>
            <a:prstGeom prst="rect">
              <a:avLst/>
            </a:prstGeom>
          </p:spPr>
          <p:txBody>
            <a:bodyPr wrap="none" fromWordArt="1">
              <a:prstTxWarp prst="textDoubleWave1">
                <a:avLst>
                  <a:gd name="adj1" fmla="val 0"/>
                  <a:gd name="adj2" fmla="val 0"/>
                </a:avLst>
              </a:prstTxWarp>
            </a:bodyPr>
            <a:lstStyle/>
            <a:p>
              <a:pPr algn="ctr"/>
              <a:r>
                <a:rPr lang="en-US" sz="3600" kern="10" spc="-360">
                  <a:ln w="12700">
                    <a:solidFill>
                      <a:schemeClr val="hlink"/>
                    </a:solidFill>
                    <a:round/>
                    <a:headEnd/>
                    <a:tailEnd/>
                  </a:ln>
                  <a:solidFill>
                    <a:srgbClr val="FF9900"/>
                  </a:solidFill>
                  <a:latin typeface="Impact"/>
                </a:rPr>
                <a:t>K3  Listrik</a:t>
              </a:r>
            </a:p>
          </p:txBody>
        </p:sp>
      </p:grpSp>
      <p:sp>
        <p:nvSpPr>
          <p:cNvPr id="31750" name="Rectangle 20"/>
          <p:cNvSpPr>
            <a:spLocks noChangeArrowheads="1"/>
          </p:cNvSpPr>
          <p:nvPr/>
        </p:nvSpPr>
        <p:spPr bwMode="auto">
          <a:xfrm>
            <a:off x="4932485" y="1458913"/>
            <a:ext cx="2417885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 b="1">
                <a:latin typeface="Tahoma" pitchFamily="34" charset="0"/>
              </a:rPr>
              <a:t>Dasar hukum :</a:t>
            </a:r>
          </a:p>
        </p:txBody>
      </p:sp>
      <p:sp>
        <p:nvSpPr>
          <p:cNvPr id="31751" name="Rectangle 21"/>
          <p:cNvSpPr>
            <a:spLocks noChangeArrowheads="1"/>
          </p:cNvSpPr>
          <p:nvPr/>
        </p:nvSpPr>
        <p:spPr bwMode="auto">
          <a:xfrm rot="-5400000">
            <a:off x="-112040" y="3624690"/>
            <a:ext cx="4418012" cy="715108"/>
          </a:xfrm>
          <a:prstGeom prst="rect">
            <a:avLst/>
          </a:prstGeom>
          <a:solidFill>
            <a:schemeClr val="accent2"/>
          </a:solidFill>
          <a:ln w="9525">
            <a:miter lim="800000"/>
            <a:headEnd/>
            <a:tailEnd/>
          </a:ln>
          <a:effectLst/>
          <a:scene3d>
            <a:camera prst="legacyObliqueBottomLeft"/>
            <a:lightRig rig="legacyFlat3" dir="t"/>
          </a:scene3d>
          <a:sp3d extrusionH="1801800" prstMaterial="legacyMatte">
            <a:bevelT w="13500" h="13500" prst="angle"/>
            <a:bevelB w="13500" h="13500" prst="angle"/>
            <a:extrusionClr>
              <a:schemeClr val="bg1"/>
            </a:extrusionClr>
          </a:sp3d>
        </p:spPr>
        <p:txBody>
          <a:bodyPr wrap="none">
            <a:spAutoFit/>
            <a:flatTx/>
          </a:bodyPr>
          <a:lstStyle/>
          <a:p>
            <a:pPr algn="ctr"/>
            <a:r>
              <a:rPr lang="en-US" sz="2000" b="1">
                <a:solidFill>
                  <a:srgbClr val="FFFF00"/>
                </a:solidFill>
                <a:latin typeface="Tahoma" pitchFamily="34" charset="0"/>
              </a:rPr>
              <a:t>Undang undang No 1 tahun 1970</a:t>
            </a:r>
          </a:p>
          <a:p>
            <a:pPr algn="ctr"/>
            <a:r>
              <a:rPr lang="en-US" sz="2000" b="1">
                <a:solidFill>
                  <a:srgbClr val="FFFF00"/>
                </a:solidFill>
                <a:latin typeface="Tahoma" pitchFamily="34" charset="0"/>
              </a:rPr>
              <a:t>Keselamatan Kerja</a:t>
            </a:r>
          </a:p>
        </p:txBody>
      </p:sp>
      <p:sp>
        <p:nvSpPr>
          <p:cNvPr id="101398" name="Rectangle 22"/>
          <p:cNvSpPr>
            <a:spLocks noChangeArrowheads="1"/>
          </p:cNvSpPr>
          <p:nvPr/>
        </p:nvSpPr>
        <p:spPr bwMode="auto">
          <a:xfrm>
            <a:off x="2577612" y="1892300"/>
            <a:ext cx="6019800" cy="4343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lnSpc>
                <a:spcPct val="80000"/>
              </a:lnSpc>
            </a:pPr>
            <a:r>
              <a:rPr lang="en-US" sz="2600" b="1">
                <a:solidFill>
                  <a:srgbClr val="006600"/>
                </a:solidFill>
                <a:latin typeface="Tahoma" pitchFamily="34" charset="0"/>
              </a:rPr>
              <a:t>Pasal  3 ayat (1) huruf q </a:t>
            </a:r>
          </a:p>
          <a:p>
            <a:pPr>
              <a:lnSpc>
                <a:spcPct val="80000"/>
              </a:lnSpc>
            </a:pPr>
            <a:r>
              <a:rPr lang="en-US" sz="2600" b="1">
                <a:solidFill>
                  <a:srgbClr val="006600"/>
                </a:solidFill>
                <a:latin typeface="Tahoma" pitchFamily="34" charset="0"/>
              </a:rPr>
              <a:t>(Objective)</a:t>
            </a:r>
            <a:br>
              <a:rPr lang="en-US" sz="2600" b="1">
                <a:solidFill>
                  <a:srgbClr val="006600"/>
                </a:solidFill>
                <a:latin typeface="Tahoma" pitchFamily="34" charset="0"/>
              </a:rPr>
            </a:br>
            <a:endParaRPr lang="en-US" sz="2600" b="1">
              <a:solidFill>
                <a:srgbClr val="006600"/>
              </a:solidFill>
              <a:latin typeface="Tahoma" pitchFamily="34" charset="0"/>
            </a:endParaRPr>
          </a:p>
          <a:p>
            <a:pPr>
              <a:lnSpc>
                <a:spcPct val="80000"/>
              </a:lnSpc>
            </a:pPr>
            <a:endParaRPr lang="en-US" sz="2600" b="1">
              <a:solidFill>
                <a:srgbClr val="006600"/>
              </a:solidFill>
              <a:latin typeface="Tahoma" pitchFamily="34" charset="0"/>
            </a:endParaRPr>
          </a:p>
          <a:p>
            <a:r>
              <a:rPr lang="en-US" sz="2400" b="1">
                <a:solidFill>
                  <a:srgbClr val="000099"/>
                </a:solidFill>
                <a:latin typeface="Tahoma" pitchFamily="34" charset="0"/>
              </a:rPr>
              <a:t>Dengan peraturan perundangan </a:t>
            </a:r>
          </a:p>
          <a:p>
            <a:r>
              <a:rPr lang="en-US" sz="2400" b="1">
                <a:solidFill>
                  <a:srgbClr val="000099"/>
                </a:solidFill>
                <a:latin typeface="Tahoma" pitchFamily="34" charset="0"/>
              </a:rPr>
              <a:t>ditetapkan syarat-syarat keselamatan </a:t>
            </a:r>
          </a:p>
          <a:p>
            <a:r>
              <a:rPr lang="en-US" sz="2400" b="1">
                <a:solidFill>
                  <a:srgbClr val="000099"/>
                </a:solidFill>
                <a:latin typeface="Tahoma" pitchFamily="34" charset="0"/>
              </a:rPr>
              <a:t>kerja untuk:</a:t>
            </a:r>
            <a:r>
              <a:rPr lang="en-US" sz="2400" b="1">
                <a:solidFill>
                  <a:srgbClr val="008080"/>
                </a:solidFill>
                <a:latin typeface="Tahoma" pitchFamily="34" charset="0"/>
              </a:rPr>
              <a:t> </a:t>
            </a:r>
          </a:p>
          <a:p>
            <a:r>
              <a:rPr lang="en-US" sz="2400" b="1">
                <a:solidFill>
                  <a:srgbClr val="FF0066"/>
                </a:solidFill>
                <a:latin typeface="Tahoma" pitchFamily="34" charset="0"/>
              </a:rPr>
              <a:t>q.	mencegah terkena aliran listrik </a:t>
            </a:r>
          </a:p>
          <a:p>
            <a:r>
              <a:rPr lang="en-US" sz="2400" b="1">
                <a:solidFill>
                  <a:srgbClr val="FF0066"/>
                </a:solidFill>
                <a:latin typeface="Tahoma" pitchFamily="34" charset="0"/>
              </a:rPr>
              <a:t>	berbahaya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9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1398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1398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1398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1398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13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13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13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13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13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13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13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13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13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13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13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13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013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013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013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013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013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013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013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013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013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013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013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013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9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0139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0139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0139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0139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398" grpId="0" build="p" animBg="1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Line 2"/>
          <p:cNvSpPr>
            <a:spLocks noChangeShapeType="1"/>
          </p:cNvSpPr>
          <p:nvPr/>
        </p:nvSpPr>
        <p:spPr bwMode="auto">
          <a:xfrm>
            <a:off x="323850" y="836613"/>
            <a:ext cx="8534400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4475" name="AutoShape 27"/>
          <p:cNvSpPr>
            <a:spLocks noChangeArrowheads="1"/>
          </p:cNvSpPr>
          <p:nvPr/>
        </p:nvSpPr>
        <p:spPr bwMode="auto">
          <a:xfrm>
            <a:off x="2003181" y="3203575"/>
            <a:ext cx="7233138" cy="3574256"/>
          </a:xfrm>
          <a:prstGeom prst="verticalScroll">
            <a:avLst>
              <a:gd name="adj" fmla="val 12500"/>
            </a:avLst>
          </a:prstGeom>
          <a:solidFill>
            <a:srgbClr val="CCFFFF"/>
          </a:solidFill>
          <a:ln w="12700">
            <a:noFill/>
            <a:round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3200" b="1">
                <a:solidFill>
                  <a:schemeClr val="accent2"/>
                </a:solidFill>
                <a:latin typeface="Technical" pitchFamily="34" charset="0"/>
              </a:rPr>
              <a:t>Ditetapkan</a:t>
            </a:r>
          </a:p>
          <a:p>
            <a:pPr algn="ctr"/>
            <a:r>
              <a:rPr lang="en-US" sz="3200" b="1">
                <a:solidFill>
                  <a:schemeClr val="accent2"/>
                </a:solidFill>
                <a:latin typeface="Technical" pitchFamily="34" charset="0"/>
              </a:rPr>
              <a:t>Sebagai Standar Wajib</a:t>
            </a:r>
            <a:r>
              <a:rPr lang="en-US" sz="2400" b="1">
                <a:solidFill>
                  <a:schemeClr val="accent2"/>
                </a:solidFill>
                <a:latin typeface="Technical" pitchFamily="34" charset="0"/>
              </a:rPr>
              <a:t> </a:t>
            </a:r>
          </a:p>
          <a:p>
            <a:pPr algn="ctr"/>
            <a:r>
              <a:rPr lang="en-US" sz="2400" b="1">
                <a:solidFill>
                  <a:schemeClr val="accent2"/>
                </a:solidFill>
                <a:latin typeface="Technical" pitchFamily="34" charset="0"/>
              </a:rPr>
              <a:t>Kep Menteri Energi &amp; Sumber Daya Mineral</a:t>
            </a:r>
          </a:p>
          <a:p>
            <a:pPr algn="ctr"/>
            <a:r>
              <a:rPr lang="en-US" sz="2400" b="1">
                <a:solidFill>
                  <a:schemeClr val="accent2"/>
                </a:solidFill>
                <a:latin typeface="Technical" pitchFamily="34" charset="0"/>
              </a:rPr>
              <a:t>No. : 2046 K/40/MEN/2001 </a:t>
            </a:r>
          </a:p>
          <a:p>
            <a:pPr algn="ctr"/>
            <a:r>
              <a:rPr lang="en-US" sz="2400" b="1">
                <a:solidFill>
                  <a:schemeClr val="accent2"/>
                </a:solidFill>
                <a:latin typeface="Technical" pitchFamily="34" charset="0"/>
              </a:rPr>
              <a:t>Tanggal 28 Agustus 2001 </a:t>
            </a:r>
          </a:p>
          <a:p>
            <a:pPr algn="ctr"/>
            <a:r>
              <a:rPr lang="en-US" sz="2400" b="1">
                <a:solidFill>
                  <a:srgbClr val="CC0000"/>
                </a:solidFill>
                <a:latin typeface="Technical" pitchFamily="34" charset="0"/>
              </a:rPr>
              <a:t>Batas waktu penyesuaian 3 tahun</a:t>
            </a:r>
            <a:endParaRPr lang="en-US" sz="3200" b="1">
              <a:solidFill>
                <a:schemeClr val="accent2"/>
              </a:solidFill>
              <a:latin typeface="Technical" pitchFamily="34" charset="0"/>
            </a:endParaRPr>
          </a:p>
        </p:txBody>
      </p:sp>
      <p:sp>
        <p:nvSpPr>
          <p:cNvPr id="104476" name="Rectangle 28"/>
          <p:cNvSpPr>
            <a:spLocks noChangeArrowheads="1"/>
          </p:cNvSpPr>
          <p:nvPr/>
        </p:nvSpPr>
        <p:spPr bwMode="auto">
          <a:xfrm>
            <a:off x="3352800" y="863600"/>
            <a:ext cx="5105400" cy="182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00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lnSpc>
                <a:spcPct val="70000"/>
              </a:lnSpc>
              <a:spcBef>
                <a:spcPct val="20000"/>
              </a:spcBef>
              <a:defRPr/>
            </a:pPr>
            <a:r>
              <a:rPr lang="en-US" sz="36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Sherwood" pitchFamily="2" charset="0"/>
              </a:rPr>
              <a:t>Persyaratan Umum Instalasi Listrik</a:t>
            </a:r>
          </a:p>
          <a:p>
            <a:pPr>
              <a:lnSpc>
                <a:spcPct val="70000"/>
              </a:lnSpc>
              <a:spcBef>
                <a:spcPct val="20000"/>
              </a:spcBef>
              <a:defRPr/>
            </a:pPr>
            <a:endParaRPr lang="en-US" sz="2800" b="1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Sherwood" pitchFamily="2" charset="0"/>
            </a:endParaRPr>
          </a:p>
          <a:p>
            <a:pPr>
              <a:lnSpc>
                <a:spcPct val="70000"/>
              </a:lnSpc>
              <a:spcBef>
                <a:spcPct val="20000"/>
              </a:spcBef>
              <a:defRPr/>
            </a:pPr>
            <a:r>
              <a:rPr lang="en-US" sz="28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Sherwood" pitchFamily="2" charset="0"/>
              </a:rPr>
              <a:t>Peluncuran perdana 24-10-2001</a:t>
            </a:r>
            <a:endParaRPr lang="en-US" sz="2400" b="1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Sherwood" pitchFamily="2" charset="0"/>
            </a:endParaRPr>
          </a:p>
        </p:txBody>
      </p:sp>
      <p:grpSp>
        <p:nvGrpSpPr>
          <p:cNvPr id="2" name="Group 29"/>
          <p:cNvGrpSpPr>
            <a:grpSpLocks/>
          </p:cNvGrpSpPr>
          <p:nvPr/>
        </p:nvGrpSpPr>
        <p:grpSpPr bwMode="auto">
          <a:xfrm>
            <a:off x="457201" y="1231900"/>
            <a:ext cx="2460381" cy="3276600"/>
            <a:chOff x="336" y="2256"/>
            <a:chExt cx="1550" cy="2064"/>
          </a:xfrm>
        </p:grpSpPr>
        <p:sp>
          <p:nvSpPr>
            <p:cNvPr id="34824" name="Rectangle 30"/>
            <p:cNvSpPr>
              <a:spLocks noChangeArrowheads="1"/>
            </p:cNvSpPr>
            <p:nvPr/>
          </p:nvSpPr>
          <p:spPr bwMode="auto">
            <a:xfrm>
              <a:off x="336" y="2256"/>
              <a:ext cx="1550" cy="2064"/>
            </a:xfrm>
            <a:prstGeom prst="rect">
              <a:avLst/>
            </a:prstGeom>
            <a:solidFill>
              <a:srgbClr val="3399FF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887400" prstMaterial="legacyMatte">
              <a:bevelT w="13500" h="13500" prst="angle"/>
              <a:bevelB w="13500" h="13500" prst="angle"/>
              <a:extrusionClr>
                <a:srgbClr val="FFFF66"/>
              </a:extrusionClr>
            </a:sp3d>
          </p:spPr>
          <p:txBody>
            <a:bodyPr wrap="none" anchor="ctr">
              <a:flatTx/>
            </a:bodyPr>
            <a:lstStyle/>
            <a:p>
              <a:pPr algn="ctr"/>
              <a:endParaRPr lang="en-GB" sz="2400">
                <a:solidFill>
                  <a:schemeClr val="accent2"/>
                </a:solidFill>
                <a:latin typeface="Arial" charset="0"/>
              </a:endParaRPr>
            </a:p>
          </p:txBody>
        </p:sp>
        <p:sp>
          <p:nvSpPr>
            <p:cNvPr id="34825" name="WordArt 31"/>
            <p:cNvSpPr>
              <a:spLocks noChangeArrowheads="1" noChangeShapeType="1" noTextEdit="1"/>
            </p:cNvSpPr>
            <p:nvPr/>
          </p:nvSpPr>
          <p:spPr bwMode="auto">
            <a:xfrm>
              <a:off x="432" y="3648"/>
              <a:ext cx="1344" cy="192"/>
            </a:xfrm>
            <a:prstGeom prst="rect">
              <a:avLst/>
            </a:prstGeom>
          </p:spPr>
          <p:txBody>
            <a:bodyPr wrap="none" fromWordArt="1">
              <a:prstTxWarp prst="textDoubleWave1">
                <a:avLst>
                  <a:gd name="adj1" fmla="val 0"/>
                  <a:gd name="adj2" fmla="val 0"/>
                </a:avLst>
              </a:prstTxWarp>
            </a:bodyPr>
            <a:lstStyle/>
            <a:p>
              <a:r>
                <a:rPr lang="en-US" sz="3600" kern="10" spc="-360">
                  <a:ln w="12700">
                    <a:solidFill>
                      <a:srgbClr val="000099"/>
                    </a:solidFill>
                    <a:round/>
                    <a:headEnd type="none" w="sm" len="sm"/>
                    <a:tailEnd type="none" w="sm" len="sm"/>
                  </a:ln>
                  <a:solidFill>
                    <a:schemeClr val="bg1"/>
                  </a:solidFill>
                  <a:effectLst>
                    <a:outerShdw dist="125724" dir="18900000" algn="ctr" rotWithShape="0">
                      <a:srgbClr val="000099"/>
                    </a:outerShdw>
                  </a:effectLst>
                  <a:latin typeface="Impact"/>
                </a:rPr>
                <a:t>SNI 04-0225-2000</a:t>
              </a:r>
            </a:p>
          </p:txBody>
        </p:sp>
        <p:sp>
          <p:nvSpPr>
            <p:cNvPr id="34826" name="WordArt 32"/>
            <p:cNvSpPr>
              <a:spLocks noChangeArrowheads="1" noChangeShapeType="1" noTextEdit="1"/>
            </p:cNvSpPr>
            <p:nvPr/>
          </p:nvSpPr>
          <p:spPr bwMode="auto">
            <a:xfrm>
              <a:off x="432" y="3024"/>
              <a:ext cx="1266" cy="36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kern="10">
                  <a:ln w="9525">
                    <a:noFill/>
                    <a:round/>
                    <a:headEnd/>
                    <a:tailEnd/>
                  </a:ln>
                  <a:solidFill>
                    <a:srgbClr val="FFFF00"/>
                  </a:solidFill>
                  <a:effectLst>
                    <a:outerShdw dist="35921" dir="2700000" algn="ctr" rotWithShape="0">
                      <a:srgbClr val="C0C0C0"/>
                    </a:outerShdw>
                  </a:effectLst>
                  <a:latin typeface="Impact"/>
                </a:rPr>
                <a:t>Terbaru</a:t>
              </a:r>
            </a:p>
          </p:txBody>
        </p:sp>
        <p:sp>
          <p:nvSpPr>
            <p:cNvPr id="34827" name="WordArt 33"/>
            <p:cNvSpPr>
              <a:spLocks noChangeArrowheads="1" noChangeShapeType="1" noTextEdit="1"/>
            </p:cNvSpPr>
            <p:nvPr/>
          </p:nvSpPr>
          <p:spPr bwMode="auto">
            <a:xfrm>
              <a:off x="432" y="2448"/>
              <a:ext cx="1344" cy="414"/>
            </a:xfrm>
            <a:prstGeom prst="rect">
              <a:avLst/>
            </a:prstGeom>
          </p:spPr>
          <p:txBody>
            <a:bodyPr wrap="none" fromWordArt="1">
              <a:prstTxWarp prst="textDoubleWave1">
                <a:avLst>
                  <a:gd name="adj1" fmla="val 0"/>
                  <a:gd name="adj2" fmla="val 0"/>
                </a:avLst>
              </a:prstTxWarp>
            </a:bodyPr>
            <a:lstStyle/>
            <a:p>
              <a:pPr algn="ctr"/>
              <a:r>
                <a:rPr lang="en-US" sz="3600" kern="10" spc="-360">
                  <a:ln w="12700">
                    <a:solidFill>
                      <a:srgbClr val="000099"/>
                    </a:solidFill>
                    <a:round/>
                    <a:headEnd type="none" w="sm" len="sm"/>
                    <a:tailEnd type="none" w="sm" len="sm"/>
                  </a:ln>
                  <a:solidFill>
                    <a:srgbClr val="33CCFF"/>
                  </a:solidFill>
                  <a:effectLst>
                    <a:outerShdw dist="125724" dir="18900000" algn="ctr" rotWithShape="0">
                      <a:srgbClr val="000099"/>
                    </a:outerShdw>
                  </a:effectLst>
                  <a:latin typeface="Impact"/>
                </a:rPr>
                <a:t>PUIL 2000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44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44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44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44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44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44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475" grpId="0" animBg="1" autoUpdateAnimBg="0"/>
      <p:bldP spid="104476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Line 2"/>
          <p:cNvSpPr>
            <a:spLocks noChangeShapeType="1"/>
          </p:cNvSpPr>
          <p:nvPr/>
        </p:nvSpPr>
        <p:spPr bwMode="auto">
          <a:xfrm>
            <a:off x="323850" y="836613"/>
            <a:ext cx="8534400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5484" name="Rectangle 12"/>
          <p:cNvSpPr>
            <a:spLocks noChangeArrowheads="1"/>
          </p:cNvSpPr>
          <p:nvPr/>
        </p:nvSpPr>
        <p:spPr bwMode="auto">
          <a:xfrm>
            <a:off x="1981200" y="1576388"/>
            <a:ext cx="64770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110000"/>
              </a:lnSpc>
              <a:spcBef>
                <a:spcPct val="20000"/>
              </a:spcBef>
              <a:buFontTx/>
              <a:buChar char="•"/>
            </a:pPr>
            <a:r>
              <a:rPr lang="en-US" sz="2800" b="1">
                <a:solidFill>
                  <a:srgbClr val="006600"/>
                </a:solidFill>
                <a:latin typeface="Tahoma" pitchFamily="34" charset="0"/>
              </a:rPr>
              <a:t>Instalasi listrik adalah instalasi  mulai dari pembangkit tenaga sampai titik penggunaan akhir</a:t>
            </a:r>
          </a:p>
          <a:p>
            <a:pPr marL="342900" indent="-342900">
              <a:lnSpc>
                <a:spcPct val="110000"/>
              </a:lnSpc>
              <a:spcBef>
                <a:spcPct val="20000"/>
              </a:spcBef>
              <a:buFontTx/>
              <a:buChar char="•"/>
            </a:pPr>
            <a:r>
              <a:rPr lang="en-US" sz="2800" b="1">
                <a:solidFill>
                  <a:srgbClr val="CC0000"/>
                </a:solidFill>
                <a:latin typeface="Tahoma" pitchFamily="34" charset="0"/>
              </a:rPr>
              <a:t>Peralatan listrik adalah setiap alat pemakai listrik </a:t>
            </a:r>
          </a:p>
          <a:p>
            <a:pPr marL="342900" indent="-342900">
              <a:lnSpc>
                <a:spcPct val="110000"/>
              </a:lnSpc>
              <a:spcBef>
                <a:spcPct val="20000"/>
              </a:spcBef>
              <a:buFontTx/>
              <a:buChar char="•"/>
            </a:pPr>
            <a:r>
              <a:rPr lang="en-US" sz="2800" b="1">
                <a:latin typeface="Tahoma" pitchFamily="34" charset="0"/>
              </a:rPr>
              <a:t>Perlengkapan listrik adalah komponen-komponen yang diperlukan pada jaringan instalasi</a:t>
            </a:r>
            <a:r>
              <a:rPr lang="en-US" sz="2800" b="1">
                <a:solidFill>
                  <a:srgbClr val="CC0000"/>
                </a:solidFill>
                <a:latin typeface="Tahoma" pitchFamily="34" charset="0"/>
              </a:rPr>
              <a:t>   </a:t>
            </a:r>
          </a:p>
        </p:txBody>
      </p:sp>
      <p:sp>
        <p:nvSpPr>
          <p:cNvPr id="105485" name="Rectangle 13"/>
          <p:cNvSpPr>
            <a:spLocks noChangeArrowheads="1"/>
          </p:cNvSpPr>
          <p:nvPr/>
        </p:nvSpPr>
        <p:spPr bwMode="auto">
          <a:xfrm>
            <a:off x="1339362" y="904876"/>
            <a:ext cx="6128238" cy="519113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ffectLst>
            <a:outerShdw dist="107763" dir="2700000" algn="ctr" rotWithShape="0">
              <a:schemeClr val="bg2"/>
            </a:outerShdw>
          </a:effectLst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800" b="1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 PENGERTIAN</a:t>
            </a:r>
            <a:endParaRPr lang="en-US" sz="2800">
              <a:solidFill>
                <a:srgbClr val="0000CC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</a:endParaRPr>
          </a:p>
        </p:txBody>
      </p:sp>
      <p:grpSp>
        <p:nvGrpSpPr>
          <p:cNvPr id="2" name="Group 14"/>
          <p:cNvGrpSpPr>
            <a:grpSpLocks/>
          </p:cNvGrpSpPr>
          <p:nvPr/>
        </p:nvGrpSpPr>
        <p:grpSpPr bwMode="auto">
          <a:xfrm>
            <a:off x="457200" y="1042988"/>
            <a:ext cx="1447800" cy="1905000"/>
            <a:chOff x="192" y="2160"/>
            <a:chExt cx="912" cy="1200"/>
          </a:xfrm>
        </p:grpSpPr>
        <p:sp>
          <p:nvSpPr>
            <p:cNvPr id="35848" name="Rectangle 15"/>
            <p:cNvSpPr>
              <a:spLocks noChangeArrowheads="1"/>
            </p:cNvSpPr>
            <p:nvPr/>
          </p:nvSpPr>
          <p:spPr bwMode="auto">
            <a:xfrm>
              <a:off x="192" y="2160"/>
              <a:ext cx="912" cy="1200"/>
            </a:xfrm>
            <a:prstGeom prst="rect">
              <a:avLst/>
            </a:prstGeom>
            <a:solidFill>
              <a:srgbClr val="3399FF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FF66"/>
              </a:extrusionClr>
            </a:sp3d>
          </p:spPr>
          <p:txBody>
            <a:bodyPr wrap="none" anchor="ctr">
              <a:flatTx/>
            </a:bodyPr>
            <a:lstStyle/>
            <a:p>
              <a:pPr algn="ctr"/>
              <a:endParaRPr lang="en-GB" sz="2400">
                <a:solidFill>
                  <a:schemeClr val="accent2"/>
                </a:solidFill>
                <a:latin typeface="Arial" charset="0"/>
              </a:endParaRPr>
            </a:p>
          </p:txBody>
        </p:sp>
        <p:sp>
          <p:nvSpPr>
            <p:cNvPr id="35849" name="WordArt 16"/>
            <p:cNvSpPr>
              <a:spLocks noChangeArrowheads="1" noChangeShapeType="1" noTextEdit="1"/>
            </p:cNvSpPr>
            <p:nvPr/>
          </p:nvSpPr>
          <p:spPr bwMode="auto">
            <a:xfrm>
              <a:off x="248" y="2969"/>
              <a:ext cx="791" cy="112"/>
            </a:xfrm>
            <a:prstGeom prst="rect">
              <a:avLst/>
            </a:prstGeom>
          </p:spPr>
          <p:txBody>
            <a:bodyPr wrap="none" fromWordArt="1">
              <a:prstTxWarp prst="textDoubleWave1">
                <a:avLst>
                  <a:gd name="adj1" fmla="val 0"/>
                  <a:gd name="adj2" fmla="val 0"/>
                </a:avLst>
              </a:prstTxWarp>
            </a:bodyPr>
            <a:lstStyle/>
            <a:p>
              <a:r>
                <a:rPr lang="en-US" sz="3600" kern="10" spc="-360">
                  <a:ln w="12700">
                    <a:solidFill>
                      <a:srgbClr val="000099"/>
                    </a:solidFill>
                    <a:round/>
                    <a:headEnd type="none" w="sm" len="sm"/>
                    <a:tailEnd type="none" w="sm" len="sm"/>
                  </a:ln>
                  <a:solidFill>
                    <a:schemeClr val="bg1"/>
                  </a:solidFill>
                  <a:effectLst>
                    <a:outerShdw dist="107763" dir="18900000" algn="ctr" rotWithShape="0">
                      <a:srgbClr val="000099"/>
                    </a:outerShdw>
                  </a:effectLst>
                  <a:latin typeface="Impact"/>
                </a:rPr>
                <a:t>SNI 04-0225-2000</a:t>
              </a:r>
            </a:p>
          </p:txBody>
        </p:sp>
        <p:sp>
          <p:nvSpPr>
            <p:cNvPr id="35850" name="WordArt 17"/>
            <p:cNvSpPr>
              <a:spLocks noChangeArrowheads="1" noChangeShapeType="1" noTextEdit="1"/>
            </p:cNvSpPr>
            <p:nvPr/>
          </p:nvSpPr>
          <p:spPr bwMode="auto">
            <a:xfrm>
              <a:off x="248" y="2272"/>
              <a:ext cx="791" cy="240"/>
            </a:xfrm>
            <a:prstGeom prst="rect">
              <a:avLst/>
            </a:prstGeom>
          </p:spPr>
          <p:txBody>
            <a:bodyPr wrap="none" fromWordArt="1">
              <a:prstTxWarp prst="textDoubleWave1">
                <a:avLst>
                  <a:gd name="adj1" fmla="val 0"/>
                  <a:gd name="adj2" fmla="val 0"/>
                </a:avLst>
              </a:prstTxWarp>
            </a:bodyPr>
            <a:lstStyle/>
            <a:p>
              <a:pPr algn="ctr"/>
              <a:r>
                <a:rPr lang="en-US" sz="3600" kern="10" spc="-360">
                  <a:ln w="12700">
                    <a:solidFill>
                      <a:srgbClr val="000099"/>
                    </a:solidFill>
                    <a:round/>
                    <a:headEnd type="none" w="sm" len="sm"/>
                    <a:tailEnd type="none" w="sm" len="sm"/>
                  </a:ln>
                  <a:solidFill>
                    <a:srgbClr val="33CCFF"/>
                  </a:solidFill>
                  <a:effectLst>
                    <a:outerShdw dist="107763" dir="18900000" algn="ctr" rotWithShape="0">
                      <a:srgbClr val="000099"/>
                    </a:outerShdw>
                  </a:effectLst>
                  <a:latin typeface="Impact"/>
                </a:rPr>
                <a:t>PUIL 2000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" fill="hold"/>
                                        <p:tgtEl>
                                          <p:spTgt spid="1054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" fill="hold"/>
                                        <p:tgtEl>
                                          <p:spTgt spid="1054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" fill="hold"/>
                                        <p:tgtEl>
                                          <p:spTgt spid="1054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00" fill="hold"/>
                                        <p:tgtEl>
                                          <p:spTgt spid="1054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300" fill="hold"/>
                                        <p:tgtEl>
                                          <p:spTgt spid="1054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00" fill="hold"/>
                                        <p:tgtEl>
                                          <p:spTgt spid="1054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00" fill="hold"/>
                                        <p:tgtEl>
                                          <p:spTgt spid="1054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00" fill="hold"/>
                                        <p:tgtEl>
                                          <p:spTgt spid="1054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300" fill="hold"/>
                                        <p:tgtEl>
                                          <p:spTgt spid="1054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00" fill="hold"/>
                                        <p:tgtEl>
                                          <p:spTgt spid="1054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00" fill="hold"/>
                                        <p:tgtEl>
                                          <p:spTgt spid="1054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00" fill="hold"/>
                                        <p:tgtEl>
                                          <p:spTgt spid="1054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484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Line 2"/>
          <p:cNvSpPr>
            <a:spLocks noChangeShapeType="1"/>
          </p:cNvSpPr>
          <p:nvPr/>
        </p:nvSpPr>
        <p:spPr bwMode="auto">
          <a:xfrm>
            <a:off x="323850" y="836613"/>
            <a:ext cx="8534400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2" name="Group 84"/>
          <p:cNvGrpSpPr>
            <a:grpSpLocks/>
          </p:cNvGrpSpPr>
          <p:nvPr/>
        </p:nvGrpSpPr>
        <p:grpSpPr bwMode="auto">
          <a:xfrm>
            <a:off x="7302012" y="3860800"/>
            <a:ext cx="1771650" cy="2895600"/>
            <a:chOff x="912" y="1968"/>
            <a:chExt cx="1208" cy="1824"/>
          </a:xfrm>
        </p:grpSpPr>
        <p:sp>
          <p:nvSpPr>
            <p:cNvPr id="37898" name="Rectangle 85"/>
            <p:cNvSpPr>
              <a:spLocks noChangeArrowheads="1"/>
            </p:cNvSpPr>
            <p:nvPr/>
          </p:nvSpPr>
          <p:spPr bwMode="auto">
            <a:xfrm>
              <a:off x="1429" y="1990"/>
              <a:ext cx="82" cy="584"/>
            </a:xfrm>
            <a:prstGeom prst="rect">
              <a:avLst/>
            </a:prstGeom>
            <a:solidFill>
              <a:srgbClr val="7F7F7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899" name="Rectangle 86"/>
            <p:cNvSpPr>
              <a:spLocks noChangeArrowheads="1"/>
            </p:cNvSpPr>
            <p:nvPr/>
          </p:nvSpPr>
          <p:spPr bwMode="auto">
            <a:xfrm>
              <a:off x="1598" y="2004"/>
              <a:ext cx="67" cy="606"/>
            </a:xfrm>
            <a:prstGeom prst="rect">
              <a:avLst/>
            </a:prstGeom>
            <a:solidFill>
              <a:srgbClr val="7F7F7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900" name="Freeform 87"/>
            <p:cNvSpPr>
              <a:spLocks/>
            </p:cNvSpPr>
            <p:nvPr/>
          </p:nvSpPr>
          <p:spPr bwMode="auto">
            <a:xfrm>
              <a:off x="1890" y="2600"/>
              <a:ext cx="222" cy="1192"/>
            </a:xfrm>
            <a:custGeom>
              <a:avLst/>
              <a:gdLst>
                <a:gd name="T0" fmla="*/ 0 w 442"/>
                <a:gd name="T1" fmla="*/ 1 h 2385"/>
                <a:gd name="T2" fmla="*/ 9 w 442"/>
                <a:gd name="T3" fmla="*/ 1068 h 2385"/>
                <a:gd name="T4" fmla="*/ 201 w 442"/>
                <a:gd name="T5" fmla="*/ 1192 h 2385"/>
                <a:gd name="T6" fmla="*/ 222 w 442"/>
                <a:gd name="T7" fmla="*/ 11 h 2385"/>
                <a:gd name="T8" fmla="*/ 219 w 442"/>
                <a:gd name="T9" fmla="*/ 11 h 2385"/>
                <a:gd name="T10" fmla="*/ 212 w 442"/>
                <a:gd name="T11" fmla="*/ 10 h 2385"/>
                <a:gd name="T12" fmla="*/ 202 w 442"/>
                <a:gd name="T13" fmla="*/ 10 h 2385"/>
                <a:gd name="T14" fmla="*/ 187 w 442"/>
                <a:gd name="T15" fmla="*/ 9 h 2385"/>
                <a:gd name="T16" fmla="*/ 171 w 442"/>
                <a:gd name="T17" fmla="*/ 8 h 2385"/>
                <a:gd name="T18" fmla="*/ 152 w 442"/>
                <a:gd name="T19" fmla="*/ 6 h 2385"/>
                <a:gd name="T20" fmla="*/ 131 w 442"/>
                <a:gd name="T21" fmla="*/ 5 h 2385"/>
                <a:gd name="T22" fmla="*/ 111 w 442"/>
                <a:gd name="T23" fmla="*/ 4 h 2385"/>
                <a:gd name="T24" fmla="*/ 91 w 442"/>
                <a:gd name="T25" fmla="*/ 4 h 2385"/>
                <a:gd name="T26" fmla="*/ 70 w 442"/>
                <a:gd name="T27" fmla="*/ 3 h 2385"/>
                <a:gd name="T28" fmla="*/ 51 w 442"/>
                <a:gd name="T29" fmla="*/ 2 h 2385"/>
                <a:gd name="T30" fmla="*/ 35 w 442"/>
                <a:gd name="T31" fmla="*/ 1 h 2385"/>
                <a:gd name="T32" fmla="*/ 20 w 442"/>
                <a:gd name="T33" fmla="*/ 1 h 2385"/>
                <a:gd name="T34" fmla="*/ 10 w 442"/>
                <a:gd name="T35" fmla="*/ 0 h 2385"/>
                <a:gd name="T36" fmla="*/ 3 w 442"/>
                <a:gd name="T37" fmla="*/ 0 h 2385"/>
                <a:gd name="T38" fmla="*/ 0 w 442"/>
                <a:gd name="T39" fmla="*/ 1 h 2385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442" h="2385">
                  <a:moveTo>
                    <a:pt x="0" y="2"/>
                  </a:moveTo>
                  <a:lnTo>
                    <a:pt x="17" y="2136"/>
                  </a:lnTo>
                  <a:lnTo>
                    <a:pt x="400" y="2385"/>
                  </a:lnTo>
                  <a:lnTo>
                    <a:pt x="442" y="22"/>
                  </a:lnTo>
                  <a:lnTo>
                    <a:pt x="436" y="22"/>
                  </a:lnTo>
                  <a:lnTo>
                    <a:pt x="423" y="20"/>
                  </a:lnTo>
                  <a:lnTo>
                    <a:pt x="402" y="20"/>
                  </a:lnTo>
                  <a:lnTo>
                    <a:pt x="373" y="18"/>
                  </a:lnTo>
                  <a:lnTo>
                    <a:pt x="340" y="16"/>
                  </a:lnTo>
                  <a:lnTo>
                    <a:pt x="302" y="13"/>
                  </a:lnTo>
                  <a:lnTo>
                    <a:pt x="261" y="11"/>
                  </a:lnTo>
                  <a:lnTo>
                    <a:pt x="221" y="9"/>
                  </a:lnTo>
                  <a:lnTo>
                    <a:pt x="181" y="8"/>
                  </a:lnTo>
                  <a:lnTo>
                    <a:pt x="140" y="6"/>
                  </a:lnTo>
                  <a:lnTo>
                    <a:pt x="102" y="4"/>
                  </a:lnTo>
                  <a:lnTo>
                    <a:pt x="69" y="2"/>
                  </a:lnTo>
                  <a:lnTo>
                    <a:pt x="40" y="2"/>
                  </a:lnTo>
                  <a:lnTo>
                    <a:pt x="19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7F7F7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901" name="Rectangle 88"/>
            <p:cNvSpPr>
              <a:spLocks noChangeArrowheads="1"/>
            </p:cNvSpPr>
            <p:nvPr/>
          </p:nvSpPr>
          <p:spPr bwMode="auto">
            <a:xfrm>
              <a:off x="1398" y="2592"/>
              <a:ext cx="570" cy="1098"/>
            </a:xfrm>
            <a:prstGeom prst="rect">
              <a:avLst/>
            </a:prstGeom>
            <a:solidFill>
              <a:srgbClr val="4C4C4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902" name="Freeform 89"/>
            <p:cNvSpPr>
              <a:spLocks/>
            </p:cNvSpPr>
            <p:nvPr/>
          </p:nvSpPr>
          <p:spPr bwMode="auto">
            <a:xfrm>
              <a:off x="1156" y="2462"/>
              <a:ext cx="206" cy="1142"/>
            </a:xfrm>
            <a:custGeom>
              <a:avLst/>
              <a:gdLst>
                <a:gd name="T0" fmla="*/ 41 w 411"/>
                <a:gd name="T1" fmla="*/ 0 h 2285"/>
                <a:gd name="T2" fmla="*/ 41 w 411"/>
                <a:gd name="T3" fmla="*/ 46 h 2285"/>
                <a:gd name="T4" fmla="*/ 39 w 411"/>
                <a:gd name="T5" fmla="*/ 168 h 2285"/>
                <a:gd name="T6" fmla="*/ 36 w 411"/>
                <a:gd name="T7" fmla="*/ 339 h 2285"/>
                <a:gd name="T8" fmla="*/ 32 w 411"/>
                <a:gd name="T9" fmla="*/ 537 h 2285"/>
                <a:gd name="T10" fmla="*/ 27 w 411"/>
                <a:gd name="T11" fmla="*/ 735 h 2285"/>
                <a:gd name="T12" fmla="*/ 20 w 411"/>
                <a:gd name="T13" fmla="*/ 906 h 2285"/>
                <a:gd name="T14" fmla="*/ 13 w 411"/>
                <a:gd name="T15" fmla="*/ 1028 h 2285"/>
                <a:gd name="T16" fmla="*/ 3 w 411"/>
                <a:gd name="T17" fmla="*/ 1074 h 2285"/>
                <a:gd name="T18" fmla="*/ 0 w 411"/>
                <a:gd name="T19" fmla="*/ 1075 h 2285"/>
                <a:gd name="T20" fmla="*/ 3 w 411"/>
                <a:gd name="T21" fmla="*/ 1077 h 2285"/>
                <a:gd name="T22" fmla="*/ 10 w 411"/>
                <a:gd name="T23" fmla="*/ 1081 h 2285"/>
                <a:gd name="T24" fmla="*/ 20 w 411"/>
                <a:gd name="T25" fmla="*/ 1085 h 2285"/>
                <a:gd name="T26" fmla="*/ 34 w 411"/>
                <a:gd name="T27" fmla="*/ 1090 h 2285"/>
                <a:gd name="T28" fmla="*/ 50 w 411"/>
                <a:gd name="T29" fmla="*/ 1096 h 2285"/>
                <a:gd name="T30" fmla="*/ 67 w 411"/>
                <a:gd name="T31" fmla="*/ 1102 h 2285"/>
                <a:gd name="T32" fmla="*/ 87 w 411"/>
                <a:gd name="T33" fmla="*/ 1108 h 2285"/>
                <a:gd name="T34" fmla="*/ 106 w 411"/>
                <a:gd name="T35" fmla="*/ 1114 h 2285"/>
                <a:gd name="T36" fmla="*/ 124 w 411"/>
                <a:gd name="T37" fmla="*/ 1121 h 2285"/>
                <a:gd name="T38" fmla="*/ 142 w 411"/>
                <a:gd name="T39" fmla="*/ 1126 h 2285"/>
                <a:gd name="T40" fmla="*/ 158 w 411"/>
                <a:gd name="T41" fmla="*/ 1131 h 2285"/>
                <a:gd name="T42" fmla="*/ 171 w 411"/>
                <a:gd name="T43" fmla="*/ 1136 h 2285"/>
                <a:gd name="T44" fmla="*/ 182 w 411"/>
                <a:gd name="T45" fmla="*/ 1139 h 2285"/>
                <a:gd name="T46" fmla="*/ 189 w 411"/>
                <a:gd name="T47" fmla="*/ 1141 h 2285"/>
                <a:gd name="T48" fmla="*/ 192 w 411"/>
                <a:gd name="T49" fmla="*/ 1142 h 2285"/>
                <a:gd name="T50" fmla="*/ 206 w 411"/>
                <a:gd name="T51" fmla="*/ 134 h 2285"/>
                <a:gd name="T52" fmla="*/ 41 w 411"/>
                <a:gd name="T53" fmla="*/ 0 h 2285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0" t="0" r="r" b="b"/>
              <a:pathLst>
                <a:path w="411" h="2285">
                  <a:moveTo>
                    <a:pt x="81" y="0"/>
                  </a:moveTo>
                  <a:lnTo>
                    <a:pt x="81" y="92"/>
                  </a:lnTo>
                  <a:lnTo>
                    <a:pt x="77" y="336"/>
                  </a:lnTo>
                  <a:lnTo>
                    <a:pt x="71" y="679"/>
                  </a:lnTo>
                  <a:lnTo>
                    <a:pt x="63" y="1074"/>
                  </a:lnTo>
                  <a:lnTo>
                    <a:pt x="54" y="1470"/>
                  </a:lnTo>
                  <a:lnTo>
                    <a:pt x="40" y="1813"/>
                  </a:lnTo>
                  <a:lnTo>
                    <a:pt x="25" y="2057"/>
                  </a:lnTo>
                  <a:lnTo>
                    <a:pt x="5" y="2149"/>
                  </a:lnTo>
                  <a:lnTo>
                    <a:pt x="0" y="2151"/>
                  </a:lnTo>
                  <a:lnTo>
                    <a:pt x="5" y="2155"/>
                  </a:lnTo>
                  <a:lnTo>
                    <a:pt x="19" y="2162"/>
                  </a:lnTo>
                  <a:lnTo>
                    <a:pt x="40" y="2171"/>
                  </a:lnTo>
                  <a:lnTo>
                    <a:pt x="67" y="2181"/>
                  </a:lnTo>
                  <a:lnTo>
                    <a:pt x="100" y="2192"/>
                  </a:lnTo>
                  <a:lnTo>
                    <a:pt x="134" y="2204"/>
                  </a:lnTo>
                  <a:lnTo>
                    <a:pt x="173" y="2217"/>
                  </a:lnTo>
                  <a:lnTo>
                    <a:pt x="211" y="2229"/>
                  </a:lnTo>
                  <a:lnTo>
                    <a:pt x="248" y="2242"/>
                  </a:lnTo>
                  <a:lnTo>
                    <a:pt x="283" y="2252"/>
                  </a:lnTo>
                  <a:lnTo>
                    <a:pt x="315" y="2263"/>
                  </a:lnTo>
                  <a:lnTo>
                    <a:pt x="342" y="2272"/>
                  </a:lnTo>
                  <a:lnTo>
                    <a:pt x="363" y="2279"/>
                  </a:lnTo>
                  <a:lnTo>
                    <a:pt x="377" y="2283"/>
                  </a:lnTo>
                  <a:lnTo>
                    <a:pt x="383" y="2285"/>
                  </a:lnTo>
                  <a:lnTo>
                    <a:pt x="411" y="268"/>
                  </a:lnTo>
                  <a:lnTo>
                    <a:pt x="81" y="0"/>
                  </a:ln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903" name="Freeform 90"/>
            <p:cNvSpPr>
              <a:spLocks/>
            </p:cNvSpPr>
            <p:nvPr/>
          </p:nvSpPr>
          <p:spPr bwMode="auto">
            <a:xfrm>
              <a:off x="912" y="3258"/>
              <a:ext cx="638" cy="484"/>
            </a:xfrm>
            <a:custGeom>
              <a:avLst/>
              <a:gdLst>
                <a:gd name="T0" fmla="*/ 507 w 1276"/>
                <a:gd name="T1" fmla="*/ 0 h 968"/>
                <a:gd name="T2" fmla="*/ 459 w 1276"/>
                <a:gd name="T3" fmla="*/ 63 h 968"/>
                <a:gd name="T4" fmla="*/ 416 w 1276"/>
                <a:gd name="T5" fmla="*/ 135 h 968"/>
                <a:gd name="T6" fmla="*/ 393 w 1276"/>
                <a:gd name="T7" fmla="*/ 198 h 968"/>
                <a:gd name="T8" fmla="*/ 363 w 1276"/>
                <a:gd name="T9" fmla="*/ 269 h 968"/>
                <a:gd name="T10" fmla="*/ 304 w 1276"/>
                <a:gd name="T11" fmla="*/ 282 h 968"/>
                <a:gd name="T12" fmla="*/ 222 w 1276"/>
                <a:gd name="T13" fmla="*/ 234 h 968"/>
                <a:gd name="T14" fmla="*/ 88 w 1276"/>
                <a:gd name="T15" fmla="*/ 198 h 968"/>
                <a:gd name="T16" fmla="*/ 0 w 1276"/>
                <a:gd name="T17" fmla="*/ 189 h 968"/>
                <a:gd name="T18" fmla="*/ 72 w 1276"/>
                <a:gd name="T19" fmla="*/ 247 h 968"/>
                <a:gd name="T20" fmla="*/ 135 w 1276"/>
                <a:gd name="T21" fmla="*/ 310 h 968"/>
                <a:gd name="T22" fmla="*/ 146 w 1276"/>
                <a:gd name="T23" fmla="*/ 382 h 968"/>
                <a:gd name="T24" fmla="*/ 106 w 1276"/>
                <a:gd name="T25" fmla="*/ 440 h 968"/>
                <a:gd name="T26" fmla="*/ 222 w 1276"/>
                <a:gd name="T27" fmla="*/ 458 h 968"/>
                <a:gd name="T28" fmla="*/ 304 w 1276"/>
                <a:gd name="T29" fmla="*/ 484 h 968"/>
                <a:gd name="T30" fmla="*/ 425 w 1276"/>
                <a:gd name="T31" fmla="*/ 480 h 968"/>
                <a:gd name="T32" fmla="*/ 498 w 1276"/>
                <a:gd name="T33" fmla="*/ 444 h 968"/>
                <a:gd name="T34" fmla="*/ 513 w 1276"/>
                <a:gd name="T35" fmla="*/ 408 h 968"/>
                <a:gd name="T36" fmla="*/ 565 w 1276"/>
                <a:gd name="T37" fmla="*/ 287 h 968"/>
                <a:gd name="T38" fmla="*/ 608 w 1276"/>
                <a:gd name="T39" fmla="*/ 148 h 968"/>
                <a:gd name="T40" fmla="*/ 638 w 1276"/>
                <a:gd name="T41" fmla="*/ 45 h 968"/>
                <a:gd name="T42" fmla="*/ 585 w 1276"/>
                <a:gd name="T43" fmla="*/ 5 h 968"/>
                <a:gd name="T44" fmla="*/ 582 w 1276"/>
                <a:gd name="T45" fmla="*/ 5 h 968"/>
                <a:gd name="T46" fmla="*/ 573 w 1276"/>
                <a:gd name="T47" fmla="*/ 5 h 968"/>
                <a:gd name="T48" fmla="*/ 560 w 1276"/>
                <a:gd name="T49" fmla="*/ 4 h 968"/>
                <a:gd name="T50" fmla="*/ 547 w 1276"/>
                <a:gd name="T51" fmla="*/ 4 h 968"/>
                <a:gd name="T52" fmla="*/ 532 w 1276"/>
                <a:gd name="T53" fmla="*/ 3 h 968"/>
                <a:gd name="T54" fmla="*/ 520 w 1276"/>
                <a:gd name="T55" fmla="*/ 2 h 968"/>
                <a:gd name="T56" fmla="*/ 510 w 1276"/>
                <a:gd name="T57" fmla="*/ 1 h 968"/>
                <a:gd name="T58" fmla="*/ 507 w 1276"/>
                <a:gd name="T59" fmla="*/ 0 h 968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1276" h="968">
                  <a:moveTo>
                    <a:pt x="1014" y="0"/>
                  </a:moveTo>
                  <a:lnTo>
                    <a:pt x="918" y="125"/>
                  </a:lnTo>
                  <a:lnTo>
                    <a:pt x="831" y="269"/>
                  </a:lnTo>
                  <a:lnTo>
                    <a:pt x="785" y="395"/>
                  </a:lnTo>
                  <a:lnTo>
                    <a:pt x="725" y="538"/>
                  </a:lnTo>
                  <a:lnTo>
                    <a:pt x="608" y="564"/>
                  </a:lnTo>
                  <a:lnTo>
                    <a:pt x="444" y="467"/>
                  </a:lnTo>
                  <a:lnTo>
                    <a:pt x="175" y="395"/>
                  </a:lnTo>
                  <a:lnTo>
                    <a:pt x="0" y="378"/>
                  </a:lnTo>
                  <a:lnTo>
                    <a:pt x="144" y="493"/>
                  </a:lnTo>
                  <a:lnTo>
                    <a:pt x="269" y="620"/>
                  </a:lnTo>
                  <a:lnTo>
                    <a:pt x="291" y="764"/>
                  </a:lnTo>
                  <a:lnTo>
                    <a:pt x="212" y="879"/>
                  </a:lnTo>
                  <a:lnTo>
                    <a:pt x="444" y="915"/>
                  </a:lnTo>
                  <a:lnTo>
                    <a:pt x="608" y="968"/>
                  </a:lnTo>
                  <a:lnTo>
                    <a:pt x="850" y="959"/>
                  </a:lnTo>
                  <a:lnTo>
                    <a:pt x="995" y="888"/>
                  </a:lnTo>
                  <a:lnTo>
                    <a:pt x="1025" y="815"/>
                  </a:lnTo>
                  <a:lnTo>
                    <a:pt x="1129" y="573"/>
                  </a:lnTo>
                  <a:lnTo>
                    <a:pt x="1216" y="296"/>
                  </a:lnTo>
                  <a:lnTo>
                    <a:pt x="1276" y="89"/>
                  </a:lnTo>
                  <a:lnTo>
                    <a:pt x="1170" y="9"/>
                  </a:lnTo>
                  <a:lnTo>
                    <a:pt x="1164" y="9"/>
                  </a:lnTo>
                  <a:lnTo>
                    <a:pt x="1145" y="9"/>
                  </a:lnTo>
                  <a:lnTo>
                    <a:pt x="1120" y="7"/>
                  </a:lnTo>
                  <a:lnTo>
                    <a:pt x="1093" y="7"/>
                  </a:lnTo>
                  <a:lnTo>
                    <a:pt x="1064" y="6"/>
                  </a:lnTo>
                  <a:lnTo>
                    <a:pt x="1039" y="4"/>
                  </a:lnTo>
                  <a:lnTo>
                    <a:pt x="1020" y="2"/>
                  </a:lnTo>
                  <a:lnTo>
                    <a:pt x="1014" y="0"/>
                  </a:lnTo>
                  <a:close/>
                </a:path>
              </a:pathLst>
            </a:custGeom>
            <a:solidFill>
              <a:srgbClr val="00CC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904" name="Freeform 91"/>
            <p:cNvSpPr>
              <a:spLocks/>
            </p:cNvSpPr>
            <p:nvPr/>
          </p:nvSpPr>
          <p:spPr bwMode="auto">
            <a:xfrm>
              <a:off x="926" y="2996"/>
              <a:ext cx="305" cy="443"/>
            </a:xfrm>
            <a:custGeom>
              <a:avLst/>
              <a:gdLst>
                <a:gd name="T0" fmla="*/ 96 w 610"/>
                <a:gd name="T1" fmla="*/ 0 h 887"/>
                <a:gd name="T2" fmla="*/ 208 w 610"/>
                <a:gd name="T3" fmla="*/ 32 h 887"/>
                <a:gd name="T4" fmla="*/ 256 w 610"/>
                <a:gd name="T5" fmla="*/ 95 h 887"/>
                <a:gd name="T6" fmla="*/ 246 w 610"/>
                <a:gd name="T7" fmla="*/ 139 h 887"/>
                <a:gd name="T8" fmla="*/ 305 w 610"/>
                <a:gd name="T9" fmla="*/ 191 h 887"/>
                <a:gd name="T10" fmla="*/ 285 w 610"/>
                <a:gd name="T11" fmla="*/ 241 h 887"/>
                <a:gd name="T12" fmla="*/ 305 w 610"/>
                <a:gd name="T13" fmla="*/ 286 h 887"/>
                <a:gd name="T14" fmla="*/ 285 w 610"/>
                <a:gd name="T15" fmla="*/ 371 h 887"/>
                <a:gd name="T16" fmla="*/ 232 w 610"/>
                <a:gd name="T17" fmla="*/ 407 h 887"/>
                <a:gd name="T18" fmla="*/ 130 w 610"/>
                <a:gd name="T19" fmla="*/ 399 h 887"/>
                <a:gd name="T20" fmla="*/ 107 w 610"/>
                <a:gd name="T21" fmla="*/ 443 h 887"/>
                <a:gd name="T22" fmla="*/ 48 w 610"/>
                <a:gd name="T23" fmla="*/ 390 h 887"/>
                <a:gd name="T24" fmla="*/ 0 w 610"/>
                <a:gd name="T25" fmla="*/ 254 h 887"/>
                <a:gd name="T26" fmla="*/ 92 w 610"/>
                <a:gd name="T27" fmla="*/ 129 h 887"/>
                <a:gd name="T28" fmla="*/ 93 w 610"/>
                <a:gd name="T29" fmla="*/ 110 h 887"/>
                <a:gd name="T30" fmla="*/ 94 w 610"/>
                <a:gd name="T31" fmla="*/ 68 h 887"/>
                <a:gd name="T32" fmla="*/ 95 w 610"/>
                <a:gd name="T33" fmla="*/ 24 h 887"/>
                <a:gd name="T34" fmla="*/ 96 w 610"/>
                <a:gd name="T35" fmla="*/ 0 h 887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610" h="887">
                  <a:moveTo>
                    <a:pt x="192" y="0"/>
                  </a:moveTo>
                  <a:lnTo>
                    <a:pt x="415" y="64"/>
                  </a:lnTo>
                  <a:lnTo>
                    <a:pt x="512" y="191"/>
                  </a:lnTo>
                  <a:lnTo>
                    <a:pt x="492" y="278"/>
                  </a:lnTo>
                  <a:lnTo>
                    <a:pt x="610" y="383"/>
                  </a:lnTo>
                  <a:lnTo>
                    <a:pt x="569" y="483"/>
                  </a:lnTo>
                  <a:lnTo>
                    <a:pt x="610" y="573"/>
                  </a:lnTo>
                  <a:lnTo>
                    <a:pt x="569" y="742"/>
                  </a:lnTo>
                  <a:lnTo>
                    <a:pt x="464" y="815"/>
                  </a:lnTo>
                  <a:lnTo>
                    <a:pt x="260" y="798"/>
                  </a:lnTo>
                  <a:lnTo>
                    <a:pt x="213" y="887"/>
                  </a:lnTo>
                  <a:lnTo>
                    <a:pt x="96" y="780"/>
                  </a:lnTo>
                  <a:lnTo>
                    <a:pt x="0" y="509"/>
                  </a:lnTo>
                  <a:lnTo>
                    <a:pt x="183" y="258"/>
                  </a:lnTo>
                  <a:lnTo>
                    <a:pt x="185" y="221"/>
                  </a:lnTo>
                  <a:lnTo>
                    <a:pt x="188" y="136"/>
                  </a:lnTo>
                  <a:lnTo>
                    <a:pt x="190" y="48"/>
                  </a:lnTo>
                  <a:lnTo>
                    <a:pt x="192" y="0"/>
                  </a:lnTo>
                  <a:close/>
                </a:path>
              </a:pathLst>
            </a:custGeom>
            <a:solidFill>
              <a:srgbClr val="E5A5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905" name="Freeform 92"/>
            <p:cNvSpPr>
              <a:spLocks/>
            </p:cNvSpPr>
            <p:nvPr/>
          </p:nvSpPr>
          <p:spPr bwMode="auto">
            <a:xfrm>
              <a:off x="1020" y="1968"/>
              <a:ext cx="1100" cy="1796"/>
            </a:xfrm>
            <a:custGeom>
              <a:avLst/>
              <a:gdLst>
                <a:gd name="T0" fmla="*/ 322 w 2202"/>
                <a:gd name="T1" fmla="*/ 1137 h 3593"/>
                <a:gd name="T2" fmla="*/ 338 w 2202"/>
                <a:gd name="T3" fmla="*/ 1182 h 3593"/>
                <a:gd name="T4" fmla="*/ 386 w 2202"/>
                <a:gd name="T5" fmla="*/ 1197 h 3593"/>
                <a:gd name="T6" fmla="*/ 433 w 2202"/>
                <a:gd name="T7" fmla="*/ 1067 h 3593"/>
                <a:gd name="T8" fmla="*/ 351 w 2202"/>
                <a:gd name="T9" fmla="*/ 891 h 3593"/>
                <a:gd name="T10" fmla="*/ 174 w 2202"/>
                <a:gd name="T11" fmla="*/ 749 h 3593"/>
                <a:gd name="T12" fmla="*/ 180 w 2202"/>
                <a:gd name="T13" fmla="*/ 1173 h 3593"/>
                <a:gd name="T14" fmla="*/ 220 w 2202"/>
                <a:gd name="T15" fmla="*/ 1288 h 3593"/>
                <a:gd name="T16" fmla="*/ 151 w 2202"/>
                <a:gd name="T17" fmla="*/ 1432 h 3593"/>
                <a:gd name="T18" fmla="*/ 40 w 2202"/>
                <a:gd name="T19" fmla="*/ 1429 h 3593"/>
                <a:gd name="T20" fmla="*/ 78 w 2202"/>
                <a:gd name="T21" fmla="*/ 1420 h 3593"/>
                <a:gd name="T22" fmla="*/ 209 w 2202"/>
                <a:gd name="T23" fmla="*/ 1336 h 3593"/>
                <a:gd name="T24" fmla="*/ 167 w 2202"/>
                <a:gd name="T25" fmla="*/ 1258 h 3593"/>
                <a:gd name="T26" fmla="*/ 188 w 2202"/>
                <a:gd name="T27" fmla="*/ 1197 h 3593"/>
                <a:gd name="T28" fmla="*/ 123 w 2202"/>
                <a:gd name="T29" fmla="*/ 1089 h 3593"/>
                <a:gd name="T30" fmla="*/ 61 w 2202"/>
                <a:gd name="T31" fmla="*/ 1035 h 3593"/>
                <a:gd name="T32" fmla="*/ 149 w 2202"/>
                <a:gd name="T33" fmla="*/ 922 h 3593"/>
                <a:gd name="T34" fmla="*/ 148 w 2202"/>
                <a:gd name="T35" fmla="*/ 670 h 3593"/>
                <a:gd name="T36" fmla="*/ 98 w 2202"/>
                <a:gd name="T37" fmla="*/ 581 h 3593"/>
                <a:gd name="T38" fmla="*/ 100 w 2202"/>
                <a:gd name="T39" fmla="*/ 480 h 3593"/>
                <a:gd name="T40" fmla="*/ 281 w 2202"/>
                <a:gd name="T41" fmla="*/ 487 h 3593"/>
                <a:gd name="T42" fmla="*/ 413 w 2202"/>
                <a:gd name="T43" fmla="*/ 383 h 3593"/>
                <a:gd name="T44" fmla="*/ 427 w 2202"/>
                <a:gd name="T45" fmla="*/ 146 h 3593"/>
                <a:gd name="T46" fmla="*/ 443 w 2202"/>
                <a:gd name="T47" fmla="*/ 574 h 3593"/>
                <a:gd name="T48" fmla="*/ 492 w 2202"/>
                <a:gd name="T49" fmla="*/ 12 h 3593"/>
                <a:gd name="T50" fmla="*/ 575 w 2202"/>
                <a:gd name="T51" fmla="*/ 403 h 3593"/>
                <a:gd name="T52" fmla="*/ 595 w 2202"/>
                <a:gd name="T53" fmla="*/ 96 h 3593"/>
                <a:gd name="T54" fmla="*/ 615 w 2202"/>
                <a:gd name="T55" fmla="*/ 571 h 3593"/>
                <a:gd name="T56" fmla="*/ 633 w 2202"/>
                <a:gd name="T57" fmla="*/ 92 h 3593"/>
                <a:gd name="T58" fmla="*/ 642 w 2202"/>
                <a:gd name="T59" fmla="*/ 439 h 3593"/>
                <a:gd name="T60" fmla="*/ 1100 w 2202"/>
                <a:gd name="T61" fmla="*/ 670 h 3593"/>
                <a:gd name="T62" fmla="*/ 1068 w 2202"/>
                <a:gd name="T63" fmla="*/ 1468 h 3593"/>
                <a:gd name="T64" fmla="*/ 1018 w 2202"/>
                <a:gd name="T65" fmla="*/ 653 h 3593"/>
                <a:gd name="T66" fmla="*/ 925 w 2202"/>
                <a:gd name="T67" fmla="*/ 653 h 3593"/>
                <a:gd name="T68" fmla="*/ 893 w 2202"/>
                <a:gd name="T69" fmla="*/ 1286 h 3593"/>
                <a:gd name="T70" fmla="*/ 887 w 2202"/>
                <a:gd name="T71" fmla="*/ 970 h 3593"/>
                <a:gd name="T72" fmla="*/ 780 w 2202"/>
                <a:gd name="T73" fmla="*/ 651 h 3593"/>
                <a:gd name="T74" fmla="*/ 721 w 2202"/>
                <a:gd name="T75" fmla="*/ 660 h 3593"/>
                <a:gd name="T76" fmla="*/ 639 w 2202"/>
                <a:gd name="T77" fmla="*/ 834 h 3593"/>
                <a:gd name="T78" fmla="*/ 544 w 2202"/>
                <a:gd name="T79" fmla="*/ 845 h 3593"/>
                <a:gd name="T80" fmla="*/ 493 w 2202"/>
                <a:gd name="T81" fmla="*/ 1067 h 3593"/>
                <a:gd name="T82" fmla="*/ 532 w 2202"/>
                <a:gd name="T83" fmla="*/ 963 h 3593"/>
                <a:gd name="T84" fmla="*/ 569 w 2202"/>
                <a:gd name="T85" fmla="*/ 938 h 3593"/>
                <a:gd name="T86" fmla="*/ 626 w 2202"/>
                <a:gd name="T87" fmla="*/ 1030 h 3593"/>
                <a:gd name="T88" fmla="*/ 623 w 2202"/>
                <a:gd name="T89" fmla="*/ 1412 h 3593"/>
                <a:gd name="T90" fmla="*/ 561 w 2202"/>
                <a:gd name="T91" fmla="*/ 1495 h 3593"/>
                <a:gd name="T92" fmla="*/ 526 w 2202"/>
                <a:gd name="T93" fmla="*/ 1470 h 3593"/>
                <a:gd name="T94" fmla="*/ 434 w 2202"/>
                <a:gd name="T95" fmla="*/ 1670 h 3593"/>
                <a:gd name="T96" fmla="*/ 375 w 2202"/>
                <a:gd name="T97" fmla="*/ 1763 h 3593"/>
                <a:gd name="T98" fmla="*/ 276 w 2202"/>
                <a:gd name="T99" fmla="*/ 1793 h 3593"/>
                <a:gd name="T100" fmla="*/ 72 w 2202"/>
                <a:gd name="T101" fmla="*/ 1753 h 3593"/>
                <a:gd name="T102" fmla="*/ 8 w 2202"/>
                <a:gd name="T103" fmla="*/ 1727 h 3593"/>
                <a:gd name="T104" fmla="*/ 165 w 2202"/>
                <a:gd name="T105" fmla="*/ 1760 h 3593"/>
                <a:gd name="T106" fmla="*/ 320 w 2202"/>
                <a:gd name="T107" fmla="*/ 1760 h 3593"/>
                <a:gd name="T108" fmla="*/ 405 w 2202"/>
                <a:gd name="T109" fmla="*/ 1673 h 3593"/>
                <a:gd name="T110" fmla="*/ 466 w 2202"/>
                <a:gd name="T111" fmla="*/ 1540 h 3593"/>
                <a:gd name="T112" fmla="*/ 502 w 2202"/>
                <a:gd name="T113" fmla="*/ 1337 h 3593"/>
                <a:gd name="T114" fmla="*/ 351 w 2202"/>
                <a:gd name="T115" fmla="*/ 1373 h 3593"/>
                <a:gd name="T116" fmla="*/ 244 w 2202"/>
                <a:gd name="T117" fmla="*/ 1607 h 3593"/>
                <a:gd name="T118" fmla="*/ 183 w 2202"/>
                <a:gd name="T119" fmla="*/ 1586 h 3593"/>
                <a:gd name="T120" fmla="*/ 45 w 2202"/>
                <a:gd name="T121" fmla="*/ 1511 h 3593"/>
                <a:gd name="T122" fmla="*/ 202 w 2202"/>
                <a:gd name="T123" fmla="*/ 1563 h 3593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0" t="0" r="r" b="b"/>
              <a:pathLst>
                <a:path w="2202" h="3593">
                  <a:moveTo>
                    <a:pt x="614" y="2801"/>
                  </a:moveTo>
                  <a:lnTo>
                    <a:pt x="628" y="2783"/>
                  </a:lnTo>
                  <a:lnTo>
                    <a:pt x="624" y="2771"/>
                  </a:lnTo>
                  <a:lnTo>
                    <a:pt x="624" y="2723"/>
                  </a:lnTo>
                  <a:lnTo>
                    <a:pt x="624" y="2684"/>
                  </a:lnTo>
                  <a:lnTo>
                    <a:pt x="637" y="2484"/>
                  </a:lnTo>
                  <a:lnTo>
                    <a:pt x="641" y="2404"/>
                  </a:lnTo>
                  <a:lnTo>
                    <a:pt x="643" y="2333"/>
                  </a:lnTo>
                  <a:lnTo>
                    <a:pt x="645" y="2274"/>
                  </a:lnTo>
                  <a:lnTo>
                    <a:pt x="658" y="1813"/>
                  </a:lnTo>
                  <a:lnTo>
                    <a:pt x="685" y="1806"/>
                  </a:lnTo>
                  <a:lnTo>
                    <a:pt x="703" y="1817"/>
                  </a:lnTo>
                  <a:lnTo>
                    <a:pt x="703" y="1822"/>
                  </a:lnTo>
                  <a:lnTo>
                    <a:pt x="697" y="1918"/>
                  </a:lnTo>
                  <a:lnTo>
                    <a:pt x="685" y="2134"/>
                  </a:lnTo>
                  <a:lnTo>
                    <a:pt x="684" y="2191"/>
                  </a:lnTo>
                  <a:lnTo>
                    <a:pt x="676" y="2349"/>
                  </a:lnTo>
                  <a:lnTo>
                    <a:pt x="676" y="2365"/>
                  </a:lnTo>
                  <a:lnTo>
                    <a:pt x="676" y="2472"/>
                  </a:lnTo>
                  <a:lnTo>
                    <a:pt x="670" y="2530"/>
                  </a:lnTo>
                  <a:lnTo>
                    <a:pt x="670" y="2589"/>
                  </a:lnTo>
                  <a:lnTo>
                    <a:pt x="666" y="2614"/>
                  </a:lnTo>
                  <a:lnTo>
                    <a:pt x="672" y="2685"/>
                  </a:lnTo>
                  <a:lnTo>
                    <a:pt x="670" y="2710"/>
                  </a:lnTo>
                  <a:lnTo>
                    <a:pt x="780" y="2571"/>
                  </a:lnTo>
                  <a:lnTo>
                    <a:pt x="835" y="2497"/>
                  </a:lnTo>
                  <a:lnTo>
                    <a:pt x="772" y="2395"/>
                  </a:lnTo>
                  <a:lnTo>
                    <a:pt x="766" y="2381"/>
                  </a:lnTo>
                  <a:lnTo>
                    <a:pt x="762" y="2349"/>
                  </a:lnTo>
                  <a:lnTo>
                    <a:pt x="766" y="2317"/>
                  </a:lnTo>
                  <a:lnTo>
                    <a:pt x="778" y="2285"/>
                  </a:lnTo>
                  <a:lnTo>
                    <a:pt x="797" y="2253"/>
                  </a:lnTo>
                  <a:lnTo>
                    <a:pt x="818" y="2248"/>
                  </a:lnTo>
                  <a:lnTo>
                    <a:pt x="841" y="2232"/>
                  </a:lnTo>
                  <a:lnTo>
                    <a:pt x="853" y="2232"/>
                  </a:lnTo>
                  <a:lnTo>
                    <a:pt x="866" y="2134"/>
                  </a:lnTo>
                  <a:lnTo>
                    <a:pt x="882" y="2109"/>
                  </a:lnTo>
                  <a:lnTo>
                    <a:pt x="893" y="2107"/>
                  </a:lnTo>
                  <a:lnTo>
                    <a:pt x="901" y="2107"/>
                  </a:lnTo>
                  <a:lnTo>
                    <a:pt x="909" y="2050"/>
                  </a:lnTo>
                  <a:lnTo>
                    <a:pt x="912" y="1876"/>
                  </a:lnTo>
                  <a:lnTo>
                    <a:pt x="912" y="1838"/>
                  </a:lnTo>
                  <a:lnTo>
                    <a:pt x="909" y="1822"/>
                  </a:lnTo>
                  <a:lnTo>
                    <a:pt x="912" y="1812"/>
                  </a:lnTo>
                  <a:lnTo>
                    <a:pt x="703" y="1783"/>
                  </a:lnTo>
                  <a:lnTo>
                    <a:pt x="680" y="1778"/>
                  </a:lnTo>
                  <a:lnTo>
                    <a:pt x="685" y="1760"/>
                  </a:lnTo>
                  <a:lnTo>
                    <a:pt x="747" y="1717"/>
                  </a:lnTo>
                  <a:lnTo>
                    <a:pt x="778" y="1696"/>
                  </a:lnTo>
                  <a:lnTo>
                    <a:pt x="470" y="1605"/>
                  </a:lnTo>
                  <a:lnTo>
                    <a:pt x="470" y="1589"/>
                  </a:lnTo>
                  <a:lnTo>
                    <a:pt x="601" y="1554"/>
                  </a:lnTo>
                  <a:lnTo>
                    <a:pt x="360" y="1411"/>
                  </a:lnTo>
                  <a:lnTo>
                    <a:pt x="349" y="1498"/>
                  </a:lnTo>
                  <a:lnTo>
                    <a:pt x="349" y="1591"/>
                  </a:lnTo>
                  <a:lnTo>
                    <a:pt x="351" y="1682"/>
                  </a:lnTo>
                  <a:lnTo>
                    <a:pt x="347" y="1771"/>
                  </a:lnTo>
                  <a:lnTo>
                    <a:pt x="349" y="1909"/>
                  </a:lnTo>
                  <a:lnTo>
                    <a:pt x="351" y="2048"/>
                  </a:lnTo>
                  <a:lnTo>
                    <a:pt x="343" y="2189"/>
                  </a:lnTo>
                  <a:lnTo>
                    <a:pt x="324" y="2322"/>
                  </a:lnTo>
                  <a:lnTo>
                    <a:pt x="341" y="2333"/>
                  </a:lnTo>
                  <a:lnTo>
                    <a:pt x="360" y="2347"/>
                  </a:lnTo>
                  <a:lnTo>
                    <a:pt x="380" y="2363"/>
                  </a:lnTo>
                  <a:lnTo>
                    <a:pt x="399" y="2381"/>
                  </a:lnTo>
                  <a:lnTo>
                    <a:pt x="418" y="2399"/>
                  </a:lnTo>
                  <a:lnTo>
                    <a:pt x="433" y="2417"/>
                  </a:lnTo>
                  <a:lnTo>
                    <a:pt x="447" y="2434"/>
                  </a:lnTo>
                  <a:lnTo>
                    <a:pt x="455" y="2450"/>
                  </a:lnTo>
                  <a:lnTo>
                    <a:pt x="414" y="2504"/>
                  </a:lnTo>
                  <a:lnTo>
                    <a:pt x="430" y="2539"/>
                  </a:lnTo>
                  <a:lnTo>
                    <a:pt x="441" y="2577"/>
                  </a:lnTo>
                  <a:lnTo>
                    <a:pt x="445" y="2618"/>
                  </a:lnTo>
                  <a:lnTo>
                    <a:pt x="445" y="2657"/>
                  </a:lnTo>
                  <a:lnTo>
                    <a:pt x="439" y="2698"/>
                  </a:lnTo>
                  <a:lnTo>
                    <a:pt x="430" y="2739"/>
                  </a:lnTo>
                  <a:lnTo>
                    <a:pt x="414" y="2776"/>
                  </a:lnTo>
                  <a:lnTo>
                    <a:pt x="397" y="2812"/>
                  </a:lnTo>
                  <a:lnTo>
                    <a:pt x="366" y="2837"/>
                  </a:lnTo>
                  <a:lnTo>
                    <a:pt x="333" y="2854"/>
                  </a:lnTo>
                  <a:lnTo>
                    <a:pt x="303" y="2865"/>
                  </a:lnTo>
                  <a:lnTo>
                    <a:pt x="268" y="2872"/>
                  </a:lnTo>
                  <a:lnTo>
                    <a:pt x="235" y="2874"/>
                  </a:lnTo>
                  <a:lnTo>
                    <a:pt x="199" y="2872"/>
                  </a:lnTo>
                  <a:lnTo>
                    <a:pt x="160" y="2870"/>
                  </a:lnTo>
                  <a:lnTo>
                    <a:pt x="122" y="2869"/>
                  </a:lnTo>
                  <a:lnTo>
                    <a:pt x="108" y="2863"/>
                  </a:lnTo>
                  <a:lnTo>
                    <a:pt x="97" y="2860"/>
                  </a:lnTo>
                  <a:lnTo>
                    <a:pt x="89" y="2858"/>
                  </a:lnTo>
                  <a:lnTo>
                    <a:pt x="81" y="2858"/>
                  </a:lnTo>
                  <a:lnTo>
                    <a:pt x="77" y="2856"/>
                  </a:lnTo>
                  <a:lnTo>
                    <a:pt x="76" y="2853"/>
                  </a:lnTo>
                  <a:lnTo>
                    <a:pt x="77" y="2845"/>
                  </a:lnTo>
                  <a:lnTo>
                    <a:pt x="83" y="2835"/>
                  </a:lnTo>
                  <a:lnTo>
                    <a:pt x="95" y="2835"/>
                  </a:lnTo>
                  <a:lnTo>
                    <a:pt x="110" y="2835"/>
                  </a:lnTo>
                  <a:lnTo>
                    <a:pt x="124" y="2837"/>
                  </a:lnTo>
                  <a:lnTo>
                    <a:pt x="141" y="2838"/>
                  </a:lnTo>
                  <a:lnTo>
                    <a:pt x="156" y="2840"/>
                  </a:lnTo>
                  <a:lnTo>
                    <a:pt x="170" y="2840"/>
                  </a:lnTo>
                  <a:lnTo>
                    <a:pt x="185" y="2842"/>
                  </a:lnTo>
                  <a:lnTo>
                    <a:pt x="197" y="2844"/>
                  </a:lnTo>
                  <a:lnTo>
                    <a:pt x="299" y="2844"/>
                  </a:lnTo>
                  <a:lnTo>
                    <a:pt x="360" y="2792"/>
                  </a:lnTo>
                  <a:lnTo>
                    <a:pt x="380" y="2765"/>
                  </a:lnTo>
                  <a:lnTo>
                    <a:pt x="395" y="2737"/>
                  </a:lnTo>
                  <a:lnTo>
                    <a:pt x="408" y="2705"/>
                  </a:lnTo>
                  <a:lnTo>
                    <a:pt x="418" y="2673"/>
                  </a:lnTo>
                  <a:lnTo>
                    <a:pt x="420" y="2637"/>
                  </a:lnTo>
                  <a:lnTo>
                    <a:pt x="416" y="2600"/>
                  </a:lnTo>
                  <a:lnTo>
                    <a:pt x="403" y="2559"/>
                  </a:lnTo>
                  <a:lnTo>
                    <a:pt x="381" y="2516"/>
                  </a:lnTo>
                  <a:lnTo>
                    <a:pt x="364" y="2527"/>
                  </a:lnTo>
                  <a:lnTo>
                    <a:pt x="355" y="2538"/>
                  </a:lnTo>
                  <a:lnTo>
                    <a:pt x="349" y="2539"/>
                  </a:lnTo>
                  <a:lnTo>
                    <a:pt x="333" y="2530"/>
                  </a:lnTo>
                  <a:lnTo>
                    <a:pt x="335" y="2516"/>
                  </a:lnTo>
                  <a:lnTo>
                    <a:pt x="343" y="2504"/>
                  </a:lnTo>
                  <a:lnTo>
                    <a:pt x="355" y="2491"/>
                  </a:lnTo>
                  <a:lnTo>
                    <a:pt x="368" y="2481"/>
                  </a:lnTo>
                  <a:lnTo>
                    <a:pt x="383" y="2470"/>
                  </a:lnTo>
                  <a:lnTo>
                    <a:pt x="397" y="2459"/>
                  </a:lnTo>
                  <a:lnTo>
                    <a:pt x="412" y="2449"/>
                  </a:lnTo>
                  <a:lnTo>
                    <a:pt x="424" y="2438"/>
                  </a:lnTo>
                  <a:lnTo>
                    <a:pt x="403" y="2415"/>
                  </a:lnTo>
                  <a:lnTo>
                    <a:pt x="376" y="2395"/>
                  </a:lnTo>
                  <a:lnTo>
                    <a:pt x="347" y="2377"/>
                  </a:lnTo>
                  <a:lnTo>
                    <a:pt x="320" y="2361"/>
                  </a:lnTo>
                  <a:lnTo>
                    <a:pt x="299" y="2345"/>
                  </a:lnTo>
                  <a:lnTo>
                    <a:pt x="285" y="2326"/>
                  </a:lnTo>
                  <a:lnTo>
                    <a:pt x="281" y="2301"/>
                  </a:lnTo>
                  <a:lnTo>
                    <a:pt x="293" y="2269"/>
                  </a:lnTo>
                  <a:lnTo>
                    <a:pt x="297" y="2232"/>
                  </a:lnTo>
                  <a:lnTo>
                    <a:pt x="272" y="2203"/>
                  </a:lnTo>
                  <a:lnTo>
                    <a:pt x="247" y="2178"/>
                  </a:lnTo>
                  <a:lnTo>
                    <a:pt x="220" y="2157"/>
                  </a:lnTo>
                  <a:lnTo>
                    <a:pt x="195" y="2135"/>
                  </a:lnTo>
                  <a:lnTo>
                    <a:pt x="168" y="2119"/>
                  </a:lnTo>
                  <a:lnTo>
                    <a:pt x="141" y="2107"/>
                  </a:lnTo>
                  <a:lnTo>
                    <a:pt x="116" y="2098"/>
                  </a:lnTo>
                  <a:lnTo>
                    <a:pt x="91" y="2094"/>
                  </a:lnTo>
                  <a:lnTo>
                    <a:pt x="27" y="2055"/>
                  </a:lnTo>
                  <a:lnTo>
                    <a:pt x="85" y="2059"/>
                  </a:lnTo>
                  <a:lnTo>
                    <a:pt x="122" y="2070"/>
                  </a:lnTo>
                  <a:lnTo>
                    <a:pt x="154" y="2080"/>
                  </a:lnTo>
                  <a:lnTo>
                    <a:pt x="183" y="2091"/>
                  </a:lnTo>
                  <a:lnTo>
                    <a:pt x="208" y="2103"/>
                  </a:lnTo>
                  <a:lnTo>
                    <a:pt x="229" y="2116"/>
                  </a:lnTo>
                  <a:lnTo>
                    <a:pt x="249" y="2128"/>
                  </a:lnTo>
                  <a:lnTo>
                    <a:pt x="266" y="2143"/>
                  </a:lnTo>
                  <a:lnTo>
                    <a:pt x="279" y="2155"/>
                  </a:lnTo>
                  <a:lnTo>
                    <a:pt x="291" y="2000"/>
                  </a:lnTo>
                  <a:lnTo>
                    <a:pt x="299" y="1845"/>
                  </a:lnTo>
                  <a:lnTo>
                    <a:pt x="304" y="1691"/>
                  </a:lnTo>
                  <a:lnTo>
                    <a:pt x="301" y="1536"/>
                  </a:lnTo>
                  <a:lnTo>
                    <a:pt x="304" y="1498"/>
                  </a:lnTo>
                  <a:lnTo>
                    <a:pt x="306" y="1457"/>
                  </a:lnTo>
                  <a:lnTo>
                    <a:pt x="308" y="1416"/>
                  </a:lnTo>
                  <a:lnTo>
                    <a:pt x="304" y="1377"/>
                  </a:lnTo>
                  <a:lnTo>
                    <a:pt x="266" y="1363"/>
                  </a:lnTo>
                  <a:lnTo>
                    <a:pt x="274" y="1336"/>
                  </a:lnTo>
                  <a:lnTo>
                    <a:pt x="297" y="1340"/>
                  </a:lnTo>
                  <a:lnTo>
                    <a:pt x="303" y="1308"/>
                  </a:lnTo>
                  <a:lnTo>
                    <a:pt x="304" y="1279"/>
                  </a:lnTo>
                  <a:lnTo>
                    <a:pt x="301" y="1256"/>
                  </a:lnTo>
                  <a:lnTo>
                    <a:pt x="291" y="1235"/>
                  </a:lnTo>
                  <a:lnTo>
                    <a:pt x="278" y="1217"/>
                  </a:lnTo>
                  <a:lnTo>
                    <a:pt x="256" y="1199"/>
                  </a:lnTo>
                  <a:lnTo>
                    <a:pt x="231" y="1183"/>
                  </a:lnTo>
                  <a:lnTo>
                    <a:pt x="199" y="1167"/>
                  </a:lnTo>
                  <a:lnTo>
                    <a:pt x="197" y="1162"/>
                  </a:lnTo>
                  <a:lnTo>
                    <a:pt x="204" y="1142"/>
                  </a:lnTo>
                  <a:lnTo>
                    <a:pt x="304" y="1164"/>
                  </a:lnTo>
                  <a:lnTo>
                    <a:pt x="303" y="1130"/>
                  </a:lnTo>
                  <a:lnTo>
                    <a:pt x="295" y="1098"/>
                  </a:lnTo>
                  <a:lnTo>
                    <a:pt x="281" y="1069"/>
                  </a:lnTo>
                  <a:lnTo>
                    <a:pt x="264" y="1041"/>
                  </a:lnTo>
                  <a:lnTo>
                    <a:pt x="245" y="1014"/>
                  </a:lnTo>
                  <a:lnTo>
                    <a:pt x="222" y="988"/>
                  </a:lnTo>
                  <a:lnTo>
                    <a:pt x="201" y="961"/>
                  </a:lnTo>
                  <a:lnTo>
                    <a:pt x="177" y="931"/>
                  </a:lnTo>
                  <a:lnTo>
                    <a:pt x="164" y="911"/>
                  </a:lnTo>
                  <a:lnTo>
                    <a:pt x="168" y="892"/>
                  </a:lnTo>
                  <a:lnTo>
                    <a:pt x="185" y="899"/>
                  </a:lnTo>
                  <a:lnTo>
                    <a:pt x="226" y="927"/>
                  </a:lnTo>
                  <a:lnTo>
                    <a:pt x="306" y="998"/>
                  </a:lnTo>
                  <a:lnTo>
                    <a:pt x="331" y="964"/>
                  </a:lnTo>
                  <a:lnTo>
                    <a:pt x="526" y="973"/>
                  </a:lnTo>
                  <a:lnTo>
                    <a:pt x="562" y="975"/>
                  </a:lnTo>
                  <a:lnTo>
                    <a:pt x="599" y="975"/>
                  </a:lnTo>
                  <a:lnTo>
                    <a:pt x="633" y="977"/>
                  </a:lnTo>
                  <a:lnTo>
                    <a:pt x="670" y="979"/>
                  </a:lnTo>
                  <a:lnTo>
                    <a:pt x="707" y="979"/>
                  </a:lnTo>
                  <a:lnTo>
                    <a:pt x="743" y="981"/>
                  </a:lnTo>
                  <a:lnTo>
                    <a:pt x="778" y="981"/>
                  </a:lnTo>
                  <a:lnTo>
                    <a:pt x="814" y="981"/>
                  </a:lnTo>
                  <a:lnTo>
                    <a:pt x="822" y="876"/>
                  </a:lnTo>
                  <a:lnTo>
                    <a:pt x="826" y="767"/>
                  </a:lnTo>
                  <a:lnTo>
                    <a:pt x="824" y="660"/>
                  </a:lnTo>
                  <a:lnTo>
                    <a:pt x="824" y="553"/>
                  </a:lnTo>
                  <a:lnTo>
                    <a:pt x="828" y="418"/>
                  </a:lnTo>
                  <a:lnTo>
                    <a:pt x="832" y="283"/>
                  </a:lnTo>
                  <a:lnTo>
                    <a:pt x="834" y="146"/>
                  </a:lnTo>
                  <a:lnTo>
                    <a:pt x="834" y="11"/>
                  </a:lnTo>
                  <a:lnTo>
                    <a:pt x="839" y="0"/>
                  </a:lnTo>
                  <a:lnTo>
                    <a:pt x="862" y="11"/>
                  </a:lnTo>
                  <a:lnTo>
                    <a:pt x="855" y="292"/>
                  </a:lnTo>
                  <a:lnTo>
                    <a:pt x="847" y="573"/>
                  </a:lnTo>
                  <a:lnTo>
                    <a:pt x="841" y="856"/>
                  </a:lnTo>
                  <a:lnTo>
                    <a:pt x="839" y="1137"/>
                  </a:lnTo>
                  <a:lnTo>
                    <a:pt x="847" y="1142"/>
                  </a:lnTo>
                  <a:lnTo>
                    <a:pt x="857" y="1144"/>
                  </a:lnTo>
                  <a:lnTo>
                    <a:pt x="864" y="1146"/>
                  </a:lnTo>
                  <a:lnTo>
                    <a:pt x="872" y="1148"/>
                  </a:lnTo>
                  <a:lnTo>
                    <a:pt x="880" y="1148"/>
                  </a:lnTo>
                  <a:lnTo>
                    <a:pt x="887" y="1148"/>
                  </a:lnTo>
                  <a:lnTo>
                    <a:pt x="897" y="1148"/>
                  </a:lnTo>
                  <a:lnTo>
                    <a:pt x="905" y="1150"/>
                  </a:lnTo>
                  <a:lnTo>
                    <a:pt x="924" y="1142"/>
                  </a:lnTo>
                  <a:lnTo>
                    <a:pt x="941" y="1137"/>
                  </a:lnTo>
                  <a:lnTo>
                    <a:pt x="941" y="1112"/>
                  </a:lnTo>
                  <a:lnTo>
                    <a:pt x="949" y="840"/>
                  </a:lnTo>
                  <a:lnTo>
                    <a:pt x="961" y="568"/>
                  </a:lnTo>
                  <a:lnTo>
                    <a:pt x="974" y="297"/>
                  </a:lnTo>
                  <a:lnTo>
                    <a:pt x="984" y="25"/>
                  </a:lnTo>
                  <a:lnTo>
                    <a:pt x="993" y="7"/>
                  </a:lnTo>
                  <a:lnTo>
                    <a:pt x="1014" y="11"/>
                  </a:lnTo>
                  <a:lnTo>
                    <a:pt x="1003" y="253"/>
                  </a:lnTo>
                  <a:lnTo>
                    <a:pt x="993" y="493"/>
                  </a:lnTo>
                  <a:lnTo>
                    <a:pt x="984" y="735"/>
                  </a:lnTo>
                  <a:lnTo>
                    <a:pt x="974" y="977"/>
                  </a:lnTo>
                  <a:lnTo>
                    <a:pt x="976" y="989"/>
                  </a:lnTo>
                  <a:lnTo>
                    <a:pt x="1145" y="993"/>
                  </a:lnTo>
                  <a:lnTo>
                    <a:pt x="1151" y="806"/>
                  </a:lnTo>
                  <a:lnTo>
                    <a:pt x="1159" y="621"/>
                  </a:lnTo>
                  <a:lnTo>
                    <a:pt x="1165" y="434"/>
                  </a:lnTo>
                  <a:lnTo>
                    <a:pt x="1170" y="249"/>
                  </a:lnTo>
                  <a:lnTo>
                    <a:pt x="1170" y="208"/>
                  </a:lnTo>
                  <a:lnTo>
                    <a:pt x="1172" y="167"/>
                  </a:lnTo>
                  <a:lnTo>
                    <a:pt x="1172" y="128"/>
                  </a:lnTo>
                  <a:lnTo>
                    <a:pt x="1170" y="87"/>
                  </a:lnTo>
                  <a:lnTo>
                    <a:pt x="1190" y="85"/>
                  </a:lnTo>
                  <a:lnTo>
                    <a:pt x="1191" y="192"/>
                  </a:lnTo>
                  <a:lnTo>
                    <a:pt x="1191" y="299"/>
                  </a:lnTo>
                  <a:lnTo>
                    <a:pt x="1188" y="408"/>
                  </a:lnTo>
                  <a:lnTo>
                    <a:pt x="1182" y="514"/>
                  </a:lnTo>
                  <a:lnTo>
                    <a:pt x="1180" y="666"/>
                  </a:lnTo>
                  <a:lnTo>
                    <a:pt x="1178" y="817"/>
                  </a:lnTo>
                  <a:lnTo>
                    <a:pt x="1174" y="968"/>
                  </a:lnTo>
                  <a:lnTo>
                    <a:pt x="1170" y="1119"/>
                  </a:lnTo>
                  <a:lnTo>
                    <a:pt x="1172" y="1126"/>
                  </a:lnTo>
                  <a:lnTo>
                    <a:pt x="1232" y="1142"/>
                  </a:lnTo>
                  <a:lnTo>
                    <a:pt x="1238" y="1139"/>
                  </a:lnTo>
                  <a:lnTo>
                    <a:pt x="1253" y="1125"/>
                  </a:lnTo>
                  <a:lnTo>
                    <a:pt x="1257" y="1112"/>
                  </a:lnTo>
                  <a:lnTo>
                    <a:pt x="1253" y="925"/>
                  </a:lnTo>
                  <a:lnTo>
                    <a:pt x="1259" y="735"/>
                  </a:lnTo>
                  <a:lnTo>
                    <a:pt x="1266" y="546"/>
                  </a:lnTo>
                  <a:lnTo>
                    <a:pt x="1270" y="358"/>
                  </a:lnTo>
                  <a:lnTo>
                    <a:pt x="1268" y="287"/>
                  </a:lnTo>
                  <a:lnTo>
                    <a:pt x="1268" y="185"/>
                  </a:lnTo>
                  <a:lnTo>
                    <a:pt x="1270" y="89"/>
                  </a:lnTo>
                  <a:lnTo>
                    <a:pt x="1284" y="36"/>
                  </a:lnTo>
                  <a:lnTo>
                    <a:pt x="1303" y="43"/>
                  </a:lnTo>
                  <a:lnTo>
                    <a:pt x="1301" y="240"/>
                  </a:lnTo>
                  <a:lnTo>
                    <a:pt x="1297" y="438"/>
                  </a:lnTo>
                  <a:lnTo>
                    <a:pt x="1293" y="635"/>
                  </a:lnTo>
                  <a:lnTo>
                    <a:pt x="1291" y="833"/>
                  </a:lnTo>
                  <a:lnTo>
                    <a:pt x="1284" y="836"/>
                  </a:lnTo>
                  <a:lnTo>
                    <a:pt x="1286" y="879"/>
                  </a:lnTo>
                  <a:lnTo>
                    <a:pt x="1284" y="920"/>
                  </a:lnTo>
                  <a:lnTo>
                    <a:pt x="1284" y="963"/>
                  </a:lnTo>
                  <a:lnTo>
                    <a:pt x="1286" y="1005"/>
                  </a:lnTo>
                  <a:lnTo>
                    <a:pt x="1370" y="1005"/>
                  </a:lnTo>
                  <a:lnTo>
                    <a:pt x="1578" y="1009"/>
                  </a:lnTo>
                  <a:lnTo>
                    <a:pt x="1772" y="1014"/>
                  </a:lnTo>
                  <a:lnTo>
                    <a:pt x="2184" y="1262"/>
                  </a:lnTo>
                  <a:lnTo>
                    <a:pt x="2200" y="1299"/>
                  </a:lnTo>
                  <a:lnTo>
                    <a:pt x="2202" y="1340"/>
                  </a:lnTo>
                  <a:lnTo>
                    <a:pt x="2198" y="1381"/>
                  </a:lnTo>
                  <a:lnTo>
                    <a:pt x="2194" y="1424"/>
                  </a:lnTo>
                  <a:lnTo>
                    <a:pt x="2192" y="1911"/>
                  </a:lnTo>
                  <a:lnTo>
                    <a:pt x="2188" y="2399"/>
                  </a:lnTo>
                  <a:lnTo>
                    <a:pt x="2182" y="2885"/>
                  </a:lnTo>
                  <a:lnTo>
                    <a:pt x="2180" y="3372"/>
                  </a:lnTo>
                  <a:lnTo>
                    <a:pt x="2148" y="3374"/>
                  </a:lnTo>
                  <a:lnTo>
                    <a:pt x="2136" y="3363"/>
                  </a:lnTo>
                  <a:lnTo>
                    <a:pt x="2138" y="2936"/>
                  </a:lnTo>
                  <a:lnTo>
                    <a:pt x="2142" y="2511"/>
                  </a:lnTo>
                  <a:lnTo>
                    <a:pt x="2144" y="2086"/>
                  </a:lnTo>
                  <a:lnTo>
                    <a:pt x="2146" y="1659"/>
                  </a:lnTo>
                  <a:lnTo>
                    <a:pt x="2140" y="1308"/>
                  </a:lnTo>
                  <a:lnTo>
                    <a:pt x="2119" y="1308"/>
                  </a:lnTo>
                  <a:lnTo>
                    <a:pt x="2100" y="1308"/>
                  </a:lnTo>
                  <a:lnTo>
                    <a:pt x="2078" y="1308"/>
                  </a:lnTo>
                  <a:lnTo>
                    <a:pt x="2057" y="1306"/>
                  </a:lnTo>
                  <a:lnTo>
                    <a:pt x="2038" y="1306"/>
                  </a:lnTo>
                  <a:lnTo>
                    <a:pt x="2017" y="1306"/>
                  </a:lnTo>
                  <a:lnTo>
                    <a:pt x="1996" y="1306"/>
                  </a:lnTo>
                  <a:lnTo>
                    <a:pt x="1976" y="1306"/>
                  </a:lnTo>
                  <a:lnTo>
                    <a:pt x="1955" y="1306"/>
                  </a:lnTo>
                  <a:lnTo>
                    <a:pt x="1934" y="1306"/>
                  </a:lnTo>
                  <a:lnTo>
                    <a:pt x="1913" y="1306"/>
                  </a:lnTo>
                  <a:lnTo>
                    <a:pt x="1894" y="1306"/>
                  </a:lnTo>
                  <a:lnTo>
                    <a:pt x="1873" y="1306"/>
                  </a:lnTo>
                  <a:lnTo>
                    <a:pt x="1851" y="1306"/>
                  </a:lnTo>
                  <a:lnTo>
                    <a:pt x="1832" y="1306"/>
                  </a:lnTo>
                  <a:lnTo>
                    <a:pt x="1811" y="1306"/>
                  </a:lnTo>
                  <a:lnTo>
                    <a:pt x="1801" y="1582"/>
                  </a:lnTo>
                  <a:lnTo>
                    <a:pt x="1796" y="1856"/>
                  </a:lnTo>
                  <a:lnTo>
                    <a:pt x="1792" y="2130"/>
                  </a:lnTo>
                  <a:lnTo>
                    <a:pt x="1792" y="2404"/>
                  </a:lnTo>
                  <a:lnTo>
                    <a:pt x="1796" y="2459"/>
                  </a:lnTo>
                  <a:lnTo>
                    <a:pt x="1794" y="2516"/>
                  </a:lnTo>
                  <a:lnTo>
                    <a:pt x="1788" y="2573"/>
                  </a:lnTo>
                  <a:lnTo>
                    <a:pt x="1786" y="2630"/>
                  </a:lnTo>
                  <a:lnTo>
                    <a:pt x="1776" y="3324"/>
                  </a:lnTo>
                  <a:lnTo>
                    <a:pt x="1757" y="3335"/>
                  </a:lnTo>
                  <a:lnTo>
                    <a:pt x="1761" y="3014"/>
                  </a:lnTo>
                  <a:lnTo>
                    <a:pt x="1767" y="2694"/>
                  </a:lnTo>
                  <a:lnTo>
                    <a:pt x="1772" y="2376"/>
                  </a:lnTo>
                  <a:lnTo>
                    <a:pt x="1776" y="2057"/>
                  </a:lnTo>
                  <a:lnTo>
                    <a:pt x="1776" y="2000"/>
                  </a:lnTo>
                  <a:lnTo>
                    <a:pt x="1776" y="1940"/>
                  </a:lnTo>
                  <a:lnTo>
                    <a:pt x="1776" y="1879"/>
                  </a:lnTo>
                  <a:lnTo>
                    <a:pt x="1780" y="1822"/>
                  </a:lnTo>
                  <a:lnTo>
                    <a:pt x="1786" y="1819"/>
                  </a:lnTo>
                  <a:lnTo>
                    <a:pt x="1784" y="1692"/>
                  </a:lnTo>
                  <a:lnTo>
                    <a:pt x="1780" y="1564"/>
                  </a:lnTo>
                  <a:lnTo>
                    <a:pt x="1778" y="1436"/>
                  </a:lnTo>
                  <a:lnTo>
                    <a:pt x="1782" y="1308"/>
                  </a:lnTo>
                  <a:lnTo>
                    <a:pt x="1578" y="1303"/>
                  </a:lnTo>
                  <a:lnTo>
                    <a:pt x="1561" y="1303"/>
                  </a:lnTo>
                  <a:lnTo>
                    <a:pt x="1530" y="1303"/>
                  </a:lnTo>
                  <a:lnTo>
                    <a:pt x="1276" y="1299"/>
                  </a:lnTo>
                  <a:lnTo>
                    <a:pt x="1284" y="1388"/>
                  </a:lnTo>
                  <a:lnTo>
                    <a:pt x="1291" y="1400"/>
                  </a:lnTo>
                  <a:lnTo>
                    <a:pt x="1315" y="1356"/>
                  </a:lnTo>
                  <a:lnTo>
                    <a:pt x="1326" y="1344"/>
                  </a:lnTo>
                  <a:lnTo>
                    <a:pt x="1342" y="1344"/>
                  </a:lnTo>
                  <a:lnTo>
                    <a:pt x="1382" y="1402"/>
                  </a:lnTo>
                  <a:lnTo>
                    <a:pt x="1443" y="1320"/>
                  </a:lnTo>
                  <a:lnTo>
                    <a:pt x="1468" y="1303"/>
                  </a:lnTo>
                  <a:lnTo>
                    <a:pt x="1486" y="1308"/>
                  </a:lnTo>
                  <a:lnTo>
                    <a:pt x="1486" y="1328"/>
                  </a:lnTo>
                  <a:lnTo>
                    <a:pt x="1426" y="1566"/>
                  </a:lnTo>
                  <a:lnTo>
                    <a:pt x="1417" y="1566"/>
                  </a:lnTo>
                  <a:lnTo>
                    <a:pt x="1393" y="1550"/>
                  </a:lnTo>
                  <a:lnTo>
                    <a:pt x="1374" y="1530"/>
                  </a:lnTo>
                  <a:lnTo>
                    <a:pt x="1365" y="1518"/>
                  </a:lnTo>
                  <a:lnTo>
                    <a:pt x="1280" y="1669"/>
                  </a:lnTo>
                  <a:lnTo>
                    <a:pt x="1245" y="1655"/>
                  </a:lnTo>
                  <a:lnTo>
                    <a:pt x="1226" y="1619"/>
                  </a:lnTo>
                  <a:lnTo>
                    <a:pt x="1216" y="1610"/>
                  </a:lnTo>
                  <a:lnTo>
                    <a:pt x="1184" y="1660"/>
                  </a:lnTo>
                  <a:lnTo>
                    <a:pt x="1132" y="1747"/>
                  </a:lnTo>
                  <a:lnTo>
                    <a:pt x="1118" y="1751"/>
                  </a:lnTo>
                  <a:lnTo>
                    <a:pt x="1097" y="1735"/>
                  </a:lnTo>
                  <a:lnTo>
                    <a:pt x="1097" y="1724"/>
                  </a:lnTo>
                  <a:lnTo>
                    <a:pt x="1088" y="1691"/>
                  </a:lnTo>
                  <a:lnTo>
                    <a:pt x="997" y="1774"/>
                  </a:lnTo>
                  <a:lnTo>
                    <a:pt x="966" y="1783"/>
                  </a:lnTo>
                  <a:lnTo>
                    <a:pt x="974" y="1796"/>
                  </a:lnTo>
                  <a:lnTo>
                    <a:pt x="966" y="1909"/>
                  </a:lnTo>
                  <a:lnTo>
                    <a:pt x="966" y="1936"/>
                  </a:lnTo>
                  <a:lnTo>
                    <a:pt x="962" y="2009"/>
                  </a:lnTo>
                  <a:lnTo>
                    <a:pt x="962" y="2103"/>
                  </a:lnTo>
                  <a:lnTo>
                    <a:pt x="966" y="2118"/>
                  </a:lnTo>
                  <a:lnTo>
                    <a:pt x="986" y="2135"/>
                  </a:lnTo>
                  <a:lnTo>
                    <a:pt x="997" y="2159"/>
                  </a:lnTo>
                  <a:lnTo>
                    <a:pt x="1007" y="2183"/>
                  </a:lnTo>
                  <a:lnTo>
                    <a:pt x="1014" y="2207"/>
                  </a:lnTo>
                  <a:lnTo>
                    <a:pt x="1045" y="2212"/>
                  </a:lnTo>
                  <a:lnTo>
                    <a:pt x="1055" y="2219"/>
                  </a:lnTo>
                  <a:lnTo>
                    <a:pt x="1059" y="2182"/>
                  </a:lnTo>
                  <a:lnTo>
                    <a:pt x="1063" y="2027"/>
                  </a:lnTo>
                  <a:lnTo>
                    <a:pt x="1063" y="1945"/>
                  </a:lnTo>
                  <a:lnTo>
                    <a:pt x="1064" y="1927"/>
                  </a:lnTo>
                  <a:lnTo>
                    <a:pt x="1068" y="1881"/>
                  </a:lnTo>
                  <a:lnTo>
                    <a:pt x="1064" y="1876"/>
                  </a:lnTo>
                  <a:lnTo>
                    <a:pt x="1076" y="1863"/>
                  </a:lnTo>
                  <a:lnTo>
                    <a:pt x="1213" y="1852"/>
                  </a:lnTo>
                  <a:lnTo>
                    <a:pt x="1232" y="1865"/>
                  </a:lnTo>
                  <a:lnTo>
                    <a:pt x="1220" y="1876"/>
                  </a:lnTo>
                  <a:lnTo>
                    <a:pt x="1195" y="1876"/>
                  </a:lnTo>
                  <a:lnTo>
                    <a:pt x="1178" y="1876"/>
                  </a:lnTo>
                  <a:lnTo>
                    <a:pt x="1139" y="1876"/>
                  </a:lnTo>
                  <a:lnTo>
                    <a:pt x="1132" y="1906"/>
                  </a:lnTo>
                  <a:lnTo>
                    <a:pt x="1138" y="1922"/>
                  </a:lnTo>
                  <a:lnTo>
                    <a:pt x="1191" y="1922"/>
                  </a:lnTo>
                  <a:lnTo>
                    <a:pt x="1234" y="1925"/>
                  </a:lnTo>
                  <a:lnTo>
                    <a:pt x="1232" y="1881"/>
                  </a:lnTo>
                  <a:lnTo>
                    <a:pt x="1240" y="1865"/>
                  </a:lnTo>
                  <a:lnTo>
                    <a:pt x="1253" y="1872"/>
                  </a:lnTo>
                  <a:lnTo>
                    <a:pt x="1253" y="2039"/>
                  </a:lnTo>
                  <a:lnTo>
                    <a:pt x="1253" y="2061"/>
                  </a:lnTo>
                  <a:lnTo>
                    <a:pt x="1253" y="2109"/>
                  </a:lnTo>
                  <a:lnTo>
                    <a:pt x="1253" y="2125"/>
                  </a:lnTo>
                  <a:lnTo>
                    <a:pt x="1253" y="2237"/>
                  </a:lnTo>
                  <a:lnTo>
                    <a:pt x="1257" y="2244"/>
                  </a:lnTo>
                  <a:lnTo>
                    <a:pt x="1253" y="2361"/>
                  </a:lnTo>
                  <a:lnTo>
                    <a:pt x="1247" y="2546"/>
                  </a:lnTo>
                  <a:lnTo>
                    <a:pt x="1247" y="2753"/>
                  </a:lnTo>
                  <a:lnTo>
                    <a:pt x="1247" y="2801"/>
                  </a:lnTo>
                  <a:lnTo>
                    <a:pt x="1247" y="2824"/>
                  </a:lnTo>
                  <a:lnTo>
                    <a:pt x="1247" y="2997"/>
                  </a:lnTo>
                  <a:lnTo>
                    <a:pt x="1224" y="3009"/>
                  </a:lnTo>
                  <a:lnTo>
                    <a:pt x="1220" y="2988"/>
                  </a:lnTo>
                  <a:lnTo>
                    <a:pt x="1220" y="2954"/>
                  </a:lnTo>
                  <a:lnTo>
                    <a:pt x="1163" y="2952"/>
                  </a:lnTo>
                  <a:lnTo>
                    <a:pt x="1132" y="2954"/>
                  </a:lnTo>
                  <a:lnTo>
                    <a:pt x="1124" y="2966"/>
                  </a:lnTo>
                  <a:lnTo>
                    <a:pt x="1118" y="2979"/>
                  </a:lnTo>
                  <a:lnTo>
                    <a:pt x="1124" y="2991"/>
                  </a:lnTo>
                  <a:lnTo>
                    <a:pt x="1114" y="3006"/>
                  </a:lnTo>
                  <a:lnTo>
                    <a:pt x="1097" y="3000"/>
                  </a:lnTo>
                  <a:lnTo>
                    <a:pt x="1093" y="2958"/>
                  </a:lnTo>
                  <a:lnTo>
                    <a:pt x="1078" y="2958"/>
                  </a:lnTo>
                  <a:lnTo>
                    <a:pt x="1076" y="3009"/>
                  </a:lnTo>
                  <a:lnTo>
                    <a:pt x="1064" y="3013"/>
                  </a:lnTo>
                  <a:lnTo>
                    <a:pt x="1051" y="3004"/>
                  </a:lnTo>
                  <a:lnTo>
                    <a:pt x="1051" y="2958"/>
                  </a:lnTo>
                  <a:lnTo>
                    <a:pt x="1053" y="2940"/>
                  </a:lnTo>
                  <a:lnTo>
                    <a:pt x="1055" y="2854"/>
                  </a:lnTo>
                  <a:lnTo>
                    <a:pt x="1043" y="2849"/>
                  </a:lnTo>
                  <a:lnTo>
                    <a:pt x="1022" y="2918"/>
                  </a:lnTo>
                  <a:lnTo>
                    <a:pt x="1003" y="2990"/>
                  </a:lnTo>
                  <a:lnTo>
                    <a:pt x="984" y="3059"/>
                  </a:lnTo>
                  <a:lnTo>
                    <a:pt x="964" y="3130"/>
                  </a:lnTo>
                  <a:lnTo>
                    <a:pt x="939" y="3200"/>
                  </a:lnTo>
                  <a:lnTo>
                    <a:pt x="909" y="3271"/>
                  </a:lnTo>
                  <a:lnTo>
                    <a:pt x="868" y="3340"/>
                  </a:lnTo>
                  <a:lnTo>
                    <a:pt x="818" y="3411"/>
                  </a:lnTo>
                  <a:lnTo>
                    <a:pt x="818" y="3431"/>
                  </a:lnTo>
                  <a:lnTo>
                    <a:pt x="814" y="3459"/>
                  </a:lnTo>
                  <a:lnTo>
                    <a:pt x="807" y="3472"/>
                  </a:lnTo>
                  <a:lnTo>
                    <a:pt x="797" y="3484"/>
                  </a:lnTo>
                  <a:lnTo>
                    <a:pt x="787" y="3495"/>
                  </a:lnTo>
                  <a:lnTo>
                    <a:pt x="776" y="3506"/>
                  </a:lnTo>
                  <a:lnTo>
                    <a:pt x="764" y="3516"/>
                  </a:lnTo>
                  <a:lnTo>
                    <a:pt x="751" y="3527"/>
                  </a:lnTo>
                  <a:lnTo>
                    <a:pt x="737" y="3536"/>
                  </a:lnTo>
                  <a:lnTo>
                    <a:pt x="726" y="3543"/>
                  </a:lnTo>
                  <a:lnTo>
                    <a:pt x="693" y="3554"/>
                  </a:lnTo>
                  <a:lnTo>
                    <a:pt x="668" y="3561"/>
                  </a:lnTo>
                  <a:lnTo>
                    <a:pt x="645" y="3566"/>
                  </a:lnTo>
                  <a:lnTo>
                    <a:pt x="622" y="3571"/>
                  </a:lnTo>
                  <a:lnTo>
                    <a:pt x="599" y="3577"/>
                  </a:lnTo>
                  <a:lnTo>
                    <a:pt x="576" y="3582"/>
                  </a:lnTo>
                  <a:lnTo>
                    <a:pt x="553" y="3586"/>
                  </a:lnTo>
                  <a:lnTo>
                    <a:pt x="528" y="3589"/>
                  </a:lnTo>
                  <a:lnTo>
                    <a:pt x="503" y="3593"/>
                  </a:lnTo>
                  <a:lnTo>
                    <a:pt x="497" y="3586"/>
                  </a:lnTo>
                  <a:lnTo>
                    <a:pt x="418" y="3589"/>
                  </a:lnTo>
                  <a:lnTo>
                    <a:pt x="235" y="3548"/>
                  </a:lnTo>
                  <a:lnTo>
                    <a:pt x="212" y="3536"/>
                  </a:lnTo>
                  <a:lnTo>
                    <a:pt x="189" y="3525"/>
                  </a:lnTo>
                  <a:lnTo>
                    <a:pt x="168" y="3516"/>
                  </a:lnTo>
                  <a:lnTo>
                    <a:pt x="145" y="3507"/>
                  </a:lnTo>
                  <a:lnTo>
                    <a:pt x="124" y="3500"/>
                  </a:lnTo>
                  <a:lnTo>
                    <a:pt x="101" y="3495"/>
                  </a:lnTo>
                  <a:lnTo>
                    <a:pt x="79" y="3490"/>
                  </a:lnTo>
                  <a:lnTo>
                    <a:pt x="56" y="3486"/>
                  </a:lnTo>
                  <a:lnTo>
                    <a:pt x="39" y="3497"/>
                  </a:lnTo>
                  <a:lnTo>
                    <a:pt x="2" y="3502"/>
                  </a:lnTo>
                  <a:lnTo>
                    <a:pt x="0" y="3477"/>
                  </a:lnTo>
                  <a:lnTo>
                    <a:pt x="0" y="3472"/>
                  </a:lnTo>
                  <a:lnTo>
                    <a:pt x="16" y="3454"/>
                  </a:lnTo>
                  <a:lnTo>
                    <a:pt x="62" y="3447"/>
                  </a:lnTo>
                  <a:lnTo>
                    <a:pt x="97" y="3454"/>
                  </a:lnTo>
                  <a:lnTo>
                    <a:pt x="129" y="3463"/>
                  </a:lnTo>
                  <a:lnTo>
                    <a:pt x="164" y="3472"/>
                  </a:lnTo>
                  <a:lnTo>
                    <a:pt x="197" y="3481"/>
                  </a:lnTo>
                  <a:lnTo>
                    <a:pt x="231" y="3491"/>
                  </a:lnTo>
                  <a:lnTo>
                    <a:pt x="264" y="3502"/>
                  </a:lnTo>
                  <a:lnTo>
                    <a:pt x="299" y="3511"/>
                  </a:lnTo>
                  <a:lnTo>
                    <a:pt x="331" y="3520"/>
                  </a:lnTo>
                  <a:lnTo>
                    <a:pt x="366" y="3527"/>
                  </a:lnTo>
                  <a:lnTo>
                    <a:pt x="399" y="3534"/>
                  </a:lnTo>
                  <a:lnTo>
                    <a:pt x="433" y="3539"/>
                  </a:lnTo>
                  <a:lnTo>
                    <a:pt x="466" y="3543"/>
                  </a:lnTo>
                  <a:lnTo>
                    <a:pt x="501" y="3543"/>
                  </a:lnTo>
                  <a:lnTo>
                    <a:pt x="533" y="3541"/>
                  </a:lnTo>
                  <a:lnTo>
                    <a:pt x="568" y="3536"/>
                  </a:lnTo>
                  <a:lnTo>
                    <a:pt x="601" y="3529"/>
                  </a:lnTo>
                  <a:lnTo>
                    <a:pt x="641" y="3520"/>
                  </a:lnTo>
                  <a:lnTo>
                    <a:pt x="703" y="3499"/>
                  </a:lnTo>
                  <a:lnTo>
                    <a:pt x="772" y="3442"/>
                  </a:lnTo>
                  <a:lnTo>
                    <a:pt x="760" y="3417"/>
                  </a:lnTo>
                  <a:lnTo>
                    <a:pt x="747" y="3399"/>
                  </a:lnTo>
                  <a:lnTo>
                    <a:pt x="747" y="3381"/>
                  </a:lnTo>
                  <a:lnTo>
                    <a:pt x="759" y="3360"/>
                  </a:lnTo>
                  <a:lnTo>
                    <a:pt x="778" y="3360"/>
                  </a:lnTo>
                  <a:lnTo>
                    <a:pt x="791" y="3369"/>
                  </a:lnTo>
                  <a:lnTo>
                    <a:pt x="810" y="3347"/>
                  </a:lnTo>
                  <a:lnTo>
                    <a:pt x="826" y="3326"/>
                  </a:lnTo>
                  <a:lnTo>
                    <a:pt x="839" y="3303"/>
                  </a:lnTo>
                  <a:lnTo>
                    <a:pt x="853" y="3280"/>
                  </a:lnTo>
                  <a:lnTo>
                    <a:pt x="862" y="3257"/>
                  </a:lnTo>
                  <a:lnTo>
                    <a:pt x="872" y="3233"/>
                  </a:lnTo>
                  <a:lnTo>
                    <a:pt x="884" y="3212"/>
                  </a:lnTo>
                  <a:lnTo>
                    <a:pt x="895" y="3191"/>
                  </a:lnTo>
                  <a:lnTo>
                    <a:pt x="914" y="3136"/>
                  </a:lnTo>
                  <a:lnTo>
                    <a:pt x="932" y="3080"/>
                  </a:lnTo>
                  <a:lnTo>
                    <a:pt x="945" y="3025"/>
                  </a:lnTo>
                  <a:lnTo>
                    <a:pt x="961" y="2972"/>
                  </a:lnTo>
                  <a:lnTo>
                    <a:pt x="972" y="2918"/>
                  </a:lnTo>
                  <a:lnTo>
                    <a:pt x="986" y="2865"/>
                  </a:lnTo>
                  <a:lnTo>
                    <a:pt x="999" y="2812"/>
                  </a:lnTo>
                  <a:lnTo>
                    <a:pt x="1013" y="2758"/>
                  </a:lnTo>
                  <a:lnTo>
                    <a:pt x="1016" y="2732"/>
                  </a:lnTo>
                  <a:lnTo>
                    <a:pt x="1030" y="2698"/>
                  </a:lnTo>
                  <a:lnTo>
                    <a:pt x="1005" y="2675"/>
                  </a:lnTo>
                  <a:lnTo>
                    <a:pt x="978" y="2655"/>
                  </a:lnTo>
                  <a:lnTo>
                    <a:pt x="953" y="2641"/>
                  </a:lnTo>
                  <a:lnTo>
                    <a:pt x="926" y="2628"/>
                  </a:lnTo>
                  <a:lnTo>
                    <a:pt x="899" y="2619"/>
                  </a:lnTo>
                  <a:lnTo>
                    <a:pt x="872" y="2612"/>
                  </a:lnTo>
                  <a:lnTo>
                    <a:pt x="845" y="2607"/>
                  </a:lnTo>
                  <a:lnTo>
                    <a:pt x="818" y="2602"/>
                  </a:lnTo>
                  <a:lnTo>
                    <a:pt x="757" y="2675"/>
                  </a:lnTo>
                  <a:lnTo>
                    <a:pt x="703" y="2746"/>
                  </a:lnTo>
                  <a:lnTo>
                    <a:pt x="657" y="2819"/>
                  </a:lnTo>
                  <a:lnTo>
                    <a:pt x="618" y="2890"/>
                  </a:lnTo>
                  <a:lnTo>
                    <a:pt x="587" y="2961"/>
                  </a:lnTo>
                  <a:lnTo>
                    <a:pt x="562" y="3034"/>
                  </a:lnTo>
                  <a:lnTo>
                    <a:pt x="545" y="3105"/>
                  </a:lnTo>
                  <a:lnTo>
                    <a:pt x="532" y="3178"/>
                  </a:lnTo>
                  <a:lnTo>
                    <a:pt x="532" y="3200"/>
                  </a:lnTo>
                  <a:lnTo>
                    <a:pt x="514" y="3221"/>
                  </a:lnTo>
                  <a:lnTo>
                    <a:pt x="489" y="3214"/>
                  </a:lnTo>
                  <a:lnTo>
                    <a:pt x="487" y="3205"/>
                  </a:lnTo>
                  <a:lnTo>
                    <a:pt x="487" y="3152"/>
                  </a:lnTo>
                  <a:lnTo>
                    <a:pt x="456" y="3148"/>
                  </a:lnTo>
                  <a:lnTo>
                    <a:pt x="451" y="3152"/>
                  </a:lnTo>
                  <a:lnTo>
                    <a:pt x="399" y="3210"/>
                  </a:lnTo>
                  <a:lnTo>
                    <a:pt x="391" y="3214"/>
                  </a:lnTo>
                  <a:lnTo>
                    <a:pt x="370" y="3205"/>
                  </a:lnTo>
                  <a:lnTo>
                    <a:pt x="370" y="3187"/>
                  </a:lnTo>
                  <a:lnTo>
                    <a:pt x="366" y="3173"/>
                  </a:lnTo>
                  <a:lnTo>
                    <a:pt x="341" y="3144"/>
                  </a:lnTo>
                  <a:lnTo>
                    <a:pt x="312" y="3121"/>
                  </a:lnTo>
                  <a:lnTo>
                    <a:pt x="281" y="3102"/>
                  </a:lnTo>
                  <a:lnTo>
                    <a:pt x="251" y="3084"/>
                  </a:lnTo>
                  <a:lnTo>
                    <a:pt x="220" y="3070"/>
                  </a:lnTo>
                  <a:lnTo>
                    <a:pt x="187" y="3055"/>
                  </a:lnTo>
                  <a:lnTo>
                    <a:pt x="156" y="3039"/>
                  </a:lnTo>
                  <a:lnTo>
                    <a:pt x="127" y="3023"/>
                  </a:lnTo>
                  <a:lnTo>
                    <a:pt x="91" y="3022"/>
                  </a:lnTo>
                  <a:lnTo>
                    <a:pt x="76" y="3009"/>
                  </a:lnTo>
                  <a:lnTo>
                    <a:pt x="76" y="3000"/>
                  </a:lnTo>
                  <a:lnTo>
                    <a:pt x="91" y="2974"/>
                  </a:lnTo>
                  <a:lnTo>
                    <a:pt x="122" y="2974"/>
                  </a:lnTo>
                  <a:lnTo>
                    <a:pt x="204" y="3013"/>
                  </a:lnTo>
                  <a:lnTo>
                    <a:pt x="235" y="3023"/>
                  </a:lnTo>
                  <a:lnTo>
                    <a:pt x="239" y="3031"/>
                  </a:lnTo>
                  <a:lnTo>
                    <a:pt x="391" y="3118"/>
                  </a:lnTo>
                  <a:lnTo>
                    <a:pt x="405" y="3127"/>
                  </a:lnTo>
                  <a:lnTo>
                    <a:pt x="431" y="3103"/>
                  </a:lnTo>
                  <a:lnTo>
                    <a:pt x="462" y="3093"/>
                  </a:lnTo>
                  <a:lnTo>
                    <a:pt x="489" y="3096"/>
                  </a:lnTo>
                  <a:lnTo>
                    <a:pt x="601" y="2828"/>
                  </a:lnTo>
                  <a:lnTo>
                    <a:pt x="614" y="280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906" name="Freeform 93"/>
            <p:cNvSpPr>
              <a:spLocks/>
            </p:cNvSpPr>
            <p:nvPr/>
          </p:nvSpPr>
          <p:spPr bwMode="auto">
            <a:xfrm>
              <a:off x="1104" y="3152"/>
              <a:ext cx="58" cy="53"/>
            </a:xfrm>
            <a:custGeom>
              <a:avLst/>
              <a:gdLst>
                <a:gd name="T0" fmla="*/ 0 w 115"/>
                <a:gd name="T1" fmla="*/ 48 h 105"/>
                <a:gd name="T2" fmla="*/ 23 w 115"/>
                <a:gd name="T3" fmla="*/ 0 h 105"/>
                <a:gd name="T4" fmla="*/ 33 w 115"/>
                <a:gd name="T5" fmla="*/ 3 h 105"/>
                <a:gd name="T6" fmla="*/ 40 w 115"/>
                <a:gd name="T7" fmla="*/ 11 h 105"/>
                <a:gd name="T8" fmla="*/ 42 w 115"/>
                <a:gd name="T9" fmla="*/ 17 h 105"/>
                <a:gd name="T10" fmla="*/ 42 w 115"/>
                <a:gd name="T11" fmla="*/ 20 h 105"/>
                <a:gd name="T12" fmla="*/ 46 w 115"/>
                <a:gd name="T13" fmla="*/ 20 h 105"/>
                <a:gd name="T14" fmla="*/ 58 w 115"/>
                <a:gd name="T15" fmla="*/ 23 h 105"/>
                <a:gd name="T16" fmla="*/ 54 w 115"/>
                <a:gd name="T17" fmla="*/ 30 h 105"/>
                <a:gd name="T18" fmla="*/ 42 w 115"/>
                <a:gd name="T19" fmla="*/ 32 h 105"/>
                <a:gd name="T20" fmla="*/ 30 w 115"/>
                <a:gd name="T21" fmla="*/ 37 h 105"/>
                <a:gd name="T22" fmla="*/ 8 w 115"/>
                <a:gd name="T23" fmla="*/ 53 h 105"/>
                <a:gd name="T24" fmla="*/ 0 w 115"/>
                <a:gd name="T25" fmla="*/ 48 h 10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15" h="105">
                  <a:moveTo>
                    <a:pt x="0" y="96"/>
                  </a:moveTo>
                  <a:lnTo>
                    <a:pt x="46" y="0"/>
                  </a:lnTo>
                  <a:lnTo>
                    <a:pt x="65" y="5"/>
                  </a:lnTo>
                  <a:lnTo>
                    <a:pt x="79" y="21"/>
                  </a:lnTo>
                  <a:lnTo>
                    <a:pt x="83" y="33"/>
                  </a:lnTo>
                  <a:lnTo>
                    <a:pt x="84" y="39"/>
                  </a:lnTo>
                  <a:lnTo>
                    <a:pt x="92" y="40"/>
                  </a:lnTo>
                  <a:lnTo>
                    <a:pt x="115" y="46"/>
                  </a:lnTo>
                  <a:lnTo>
                    <a:pt x="108" y="60"/>
                  </a:lnTo>
                  <a:lnTo>
                    <a:pt x="83" y="64"/>
                  </a:lnTo>
                  <a:lnTo>
                    <a:pt x="59" y="74"/>
                  </a:lnTo>
                  <a:lnTo>
                    <a:pt x="15" y="105"/>
                  </a:lnTo>
                  <a:lnTo>
                    <a:pt x="0" y="9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907" name="Freeform 94"/>
            <p:cNvSpPr>
              <a:spLocks/>
            </p:cNvSpPr>
            <p:nvPr/>
          </p:nvSpPr>
          <p:spPr bwMode="auto">
            <a:xfrm>
              <a:off x="1121" y="3167"/>
              <a:ext cx="16" cy="20"/>
            </a:xfrm>
            <a:custGeom>
              <a:avLst/>
              <a:gdLst>
                <a:gd name="T0" fmla="*/ 1 w 32"/>
                <a:gd name="T1" fmla="*/ 15 h 39"/>
                <a:gd name="T2" fmla="*/ 10 w 32"/>
                <a:gd name="T3" fmla="*/ 0 h 39"/>
                <a:gd name="T4" fmla="*/ 14 w 32"/>
                <a:gd name="T5" fmla="*/ 2 h 39"/>
                <a:gd name="T6" fmla="*/ 16 w 32"/>
                <a:gd name="T7" fmla="*/ 13 h 39"/>
                <a:gd name="T8" fmla="*/ 0 w 32"/>
                <a:gd name="T9" fmla="*/ 20 h 39"/>
                <a:gd name="T10" fmla="*/ 1 w 32"/>
                <a:gd name="T11" fmla="*/ 15 h 3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32" h="39">
                  <a:moveTo>
                    <a:pt x="1" y="30"/>
                  </a:moveTo>
                  <a:lnTo>
                    <a:pt x="19" y="0"/>
                  </a:lnTo>
                  <a:lnTo>
                    <a:pt x="28" y="3"/>
                  </a:lnTo>
                  <a:lnTo>
                    <a:pt x="32" y="26"/>
                  </a:lnTo>
                  <a:lnTo>
                    <a:pt x="0" y="39"/>
                  </a:lnTo>
                  <a:lnTo>
                    <a:pt x="1" y="3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908" name="Freeform 95"/>
            <p:cNvSpPr>
              <a:spLocks/>
            </p:cNvSpPr>
            <p:nvPr/>
          </p:nvSpPr>
          <p:spPr bwMode="auto">
            <a:xfrm>
              <a:off x="1137" y="2453"/>
              <a:ext cx="347" cy="408"/>
            </a:xfrm>
            <a:custGeom>
              <a:avLst/>
              <a:gdLst>
                <a:gd name="T0" fmla="*/ 14 w 695"/>
                <a:gd name="T1" fmla="*/ 9 h 817"/>
                <a:gd name="T2" fmla="*/ 39 w 695"/>
                <a:gd name="T3" fmla="*/ 29 h 817"/>
                <a:gd name="T4" fmla="*/ 64 w 695"/>
                <a:gd name="T5" fmla="*/ 49 h 817"/>
                <a:gd name="T6" fmla="*/ 88 w 695"/>
                <a:gd name="T7" fmla="*/ 72 h 817"/>
                <a:gd name="T8" fmla="*/ 124 w 695"/>
                <a:gd name="T9" fmla="*/ 103 h 817"/>
                <a:gd name="T10" fmla="*/ 158 w 695"/>
                <a:gd name="T11" fmla="*/ 139 h 817"/>
                <a:gd name="T12" fmla="*/ 122 w 695"/>
                <a:gd name="T13" fmla="*/ 139 h 817"/>
                <a:gd name="T14" fmla="*/ 149 w 695"/>
                <a:gd name="T15" fmla="*/ 172 h 817"/>
                <a:gd name="T16" fmla="*/ 180 w 695"/>
                <a:gd name="T17" fmla="*/ 207 h 817"/>
                <a:gd name="T18" fmla="*/ 129 w 695"/>
                <a:gd name="T19" fmla="*/ 219 h 817"/>
                <a:gd name="T20" fmla="*/ 264 w 695"/>
                <a:gd name="T21" fmla="*/ 283 h 817"/>
                <a:gd name="T22" fmla="*/ 243 w 695"/>
                <a:gd name="T23" fmla="*/ 296 h 817"/>
                <a:gd name="T24" fmla="*/ 225 w 695"/>
                <a:gd name="T25" fmla="*/ 307 h 817"/>
                <a:gd name="T26" fmla="*/ 347 w 695"/>
                <a:gd name="T27" fmla="*/ 346 h 817"/>
                <a:gd name="T28" fmla="*/ 316 w 695"/>
                <a:gd name="T29" fmla="*/ 367 h 817"/>
                <a:gd name="T30" fmla="*/ 329 w 695"/>
                <a:gd name="T31" fmla="*/ 380 h 817"/>
                <a:gd name="T32" fmla="*/ 246 w 695"/>
                <a:gd name="T33" fmla="*/ 395 h 817"/>
                <a:gd name="T34" fmla="*/ 288 w 695"/>
                <a:gd name="T35" fmla="*/ 360 h 817"/>
                <a:gd name="T36" fmla="*/ 203 w 695"/>
                <a:gd name="T37" fmla="*/ 300 h 817"/>
                <a:gd name="T38" fmla="*/ 205 w 695"/>
                <a:gd name="T39" fmla="*/ 292 h 817"/>
                <a:gd name="T40" fmla="*/ 59 w 695"/>
                <a:gd name="T41" fmla="*/ 209 h 817"/>
                <a:gd name="T42" fmla="*/ 80 w 695"/>
                <a:gd name="T43" fmla="*/ 195 h 817"/>
                <a:gd name="T44" fmla="*/ 108 w 695"/>
                <a:gd name="T45" fmla="*/ 198 h 817"/>
                <a:gd name="T46" fmla="*/ 116 w 695"/>
                <a:gd name="T47" fmla="*/ 195 h 817"/>
                <a:gd name="T48" fmla="*/ 88 w 695"/>
                <a:gd name="T49" fmla="*/ 171 h 817"/>
                <a:gd name="T50" fmla="*/ 60 w 695"/>
                <a:gd name="T51" fmla="*/ 146 h 817"/>
                <a:gd name="T52" fmla="*/ 37 w 695"/>
                <a:gd name="T53" fmla="*/ 108 h 817"/>
                <a:gd name="T54" fmla="*/ 67 w 695"/>
                <a:gd name="T55" fmla="*/ 116 h 817"/>
                <a:gd name="T56" fmla="*/ 82 w 695"/>
                <a:gd name="T57" fmla="*/ 114 h 817"/>
                <a:gd name="T58" fmla="*/ 80 w 695"/>
                <a:gd name="T59" fmla="*/ 108 h 817"/>
                <a:gd name="T60" fmla="*/ 62 w 695"/>
                <a:gd name="T61" fmla="*/ 92 h 817"/>
                <a:gd name="T62" fmla="*/ 54 w 695"/>
                <a:gd name="T63" fmla="*/ 78 h 817"/>
                <a:gd name="T64" fmla="*/ 29 w 695"/>
                <a:gd name="T65" fmla="*/ 46 h 817"/>
                <a:gd name="T66" fmla="*/ 0 w 695"/>
                <a:gd name="T67" fmla="*/ 5 h 817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695" h="817">
                  <a:moveTo>
                    <a:pt x="4" y="0"/>
                  </a:moveTo>
                  <a:lnTo>
                    <a:pt x="29" y="19"/>
                  </a:lnTo>
                  <a:lnTo>
                    <a:pt x="54" y="39"/>
                  </a:lnTo>
                  <a:lnTo>
                    <a:pt x="79" y="59"/>
                  </a:lnTo>
                  <a:lnTo>
                    <a:pt x="104" y="78"/>
                  </a:lnTo>
                  <a:lnTo>
                    <a:pt x="129" y="99"/>
                  </a:lnTo>
                  <a:lnTo>
                    <a:pt x="152" y="121"/>
                  </a:lnTo>
                  <a:lnTo>
                    <a:pt x="177" y="144"/>
                  </a:lnTo>
                  <a:lnTo>
                    <a:pt x="200" y="169"/>
                  </a:lnTo>
                  <a:lnTo>
                    <a:pt x="248" y="206"/>
                  </a:lnTo>
                  <a:lnTo>
                    <a:pt x="304" y="261"/>
                  </a:lnTo>
                  <a:lnTo>
                    <a:pt x="316" y="279"/>
                  </a:lnTo>
                  <a:lnTo>
                    <a:pt x="252" y="276"/>
                  </a:lnTo>
                  <a:lnTo>
                    <a:pt x="245" y="279"/>
                  </a:lnTo>
                  <a:lnTo>
                    <a:pt x="241" y="297"/>
                  </a:lnTo>
                  <a:lnTo>
                    <a:pt x="298" y="345"/>
                  </a:lnTo>
                  <a:lnTo>
                    <a:pt x="314" y="354"/>
                  </a:lnTo>
                  <a:lnTo>
                    <a:pt x="360" y="414"/>
                  </a:lnTo>
                  <a:lnTo>
                    <a:pt x="233" y="427"/>
                  </a:lnTo>
                  <a:lnTo>
                    <a:pt x="258" y="439"/>
                  </a:lnTo>
                  <a:lnTo>
                    <a:pt x="281" y="448"/>
                  </a:lnTo>
                  <a:lnTo>
                    <a:pt x="529" y="567"/>
                  </a:lnTo>
                  <a:lnTo>
                    <a:pt x="545" y="580"/>
                  </a:lnTo>
                  <a:lnTo>
                    <a:pt x="487" y="592"/>
                  </a:lnTo>
                  <a:lnTo>
                    <a:pt x="462" y="601"/>
                  </a:lnTo>
                  <a:lnTo>
                    <a:pt x="450" y="614"/>
                  </a:lnTo>
                  <a:lnTo>
                    <a:pt x="454" y="619"/>
                  </a:lnTo>
                  <a:lnTo>
                    <a:pt x="695" y="692"/>
                  </a:lnTo>
                  <a:lnTo>
                    <a:pt x="637" y="724"/>
                  </a:lnTo>
                  <a:lnTo>
                    <a:pt x="633" y="735"/>
                  </a:lnTo>
                  <a:lnTo>
                    <a:pt x="647" y="747"/>
                  </a:lnTo>
                  <a:lnTo>
                    <a:pt x="658" y="761"/>
                  </a:lnTo>
                  <a:lnTo>
                    <a:pt x="683" y="817"/>
                  </a:lnTo>
                  <a:lnTo>
                    <a:pt x="493" y="790"/>
                  </a:lnTo>
                  <a:lnTo>
                    <a:pt x="552" y="749"/>
                  </a:lnTo>
                  <a:lnTo>
                    <a:pt x="577" y="721"/>
                  </a:lnTo>
                  <a:lnTo>
                    <a:pt x="297" y="630"/>
                  </a:lnTo>
                  <a:lnTo>
                    <a:pt x="406" y="600"/>
                  </a:lnTo>
                  <a:lnTo>
                    <a:pt x="410" y="592"/>
                  </a:lnTo>
                  <a:lnTo>
                    <a:pt x="410" y="584"/>
                  </a:lnTo>
                  <a:lnTo>
                    <a:pt x="225" y="479"/>
                  </a:lnTo>
                  <a:lnTo>
                    <a:pt x="118" y="418"/>
                  </a:lnTo>
                  <a:lnTo>
                    <a:pt x="118" y="397"/>
                  </a:lnTo>
                  <a:lnTo>
                    <a:pt x="160" y="391"/>
                  </a:lnTo>
                  <a:lnTo>
                    <a:pt x="206" y="391"/>
                  </a:lnTo>
                  <a:lnTo>
                    <a:pt x="216" y="397"/>
                  </a:lnTo>
                  <a:lnTo>
                    <a:pt x="225" y="397"/>
                  </a:lnTo>
                  <a:lnTo>
                    <a:pt x="233" y="391"/>
                  </a:lnTo>
                  <a:lnTo>
                    <a:pt x="220" y="370"/>
                  </a:lnTo>
                  <a:lnTo>
                    <a:pt x="177" y="342"/>
                  </a:lnTo>
                  <a:lnTo>
                    <a:pt x="131" y="306"/>
                  </a:lnTo>
                  <a:lnTo>
                    <a:pt x="121" y="292"/>
                  </a:lnTo>
                  <a:lnTo>
                    <a:pt x="29" y="210"/>
                  </a:lnTo>
                  <a:lnTo>
                    <a:pt x="75" y="217"/>
                  </a:lnTo>
                  <a:lnTo>
                    <a:pt x="102" y="217"/>
                  </a:lnTo>
                  <a:lnTo>
                    <a:pt x="135" y="233"/>
                  </a:lnTo>
                  <a:lnTo>
                    <a:pt x="154" y="237"/>
                  </a:lnTo>
                  <a:lnTo>
                    <a:pt x="164" y="229"/>
                  </a:lnTo>
                  <a:lnTo>
                    <a:pt x="164" y="224"/>
                  </a:lnTo>
                  <a:lnTo>
                    <a:pt x="160" y="217"/>
                  </a:lnTo>
                  <a:lnTo>
                    <a:pt x="139" y="206"/>
                  </a:lnTo>
                  <a:lnTo>
                    <a:pt x="125" y="185"/>
                  </a:lnTo>
                  <a:lnTo>
                    <a:pt x="125" y="176"/>
                  </a:lnTo>
                  <a:lnTo>
                    <a:pt x="108" y="156"/>
                  </a:lnTo>
                  <a:lnTo>
                    <a:pt x="71" y="119"/>
                  </a:lnTo>
                  <a:lnTo>
                    <a:pt x="58" y="92"/>
                  </a:lnTo>
                  <a:lnTo>
                    <a:pt x="44" y="76"/>
                  </a:lnTo>
                  <a:lnTo>
                    <a:pt x="0" y="11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FF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909" name="Freeform 96"/>
            <p:cNvSpPr>
              <a:spLocks/>
            </p:cNvSpPr>
            <p:nvPr/>
          </p:nvSpPr>
          <p:spPr bwMode="auto">
            <a:xfrm>
              <a:off x="1198" y="2613"/>
              <a:ext cx="29" cy="28"/>
            </a:xfrm>
            <a:custGeom>
              <a:avLst/>
              <a:gdLst>
                <a:gd name="T0" fmla="*/ 0 w 58"/>
                <a:gd name="T1" fmla="*/ 3 h 55"/>
                <a:gd name="T2" fmla="*/ 0 w 58"/>
                <a:gd name="T3" fmla="*/ 0 h 55"/>
                <a:gd name="T4" fmla="*/ 12 w 58"/>
                <a:gd name="T5" fmla="*/ 3 h 55"/>
                <a:gd name="T6" fmla="*/ 29 w 58"/>
                <a:gd name="T7" fmla="*/ 27 h 55"/>
                <a:gd name="T8" fmla="*/ 15 w 58"/>
                <a:gd name="T9" fmla="*/ 28 h 55"/>
                <a:gd name="T10" fmla="*/ 5 w 58"/>
                <a:gd name="T11" fmla="*/ 27 h 55"/>
                <a:gd name="T12" fmla="*/ 0 w 58"/>
                <a:gd name="T13" fmla="*/ 3 h 5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58" h="55">
                  <a:moveTo>
                    <a:pt x="0" y="5"/>
                  </a:moveTo>
                  <a:lnTo>
                    <a:pt x="0" y="0"/>
                  </a:lnTo>
                  <a:lnTo>
                    <a:pt x="24" y="5"/>
                  </a:lnTo>
                  <a:lnTo>
                    <a:pt x="58" y="54"/>
                  </a:lnTo>
                  <a:lnTo>
                    <a:pt x="29" y="55"/>
                  </a:lnTo>
                  <a:lnTo>
                    <a:pt x="10" y="54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910" name="Freeform 97"/>
            <p:cNvSpPr>
              <a:spLocks/>
            </p:cNvSpPr>
            <p:nvPr/>
          </p:nvSpPr>
          <p:spPr bwMode="auto">
            <a:xfrm>
              <a:off x="1203" y="2487"/>
              <a:ext cx="156" cy="212"/>
            </a:xfrm>
            <a:custGeom>
              <a:avLst/>
              <a:gdLst>
                <a:gd name="T0" fmla="*/ 2 w 314"/>
                <a:gd name="T1" fmla="*/ 0 h 426"/>
                <a:gd name="T2" fmla="*/ 156 w 314"/>
                <a:gd name="T3" fmla="*/ 112 h 426"/>
                <a:gd name="T4" fmla="*/ 154 w 314"/>
                <a:gd name="T5" fmla="*/ 157 h 426"/>
                <a:gd name="T6" fmla="*/ 152 w 314"/>
                <a:gd name="T7" fmla="*/ 212 h 426"/>
                <a:gd name="T8" fmla="*/ 95 w 314"/>
                <a:gd name="T9" fmla="*/ 184 h 426"/>
                <a:gd name="T10" fmla="*/ 138 w 314"/>
                <a:gd name="T11" fmla="*/ 179 h 426"/>
                <a:gd name="T12" fmla="*/ 138 w 314"/>
                <a:gd name="T13" fmla="*/ 175 h 426"/>
                <a:gd name="T14" fmla="*/ 133 w 314"/>
                <a:gd name="T15" fmla="*/ 171 h 426"/>
                <a:gd name="T16" fmla="*/ 82 w 314"/>
                <a:gd name="T17" fmla="*/ 123 h 426"/>
                <a:gd name="T18" fmla="*/ 74 w 314"/>
                <a:gd name="T19" fmla="*/ 112 h 426"/>
                <a:gd name="T20" fmla="*/ 108 w 314"/>
                <a:gd name="T21" fmla="*/ 115 h 426"/>
                <a:gd name="T22" fmla="*/ 108 w 314"/>
                <a:gd name="T23" fmla="*/ 102 h 426"/>
                <a:gd name="T24" fmla="*/ 72 w 314"/>
                <a:gd name="T25" fmla="*/ 71 h 426"/>
                <a:gd name="T26" fmla="*/ 67 w 314"/>
                <a:gd name="T27" fmla="*/ 65 h 426"/>
                <a:gd name="T28" fmla="*/ 57 w 314"/>
                <a:gd name="T29" fmla="*/ 57 h 426"/>
                <a:gd name="T30" fmla="*/ 12 w 314"/>
                <a:gd name="T31" fmla="*/ 16 h 426"/>
                <a:gd name="T32" fmla="*/ 0 w 314"/>
                <a:gd name="T33" fmla="*/ 4 h 426"/>
                <a:gd name="T34" fmla="*/ 2 w 314"/>
                <a:gd name="T35" fmla="*/ 0 h 42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314" h="426">
                  <a:moveTo>
                    <a:pt x="4" y="0"/>
                  </a:moveTo>
                  <a:lnTo>
                    <a:pt x="314" y="225"/>
                  </a:lnTo>
                  <a:lnTo>
                    <a:pt x="310" y="315"/>
                  </a:lnTo>
                  <a:lnTo>
                    <a:pt x="306" y="426"/>
                  </a:lnTo>
                  <a:lnTo>
                    <a:pt x="191" y="369"/>
                  </a:lnTo>
                  <a:lnTo>
                    <a:pt x="277" y="360"/>
                  </a:lnTo>
                  <a:lnTo>
                    <a:pt x="277" y="351"/>
                  </a:lnTo>
                  <a:lnTo>
                    <a:pt x="267" y="344"/>
                  </a:lnTo>
                  <a:lnTo>
                    <a:pt x="166" y="248"/>
                  </a:lnTo>
                  <a:lnTo>
                    <a:pt x="148" y="226"/>
                  </a:lnTo>
                  <a:lnTo>
                    <a:pt x="217" y="232"/>
                  </a:lnTo>
                  <a:lnTo>
                    <a:pt x="217" y="205"/>
                  </a:lnTo>
                  <a:lnTo>
                    <a:pt x="144" y="143"/>
                  </a:lnTo>
                  <a:lnTo>
                    <a:pt x="135" y="130"/>
                  </a:lnTo>
                  <a:lnTo>
                    <a:pt x="114" y="114"/>
                  </a:lnTo>
                  <a:lnTo>
                    <a:pt x="25" y="32"/>
                  </a:lnTo>
                  <a:lnTo>
                    <a:pt x="0" y="9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911" name="Freeform 98"/>
            <p:cNvSpPr>
              <a:spLocks/>
            </p:cNvSpPr>
            <p:nvPr/>
          </p:nvSpPr>
          <p:spPr bwMode="auto">
            <a:xfrm>
              <a:off x="1212" y="2475"/>
              <a:ext cx="849" cy="125"/>
            </a:xfrm>
            <a:custGeom>
              <a:avLst/>
              <a:gdLst>
                <a:gd name="T0" fmla="*/ 0 w 1697"/>
                <a:gd name="T1" fmla="*/ 0 h 249"/>
                <a:gd name="T2" fmla="*/ 36 w 1697"/>
                <a:gd name="T3" fmla="*/ 2 h 249"/>
                <a:gd name="T4" fmla="*/ 154 w 1697"/>
                <a:gd name="T5" fmla="*/ 4 h 249"/>
                <a:gd name="T6" fmla="*/ 215 w 1697"/>
                <a:gd name="T7" fmla="*/ 8 h 249"/>
                <a:gd name="T8" fmla="*/ 217 w 1697"/>
                <a:gd name="T9" fmla="*/ 19 h 249"/>
                <a:gd name="T10" fmla="*/ 214 w 1697"/>
                <a:gd name="T11" fmla="*/ 47 h 249"/>
                <a:gd name="T12" fmla="*/ 208 w 1697"/>
                <a:gd name="T13" fmla="*/ 48 h 249"/>
                <a:gd name="T14" fmla="*/ 204 w 1697"/>
                <a:gd name="T15" fmla="*/ 48 h 249"/>
                <a:gd name="T16" fmla="*/ 200 w 1697"/>
                <a:gd name="T17" fmla="*/ 53 h 249"/>
                <a:gd name="T18" fmla="*/ 201 w 1697"/>
                <a:gd name="T19" fmla="*/ 88 h 249"/>
                <a:gd name="T20" fmla="*/ 203 w 1697"/>
                <a:gd name="T21" fmla="*/ 91 h 249"/>
                <a:gd name="T22" fmla="*/ 215 w 1697"/>
                <a:gd name="T23" fmla="*/ 97 h 249"/>
                <a:gd name="T24" fmla="*/ 257 w 1697"/>
                <a:gd name="T25" fmla="*/ 104 h 249"/>
                <a:gd name="T26" fmla="*/ 265 w 1697"/>
                <a:gd name="T27" fmla="*/ 104 h 249"/>
                <a:gd name="T28" fmla="*/ 279 w 1697"/>
                <a:gd name="T29" fmla="*/ 101 h 249"/>
                <a:gd name="T30" fmla="*/ 300 w 1697"/>
                <a:gd name="T31" fmla="*/ 91 h 249"/>
                <a:gd name="T32" fmla="*/ 306 w 1697"/>
                <a:gd name="T33" fmla="*/ 80 h 249"/>
                <a:gd name="T34" fmla="*/ 302 w 1697"/>
                <a:gd name="T35" fmla="*/ 63 h 249"/>
                <a:gd name="T36" fmla="*/ 295 w 1697"/>
                <a:gd name="T37" fmla="*/ 58 h 249"/>
                <a:gd name="T38" fmla="*/ 295 w 1697"/>
                <a:gd name="T39" fmla="*/ 36 h 249"/>
                <a:gd name="T40" fmla="*/ 295 w 1697"/>
                <a:gd name="T41" fmla="*/ 24 h 249"/>
                <a:gd name="T42" fmla="*/ 293 w 1697"/>
                <a:gd name="T43" fmla="*/ 16 h 249"/>
                <a:gd name="T44" fmla="*/ 298 w 1697"/>
                <a:gd name="T45" fmla="*/ 8 h 249"/>
                <a:gd name="T46" fmla="*/ 380 w 1697"/>
                <a:gd name="T47" fmla="*/ 13 h 249"/>
                <a:gd name="T48" fmla="*/ 379 w 1697"/>
                <a:gd name="T49" fmla="*/ 38 h 249"/>
                <a:gd name="T50" fmla="*/ 371 w 1697"/>
                <a:gd name="T51" fmla="*/ 51 h 249"/>
                <a:gd name="T52" fmla="*/ 366 w 1697"/>
                <a:gd name="T53" fmla="*/ 58 h 249"/>
                <a:gd name="T54" fmla="*/ 363 w 1697"/>
                <a:gd name="T55" fmla="*/ 66 h 249"/>
                <a:gd name="T56" fmla="*/ 365 w 1697"/>
                <a:gd name="T57" fmla="*/ 88 h 249"/>
                <a:gd name="T58" fmla="*/ 366 w 1697"/>
                <a:gd name="T59" fmla="*/ 91 h 249"/>
                <a:gd name="T60" fmla="*/ 377 w 1697"/>
                <a:gd name="T61" fmla="*/ 96 h 249"/>
                <a:gd name="T62" fmla="*/ 388 w 1697"/>
                <a:gd name="T63" fmla="*/ 99 h 249"/>
                <a:gd name="T64" fmla="*/ 399 w 1697"/>
                <a:gd name="T65" fmla="*/ 102 h 249"/>
                <a:gd name="T66" fmla="*/ 410 w 1697"/>
                <a:gd name="T67" fmla="*/ 104 h 249"/>
                <a:gd name="T68" fmla="*/ 421 w 1697"/>
                <a:gd name="T69" fmla="*/ 104 h 249"/>
                <a:gd name="T70" fmla="*/ 431 w 1697"/>
                <a:gd name="T71" fmla="*/ 102 h 249"/>
                <a:gd name="T72" fmla="*/ 442 w 1697"/>
                <a:gd name="T73" fmla="*/ 98 h 249"/>
                <a:gd name="T74" fmla="*/ 453 w 1697"/>
                <a:gd name="T75" fmla="*/ 93 h 249"/>
                <a:gd name="T76" fmla="*/ 459 w 1697"/>
                <a:gd name="T77" fmla="*/ 87 h 249"/>
                <a:gd name="T78" fmla="*/ 461 w 1697"/>
                <a:gd name="T79" fmla="*/ 56 h 249"/>
                <a:gd name="T80" fmla="*/ 448 w 1697"/>
                <a:gd name="T81" fmla="*/ 43 h 249"/>
                <a:gd name="T82" fmla="*/ 450 w 1697"/>
                <a:gd name="T83" fmla="*/ 16 h 249"/>
                <a:gd name="T84" fmla="*/ 461 w 1697"/>
                <a:gd name="T85" fmla="*/ 16 h 249"/>
                <a:gd name="T86" fmla="*/ 521 w 1697"/>
                <a:gd name="T87" fmla="*/ 16 h 249"/>
                <a:gd name="T88" fmla="*/ 640 w 1697"/>
                <a:gd name="T89" fmla="*/ 24 h 249"/>
                <a:gd name="T90" fmla="*/ 684 w 1697"/>
                <a:gd name="T91" fmla="*/ 25 h 249"/>
                <a:gd name="T92" fmla="*/ 849 w 1697"/>
                <a:gd name="T93" fmla="*/ 125 h 249"/>
                <a:gd name="T94" fmla="*/ 787 w 1697"/>
                <a:gd name="T95" fmla="*/ 125 h 249"/>
                <a:gd name="T96" fmla="*/ 776 w 1697"/>
                <a:gd name="T97" fmla="*/ 125 h 249"/>
                <a:gd name="T98" fmla="*/ 682 w 1697"/>
                <a:gd name="T99" fmla="*/ 124 h 249"/>
                <a:gd name="T100" fmla="*/ 656 w 1697"/>
                <a:gd name="T101" fmla="*/ 124 h 249"/>
                <a:gd name="T102" fmla="*/ 453 w 1697"/>
                <a:gd name="T103" fmla="*/ 121 h 249"/>
                <a:gd name="T104" fmla="*/ 443 w 1697"/>
                <a:gd name="T105" fmla="*/ 121 h 249"/>
                <a:gd name="T106" fmla="*/ 429 w 1697"/>
                <a:gd name="T107" fmla="*/ 124 h 249"/>
                <a:gd name="T108" fmla="*/ 366 w 1697"/>
                <a:gd name="T109" fmla="*/ 121 h 249"/>
                <a:gd name="T110" fmla="*/ 180 w 1697"/>
                <a:gd name="T111" fmla="*/ 118 h 249"/>
                <a:gd name="T112" fmla="*/ 156 w 1697"/>
                <a:gd name="T113" fmla="*/ 118 h 249"/>
                <a:gd name="T114" fmla="*/ 103 w 1697"/>
                <a:gd name="T115" fmla="*/ 83 h 249"/>
                <a:gd name="T116" fmla="*/ 0 w 1697"/>
                <a:gd name="T117" fmla="*/ 4 h 249"/>
                <a:gd name="T118" fmla="*/ 0 w 1697"/>
                <a:gd name="T119" fmla="*/ 0 h 249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0" t="0" r="r" b="b"/>
              <a:pathLst>
                <a:path w="1697" h="249">
                  <a:moveTo>
                    <a:pt x="0" y="0"/>
                  </a:moveTo>
                  <a:lnTo>
                    <a:pt x="71" y="4"/>
                  </a:lnTo>
                  <a:lnTo>
                    <a:pt x="308" y="7"/>
                  </a:lnTo>
                  <a:lnTo>
                    <a:pt x="429" y="16"/>
                  </a:lnTo>
                  <a:lnTo>
                    <a:pt x="433" y="38"/>
                  </a:lnTo>
                  <a:lnTo>
                    <a:pt x="427" y="93"/>
                  </a:lnTo>
                  <a:lnTo>
                    <a:pt x="416" y="95"/>
                  </a:lnTo>
                  <a:lnTo>
                    <a:pt x="408" y="95"/>
                  </a:lnTo>
                  <a:lnTo>
                    <a:pt x="399" y="105"/>
                  </a:lnTo>
                  <a:lnTo>
                    <a:pt x="402" y="176"/>
                  </a:lnTo>
                  <a:lnTo>
                    <a:pt x="406" y="182"/>
                  </a:lnTo>
                  <a:lnTo>
                    <a:pt x="429" y="194"/>
                  </a:lnTo>
                  <a:lnTo>
                    <a:pt x="514" y="207"/>
                  </a:lnTo>
                  <a:lnTo>
                    <a:pt x="529" y="207"/>
                  </a:lnTo>
                  <a:lnTo>
                    <a:pt x="558" y="201"/>
                  </a:lnTo>
                  <a:lnTo>
                    <a:pt x="599" y="182"/>
                  </a:lnTo>
                  <a:lnTo>
                    <a:pt x="612" y="160"/>
                  </a:lnTo>
                  <a:lnTo>
                    <a:pt x="604" y="125"/>
                  </a:lnTo>
                  <a:lnTo>
                    <a:pt x="589" y="116"/>
                  </a:lnTo>
                  <a:lnTo>
                    <a:pt x="589" y="72"/>
                  </a:lnTo>
                  <a:lnTo>
                    <a:pt x="589" y="48"/>
                  </a:lnTo>
                  <a:lnTo>
                    <a:pt x="585" y="32"/>
                  </a:lnTo>
                  <a:lnTo>
                    <a:pt x="595" y="16"/>
                  </a:lnTo>
                  <a:lnTo>
                    <a:pt x="760" y="25"/>
                  </a:lnTo>
                  <a:lnTo>
                    <a:pt x="758" y="75"/>
                  </a:lnTo>
                  <a:lnTo>
                    <a:pt x="741" y="102"/>
                  </a:lnTo>
                  <a:lnTo>
                    <a:pt x="731" y="116"/>
                  </a:lnTo>
                  <a:lnTo>
                    <a:pt x="726" y="132"/>
                  </a:lnTo>
                  <a:lnTo>
                    <a:pt x="729" y="176"/>
                  </a:lnTo>
                  <a:lnTo>
                    <a:pt x="731" y="182"/>
                  </a:lnTo>
                  <a:lnTo>
                    <a:pt x="754" y="191"/>
                  </a:lnTo>
                  <a:lnTo>
                    <a:pt x="776" y="198"/>
                  </a:lnTo>
                  <a:lnTo>
                    <a:pt x="797" y="203"/>
                  </a:lnTo>
                  <a:lnTo>
                    <a:pt x="820" y="207"/>
                  </a:lnTo>
                  <a:lnTo>
                    <a:pt x="841" y="207"/>
                  </a:lnTo>
                  <a:lnTo>
                    <a:pt x="862" y="203"/>
                  </a:lnTo>
                  <a:lnTo>
                    <a:pt x="883" y="196"/>
                  </a:lnTo>
                  <a:lnTo>
                    <a:pt x="906" y="185"/>
                  </a:lnTo>
                  <a:lnTo>
                    <a:pt x="918" y="173"/>
                  </a:lnTo>
                  <a:lnTo>
                    <a:pt x="922" y="111"/>
                  </a:lnTo>
                  <a:lnTo>
                    <a:pt x="895" y="86"/>
                  </a:lnTo>
                  <a:lnTo>
                    <a:pt x="899" y="32"/>
                  </a:lnTo>
                  <a:lnTo>
                    <a:pt x="922" y="32"/>
                  </a:lnTo>
                  <a:lnTo>
                    <a:pt x="1041" y="32"/>
                  </a:lnTo>
                  <a:lnTo>
                    <a:pt x="1280" y="48"/>
                  </a:lnTo>
                  <a:lnTo>
                    <a:pt x="1368" y="50"/>
                  </a:lnTo>
                  <a:lnTo>
                    <a:pt x="1697" y="249"/>
                  </a:lnTo>
                  <a:lnTo>
                    <a:pt x="1574" y="249"/>
                  </a:lnTo>
                  <a:lnTo>
                    <a:pt x="1551" y="249"/>
                  </a:lnTo>
                  <a:lnTo>
                    <a:pt x="1364" y="248"/>
                  </a:lnTo>
                  <a:lnTo>
                    <a:pt x="1312" y="248"/>
                  </a:lnTo>
                  <a:lnTo>
                    <a:pt x="906" y="241"/>
                  </a:lnTo>
                  <a:lnTo>
                    <a:pt x="885" y="241"/>
                  </a:lnTo>
                  <a:lnTo>
                    <a:pt x="858" y="248"/>
                  </a:lnTo>
                  <a:lnTo>
                    <a:pt x="731" y="241"/>
                  </a:lnTo>
                  <a:lnTo>
                    <a:pt x="360" y="235"/>
                  </a:lnTo>
                  <a:lnTo>
                    <a:pt x="312" y="235"/>
                  </a:lnTo>
                  <a:lnTo>
                    <a:pt x="206" y="166"/>
                  </a:lnTo>
                  <a:lnTo>
                    <a:pt x="0" y="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912" name="Freeform 99"/>
            <p:cNvSpPr>
              <a:spLocks/>
            </p:cNvSpPr>
            <p:nvPr/>
          </p:nvSpPr>
          <p:spPr bwMode="auto">
            <a:xfrm>
              <a:off x="1368" y="2615"/>
              <a:ext cx="65" cy="122"/>
            </a:xfrm>
            <a:custGeom>
              <a:avLst/>
              <a:gdLst>
                <a:gd name="T0" fmla="*/ 0 w 131"/>
                <a:gd name="T1" fmla="*/ 88 h 243"/>
                <a:gd name="T2" fmla="*/ 3 w 131"/>
                <a:gd name="T3" fmla="*/ 86 h 243"/>
                <a:gd name="T4" fmla="*/ 10 w 131"/>
                <a:gd name="T5" fmla="*/ 78 h 243"/>
                <a:gd name="T6" fmla="*/ 10 w 131"/>
                <a:gd name="T7" fmla="*/ 69 h 243"/>
                <a:gd name="T8" fmla="*/ 14 w 131"/>
                <a:gd name="T9" fmla="*/ 0 h 243"/>
                <a:gd name="T10" fmla="*/ 55 w 131"/>
                <a:gd name="T11" fmla="*/ 1 h 243"/>
                <a:gd name="T12" fmla="*/ 50 w 131"/>
                <a:gd name="T13" fmla="*/ 53 h 243"/>
                <a:gd name="T14" fmla="*/ 65 w 131"/>
                <a:gd name="T15" fmla="*/ 122 h 243"/>
                <a:gd name="T16" fmla="*/ 6 w 131"/>
                <a:gd name="T17" fmla="*/ 97 h 243"/>
                <a:gd name="T18" fmla="*/ 0 w 131"/>
                <a:gd name="T19" fmla="*/ 88 h 243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131" h="243">
                  <a:moveTo>
                    <a:pt x="0" y="176"/>
                  </a:moveTo>
                  <a:lnTo>
                    <a:pt x="6" y="172"/>
                  </a:lnTo>
                  <a:lnTo>
                    <a:pt x="21" y="155"/>
                  </a:lnTo>
                  <a:lnTo>
                    <a:pt x="21" y="137"/>
                  </a:lnTo>
                  <a:lnTo>
                    <a:pt x="29" y="0"/>
                  </a:lnTo>
                  <a:lnTo>
                    <a:pt x="110" y="1"/>
                  </a:lnTo>
                  <a:lnTo>
                    <a:pt x="100" y="106"/>
                  </a:lnTo>
                  <a:lnTo>
                    <a:pt x="131" y="243"/>
                  </a:lnTo>
                  <a:lnTo>
                    <a:pt x="12" y="194"/>
                  </a:lnTo>
                  <a:lnTo>
                    <a:pt x="0" y="176"/>
                  </a:lnTo>
                  <a:close/>
                </a:path>
              </a:pathLst>
            </a:custGeom>
            <a:solidFill>
              <a:srgbClr val="4C4C4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913" name="Freeform 100"/>
            <p:cNvSpPr>
              <a:spLocks/>
            </p:cNvSpPr>
            <p:nvPr/>
          </p:nvSpPr>
          <p:spPr bwMode="auto">
            <a:xfrm>
              <a:off x="1392" y="2747"/>
              <a:ext cx="62" cy="31"/>
            </a:xfrm>
            <a:custGeom>
              <a:avLst/>
              <a:gdLst>
                <a:gd name="T0" fmla="*/ 0 w 123"/>
                <a:gd name="T1" fmla="*/ 12 h 60"/>
                <a:gd name="T2" fmla="*/ 7 w 123"/>
                <a:gd name="T3" fmla="*/ 8 h 60"/>
                <a:gd name="T4" fmla="*/ 18 w 123"/>
                <a:gd name="T5" fmla="*/ 6 h 60"/>
                <a:gd name="T6" fmla="*/ 47 w 123"/>
                <a:gd name="T7" fmla="*/ 0 h 60"/>
                <a:gd name="T8" fmla="*/ 62 w 123"/>
                <a:gd name="T9" fmla="*/ 31 h 60"/>
                <a:gd name="T10" fmla="*/ 0 w 123"/>
                <a:gd name="T11" fmla="*/ 12 h 6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23" h="60">
                  <a:moveTo>
                    <a:pt x="0" y="23"/>
                  </a:moveTo>
                  <a:lnTo>
                    <a:pt x="14" y="16"/>
                  </a:lnTo>
                  <a:lnTo>
                    <a:pt x="35" y="12"/>
                  </a:lnTo>
                  <a:lnTo>
                    <a:pt x="94" y="0"/>
                  </a:lnTo>
                  <a:lnTo>
                    <a:pt x="123" y="60"/>
                  </a:lnTo>
                  <a:lnTo>
                    <a:pt x="0" y="23"/>
                  </a:lnTo>
                  <a:close/>
                </a:path>
              </a:pathLst>
            </a:custGeom>
            <a:solidFill>
              <a:srgbClr val="4C4C4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914" name="Freeform 101"/>
            <p:cNvSpPr>
              <a:spLocks/>
            </p:cNvSpPr>
            <p:nvPr/>
          </p:nvSpPr>
          <p:spPr bwMode="auto">
            <a:xfrm>
              <a:off x="1415" y="3084"/>
              <a:ext cx="188" cy="203"/>
            </a:xfrm>
            <a:custGeom>
              <a:avLst/>
              <a:gdLst>
                <a:gd name="T0" fmla="*/ 0 w 375"/>
                <a:gd name="T1" fmla="*/ 52 h 405"/>
                <a:gd name="T2" fmla="*/ 17 w 375"/>
                <a:gd name="T3" fmla="*/ 15 h 405"/>
                <a:gd name="T4" fmla="*/ 34 w 375"/>
                <a:gd name="T5" fmla="*/ 12 h 405"/>
                <a:gd name="T6" fmla="*/ 38 w 375"/>
                <a:gd name="T7" fmla="*/ 36 h 405"/>
                <a:gd name="T8" fmla="*/ 38 w 375"/>
                <a:gd name="T9" fmla="*/ 48 h 405"/>
                <a:gd name="T10" fmla="*/ 55 w 375"/>
                <a:gd name="T11" fmla="*/ 62 h 405"/>
                <a:gd name="T12" fmla="*/ 75 w 375"/>
                <a:gd name="T13" fmla="*/ 65 h 405"/>
                <a:gd name="T14" fmla="*/ 103 w 375"/>
                <a:gd name="T15" fmla="*/ 45 h 405"/>
                <a:gd name="T16" fmla="*/ 108 w 375"/>
                <a:gd name="T17" fmla="*/ 0 h 405"/>
                <a:gd name="T18" fmla="*/ 116 w 375"/>
                <a:gd name="T19" fmla="*/ 0 h 405"/>
                <a:gd name="T20" fmla="*/ 130 w 375"/>
                <a:gd name="T21" fmla="*/ 8 h 405"/>
                <a:gd name="T22" fmla="*/ 134 w 375"/>
                <a:gd name="T23" fmla="*/ 12 h 405"/>
                <a:gd name="T24" fmla="*/ 139 w 375"/>
                <a:gd name="T25" fmla="*/ 20 h 405"/>
                <a:gd name="T26" fmla="*/ 141 w 375"/>
                <a:gd name="T27" fmla="*/ 23 h 405"/>
                <a:gd name="T28" fmla="*/ 147 w 375"/>
                <a:gd name="T29" fmla="*/ 32 h 405"/>
                <a:gd name="T30" fmla="*/ 155 w 375"/>
                <a:gd name="T31" fmla="*/ 43 h 405"/>
                <a:gd name="T32" fmla="*/ 162 w 375"/>
                <a:gd name="T33" fmla="*/ 52 h 405"/>
                <a:gd name="T34" fmla="*/ 174 w 375"/>
                <a:gd name="T35" fmla="*/ 67 h 405"/>
                <a:gd name="T36" fmla="*/ 182 w 375"/>
                <a:gd name="T37" fmla="*/ 81 h 405"/>
                <a:gd name="T38" fmla="*/ 186 w 375"/>
                <a:gd name="T39" fmla="*/ 86 h 405"/>
                <a:gd name="T40" fmla="*/ 187 w 375"/>
                <a:gd name="T41" fmla="*/ 95 h 405"/>
                <a:gd name="T42" fmla="*/ 188 w 375"/>
                <a:gd name="T43" fmla="*/ 110 h 405"/>
                <a:gd name="T44" fmla="*/ 184 w 375"/>
                <a:gd name="T45" fmla="*/ 125 h 405"/>
                <a:gd name="T46" fmla="*/ 177 w 375"/>
                <a:gd name="T47" fmla="*/ 141 h 405"/>
                <a:gd name="T48" fmla="*/ 167 w 375"/>
                <a:gd name="T49" fmla="*/ 156 h 405"/>
                <a:gd name="T50" fmla="*/ 150 w 375"/>
                <a:gd name="T51" fmla="*/ 170 h 405"/>
                <a:gd name="T52" fmla="*/ 134 w 375"/>
                <a:gd name="T53" fmla="*/ 183 h 405"/>
                <a:gd name="T54" fmla="*/ 130 w 375"/>
                <a:gd name="T55" fmla="*/ 203 h 405"/>
                <a:gd name="T56" fmla="*/ 117 w 375"/>
                <a:gd name="T57" fmla="*/ 196 h 405"/>
                <a:gd name="T58" fmla="*/ 103 w 375"/>
                <a:gd name="T59" fmla="*/ 189 h 405"/>
                <a:gd name="T60" fmla="*/ 90 w 375"/>
                <a:gd name="T61" fmla="*/ 182 h 405"/>
                <a:gd name="T62" fmla="*/ 76 w 375"/>
                <a:gd name="T63" fmla="*/ 177 h 405"/>
                <a:gd name="T64" fmla="*/ 63 w 375"/>
                <a:gd name="T65" fmla="*/ 173 h 405"/>
                <a:gd name="T66" fmla="*/ 49 w 375"/>
                <a:gd name="T67" fmla="*/ 168 h 405"/>
                <a:gd name="T68" fmla="*/ 36 w 375"/>
                <a:gd name="T69" fmla="*/ 165 h 405"/>
                <a:gd name="T70" fmla="*/ 22 w 375"/>
                <a:gd name="T71" fmla="*/ 162 h 405"/>
                <a:gd name="T72" fmla="*/ 25 w 375"/>
                <a:gd name="T73" fmla="*/ 155 h 405"/>
                <a:gd name="T74" fmla="*/ 36 w 375"/>
                <a:gd name="T75" fmla="*/ 136 h 405"/>
                <a:gd name="T76" fmla="*/ 41 w 375"/>
                <a:gd name="T77" fmla="*/ 133 h 405"/>
                <a:gd name="T78" fmla="*/ 28 w 375"/>
                <a:gd name="T79" fmla="*/ 114 h 405"/>
                <a:gd name="T80" fmla="*/ 7 w 375"/>
                <a:gd name="T81" fmla="*/ 88 h 405"/>
                <a:gd name="T82" fmla="*/ 0 w 375"/>
                <a:gd name="T83" fmla="*/ 52 h 405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0" t="0" r="r" b="b"/>
              <a:pathLst>
                <a:path w="375" h="405">
                  <a:moveTo>
                    <a:pt x="0" y="103"/>
                  </a:moveTo>
                  <a:lnTo>
                    <a:pt x="33" y="30"/>
                  </a:lnTo>
                  <a:lnTo>
                    <a:pt x="68" y="24"/>
                  </a:lnTo>
                  <a:lnTo>
                    <a:pt x="75" y="71"/>
                  </a:lnTo>
                  <a:lnTo>
                    <a:pt x="75" y="96"/>
                  </a:lnTo>
                  <a:lnTo>
                    <a:pt x="110" y="124"/>
                  </a:lnTo>
                  <a:lnTo>
                    <a:pt x="150" y="129"/>
                  </a:lnTo>
                  <a:lnTo>
                    <a:pt x="206" y="90"/>
                  </a:lnTo>
                  <a:lnTo>
                    <a:pt x="216" y="0"/>
                  </a:lnTo>
                  <a:lnTo>
                    <a:pt x="231" y="0"/>
                  </a:lnTo>
                  <a:lnTo>
                    <a:pt x="260" y="16"/>
                  </a:lnTo>
                  <a:lnTo>
                    <a:pt x="268" y="24"/>
                  </a:lnTo>
                  <a:lnTo>
                    <a:pt x="277" y="40"/>
                  </a:lnTo>
                  <a:lnTo>
                    <a:pt x="281" y="46"/>
                  </a:lnTo>
                  <a:lnTo>
                    <a:pt x="293" y="64"/>
                  </a:lnTo>
                  <a:lnTo>
                    <a:pt x="310" y="85"/>
                  </a:lnTo>
                  <a:lnTo>
                    <a:pt x="323" y="103"/>
                  </a:lnTo>
                  <a:lnTo>
                    <a:pt x="347" y="133"/>
                  </a:lnTo>
                  <a:lnTo>
                    <a:pt x="364" y="161"/>
                  </a:lnTo>
                  <a:lnTo>
                    <a:pt x="372" y="172"/>
                  </a:lnTo>
                  <a:lnTo>
                    <a:pt x="374" y="190"/>
                  </a:lnTo>
                  <a:lnTo>
                    <a:pt x="375" y="220"/>
                  </a:lnTo>
                  <a:lnTo>
                    <a:pt x="368" y="250"/>
                  </a:lnTo>
                  <a:lnTo>
                    <a:pt x="354" y="281"/>
                  </a:lnTo>
                  <a:lnTo>
                    <a:pt x="333" y="311"/>
                  </a:lnTo>
                  <a:lnTo>
                    <a:pt x="300" y="339"/>
                  </a:lnTo>
                  <a:lnTo>
                    <a:pt x="268" y="366"/>
                  </a:lnTo>
                  <a:lnTo>
                    <a:pt x="260" y="405"/>
                  </a:lnTo>
                  <a:lnTo>
                    <a:pt x="233" y="391"/>
                  </a:lnTo>
                  <a:lnTo>
                    <a:pt x="206" y="377"/>
                  </a:lnTo>
                  <a:lnTo>
                    <a:pt x="179" y="364"/>
                  </a:lnTo>
                  <a:lnTo>
                    <a:pt x="152" y="354"/>
                  </a:lnTo>
                  <a:lnTo>
                    <a:pt x="125" y="345"/>
                  </a:lnTo>
                  <a:lnTo>
                    <a:pt x="98" y="336"/>
                  </a:lnTo>
                  <a:lnTo>
                    <a:pt x="71" y="329"/>
                  </a:lnTo>
                  <a:lnTo>
                    <a:pt x="44" y="323"/>
                  </a:lnTo>
                  <a:lnTo>
                    <a:pt x="50" y="309"/>
                  </a:lnTo>
                  <a:lnTo>
                    <a:pt x="71" y="272"/>
                  </a:lnTo>
                  <a:lnTo>
                    <a:pt x="81" y="266"/>
                  </a:lnTo>
                  <a:lnTo>
                    <a:pt x="56" y="227"/>
                  </a:lnTo>
                  <a:lnTo>
                    <a:pt x="14" y="176"/>
                  </a:lnTo>
                  <a:lnTo>
                    <a:pt x="0" y="103"/>
                  </a:lnTo>
                  <a:close/>
                </a:path>
              </a:pathLst>
            </a:custGeom>
            <a:solidFill>
              <a:srgbClr val="E5A5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915" name="Freeform 102"/>
            <p:cNvSpPr>
              <a:spLocks/>
            </p:cNvSpPr>
            <p:nvPr/>
          </p:nvSpPr>
          <p:spPr bwMode="auto">
            <a:xfrm>
              <a:off x="1427" y="2552"/>
              <a:ext cx="71" cy="16"/>
            </a:xfrm>
            <a:custGeom>
              <a:avLst/>
              <a:gdLst>
                <a:gd name="T0" fmla="*/ 0 w 143"/>
                <a:gd name="T1" fmla="*/ 0 h 32"/>
                <a:gd name="T2" fmla="*/ 9 w 143"/>
                <a:gd name="T3" fmla="*/ 2 h 32"/>
                <a:gd name="T4" fmla="*/ 16 w 143"/>
                <a:gd name="T5" fmla="*/ 3 h 32"/>
                <a:gd name="T6" fmla="*/ 25 w 143"/>
                <a:gd name="T7" fmla="*/ 4 h 32"/>
                <a:gd name="T8" fmla="*/ 33 w 143"/>
                <a:gd name="T9" fmla="*/ 5 h 32"/>
                <a:gd name="T10" fmla="*/ 41 w 143"/>
                <a:gd name="T11" fmla="*/ 5 h 32"/>
                <a:gd name="T12" fmla="*/ 50 w 143"/>
                <a:gd name="T13" fmla="*/ 4 h 32"/>
                <a:gd name="T14" fmla="*/ 59 w 143"/>
                <a:gd name="T15" fmla="*/ 3 h 32"/>
                <a:gd name="T16" fmla="*/ 68 w 143"/>
                <a:gd name="T17" fmla="*/ 0 h 32"/>
                <a:gd name="T18" fmla="*/ 71 w 143"/>
                <a:gd name="T19" fmla="*/ 8 h 32"/>
                <a:gd name="T20" fmla="*/ 62 w 143"/>
                <a:gd name="T21" fmla="*/ 12 h 32"/>
                <a:gd name="T22" fmla="*/ 53 w 143"/>
                <a:gd name="T23" fmla="*/ 16 h 32"/>
                <a:gd name="T24" fmla="*/ 44 w 143"/>
                <a:gd name="T25" fmla="*/ 16 h 32"/>
                <a:gd name="T26" fmla="*/ 36 w 143"/>
                <a:gd name="T27" fmla="*/ 16 h 32"/>
                <a:gd name="T28" fmla="*/ 27 w 143"/>
                <a:gd name="T29" fmla="*/ 16 h 32"/>
                <a:gd name="T30" fmla="*/ 18 w 143"/>
                <a:gd name="T31" fmla="*/ 14 h 32"/>
                <a:gd name="T32" fmla="*/ 9 w 143"/>
                <a:gd name="T33" fmla="*/ 11 h 32"/>
                <a:gd name="T34" fmla="*/ 0 w 143"/>
                <a:gd name="T35" fmla="*/ 8 h 32"/>
                <a:gd name="T36" fmla="*/ 0 w 143"/>
                <a:gd name="T37" fmla="*/ 0 h 3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143" h="32">
                  <a:moveTo>
                    <a:pt x="0" y="0"/>
                  </a:moveTo>
                  <a:lnTo>
                    <a:pt x="18" y="4"/>
                  </a:lnTo>
                  <a:lnTo>
                    <a:pt x="33" y="6"/>
                  </a:lnTo>
                  <a:lnTo>
                    <a:pt x="50" y="7"/>
                  </a:lnTo>
                  <a:lnTo>
                    <a:pt x="66" y="9"/>
                  </a:lnTo>
                  <a:lnTo>
                    <a:pt x="83" y="9"/>
                  </a:lnTo>
                  <a:lnTo>
                    <a:pt x="100" y="7"/>
                  </a:lnTo>
                  <a:lnTo>
                    <a:pt x="118" y="6"/>
                  </a:lnTo>
                  <a:lnTo>
                    <a:pt x="137" y="0"/>
                  </a:lnTo>
                  <a:lnTo>
                    <a:pt x="143" y="15"/>
                  </a:lnTo>
                  <a:lnTo>
                    <a:pt x="125" y="23"/>
                  </a:lnTo>
                  <a:lnTo>
                    <a:pt x="106" y="31"/>
                  </a:lnTo>
                  <a:lnTo>
                    <a:pt x="89" y="32"/>
                  </a:lnTo>
                  <a:lnTo>
                    <a:pt x="72" y="32"/>
                  </a:lnTo>
                  <a:lnTo>
                    <a:pt x="54" y="31"/>
                  </a:lnTo>
                  <a:lnTo>
                    <a:pt x="37" y="27"/>
                  </a:lnTo>
                  <a:lnTo>
                    <a:pt x="18" y="22"/>
                  </a:lnTo>
                  <a:lnTo>
                    <a:pt x="0" y="1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916" name="Freeform 103"/>
            <p:cNvSpPr>
              <a:spLocks/>
            </p:cNvSpPr>
            <p:nvPr/>
          </p:nvSpPr>
          <p:spPr bwMode="auto">
            <a:xfrm>
              <a:off x="1431" y="2615"/>
              <a:ext cx="98" cy="246"/>
            </a:xfrm>
            <a:custGeom>
              <a:avLst/>
              <a:gdLst>
                <a:gd name="T0" fmla="*/ 2 w 194"/>
                <a:gd name="T1" fmla="*/ 25 h 493"/>
                <a:gd name="T2" fmla="*/ 5 w 194"/>
                <a:gd name="T3" fmla="*/ 0 h 493"/>
                <a:gd name="T4" fmla="*/ 38 w 194"/>
                <a:gd name="T5" fmla="*/ 0 h 493"/>
                <a:gd name="T6" fmla="*/ 54 w 194"/>
                <a:gd name="T7" fmla="*/ 0 h 493"/>
                <a:gd name="T8" fmla="*/ 50 w 194"/>
                <a:gd name="T9" fmla="*/ 51 h 493"/>
                <a:gd name="T10" fmla="*/ 50 w 194"/>
                <a:gd name="T11" fmla="*/ 81 h 493"/>
                <a:gd name="T12" fmla="*/ 67 w 194"/>
                <a:gd name="T13" fmla="*/ 119 h 493"/>
                <a:gd name="T14" fmla="*/ 74 w 194"/>
                <a:gd name="T15" fmla="*/ 126 h 493"/>
                <a:gd name="T16" fmla="*/ 76 w 194"/>
                <a:gd name="T17" fmla="*/ 131 h 493"/>
                <a:gd name="T18" fmla="*/ 84 w 194"/>
                <a:gd name="T19" fmla="*/ 151 h 493"/>
                <a:gd name="T20" fmla="*/ 89 w 194"/>
                <a:gd name="T21" fmla="*/ 157 h 493"/>
                <a:gd name="T22" fmla="*/ 98 w 194"/>
                <a:gd name="T23" fmla="*/ 157 h 493"/>
                <a:gd name="T24" fmla="*/ 95 w 194"/>
                <a:gd name="T25" fmla="*/ 170 h 493"/>
                <a:gd name="T26" fmla="*/ 66 w 194"/>
                <a:gd name="T27" fmla="*/ 235 h 493"/>
                <a:gd name="T28" fmla="*/ 69 w 194"/>
                <a:gd name="T29" fmla="*/ 244 h 493"/>
                <a:gd name="T30" fmla="*/ 66 w 194"/>
                <a:gd name="T31" fmla="*/ 246 h 493"/>
                <a:gd name="T32" fmla="*/ 54 w 194"/>
                <a:gd name="T33" fmla="*/ 237 h 493"/>
                <a:gd name="T34" fmla="*/ 50 w 194"/>
                <a:gd name="T35" fmla="*/ 226 h 493"/>
                <a:gd name="T36" fmla="*/ 45 w 194"/>
                <a:gd name="T37" fmla="*/ 218 h 493"/>
                <a:gd name="T38" fmla="*/ 41 w 194"/>
                <a:gd name="T39" fmla="*/ 211 h 493"/>
                <a:gd name="T40" fmla="*/ 39 w 194"/>
                <a:gd name="T41" fmla="*/ 209 h 493"/>
                <a:gd name="T42" fmla="*/ 44 w 194"/>
                <a:gd name="T43" fmla="*/ 201 h 493"/>
                <a:gd name="T44" fmla="*/ 66 w 194"/>
                <a:gd name="T45" fmla="*/ 192 h 493"/>
                <a:gd name="T46" fmla="*/ 69 w 194"/>
                <a:gd name="T47" fmla="*/ 190 h 493"/>
                <a:gd name="T48" fmla="*/ 74 w 194"/>
                <a:gd name="T49" fmla="*/ 190 h 493"/>
                <a:gd name="T50" fmla="*/ 76 w 194"/>
                <a:gd name="T51" fmla="*/ 184 h 493"/>
                <a:gd name="T52" fmla="*/ 31 w 194"/>
                <a:gd name="T53" fmla="*/ 169 h 493"/>
                <a:gd name="T54" fmla="*/ 34 w 194"/>
                <a:gd name="T55" fmla="*/ 166 h 493"/>
                <a:gd name="T56" fmla="*/ 36 w 194"/>
                <a:gd name="T57" fmla="*/ 162 h 493"/>
                <a:gd name="T58" fmla="*/ 26 w 194"/>
                <a:gd name="T59" fmla="*/ 146 h 493"/>
                <a:gd name="T60" fmla="*/ 19 w 194"/>
                <a:gd name="T61" fmla="*/ 130 h 493"/>
                <a:gd name="T62" fmla="*/ 13 w 194"/>
                <a:gd name="T63" fmla="*/ 113 h 493"/>
                <a:gd name="T64" fmla="*/ 8 w 194"/>
                <a:gd name="T65" fmla="*/ 96 h 493"/>
                <a:gd name="T66" fmla="*/ 5 w 194"/>
                <a:gd name="T67" fmla="*/ 80 h 493"/>
                <a:gd name="T68" fmla="*/ 3 w 194"/>
                <a:gd name="T69" fmla="*/ 63 h 493"/>
                <a:gd name="T70" fmla="*/ 1 w 194"/>
                <a:gd name="T71" fmla="*/ 46 h 493"/>
                <a:gd name="T72" fmla="*/ 0 w 194"/>
                <a:gd name="T73" fmla="*/ 29 h 493"/>
                <a:gd name="T74" fmla="*/ 2 w 194"/>
                <a:gd name="T75" fmla="*/ 25 h 493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194" h="493">
                  <a:moveTo>
                    <a:pt x="4" y="51"/>
                  </a:moveTo>
                  <a:lnTo>
                    <a:pt x="10" y="0"/>
                  </a:lnTo>
                  <a:lnTo>
                    <a:pt x="75" y="0"/>
                  </a:lnTo>
                  <a:lnTo>
                    <a:pt x="106" y="1"/>
                  </a:lnTo>
                  <a:lnTo>
                    <a:pt x="98" y="103"/>
                  </a:lnTo>
                  <a:lnTo>
                    <a:pt x="98" y="162"/>
                  </a:lnTo>
                  <a:lnTo>
                    <a:pt x="133" y="238"/>
                  </a:lnTo>
                  <a:lnTo>
                    <a:pt x="146" y="252"/>
                  </a:lnTo>
                  <a:lnTo>
                    <a:pt x="150" y="263"/>
                  </a:lnTo>
                  <a:lnTo>
                    <a:pt x="167" y="302"/>
                  </a:lnTo>
                  <a:lnTo>
                    <a:pt x="177" y="315"/>
                  </a:lnTo>
                  <a:lnTo>
                    <a:pt x="194" y="315"/>
                  </a:lnTo>
                  <a:lnTo>
                    <a:pt x="189" y="341"/>
                  </a:lnTo>
                  <a:lnTo>
                    <a:pt x="131" y="471"/>
                  </a:lnTo>
                  <a:lnTo>
                    <a:pt x="137" y="489"/>
                  </a:lnTo>
                  <a:lnTo>
                    <a:pt x="131" y="493"/>
                  </a:lnTo>
                  <a:lnTo>
                    <a:pt x="106" y="475"/>
                  </a:lnTo>
                  <a:lnTo>
                    <a:pt x="98" y="453"/>
                  </a:lnTo>
                  <a:lnTo>
                    <a:pt x="90" y="437"/>
                  </a:lnTo>
                  <a:lnTo>
                    <a:pt x="81" y="423"/>
                  </a:lnTo>
                  <a:lnTo>
                    <a:pt x="77" y="418"/>
                  </a:lnTo>
                  <a:lnTo>
                    <a:pt x="88" y="402"/>
                  </a:lnTo>
                  <a:lnTo>
                    <a:pt x="131" y="384"/>
                  </a:lnTo>
                  <a:lnTo>
                    <a:pt x="137" y="381"/>
                  </a:lnTo>
                  <a:lnTo>
                    <a:pt x="146" y="381"/>
                  </a:lnTo>
                  <a:lnTo>
                    <a:pt x="150" y="368"/>
                  </a:lnTo>
                  <a:lnTo>
                    <a:pt x="62" y="338"/>
                  </a:lnTo>
                  <a:lnTo>
                    <a:pt x="67" y="332"/>
                  </a:lnTo>
                  <a:lnTo>
                    <a:pt x="71" y="325"/>
                  </a:lnTo>
                  <a:lnTo>
                    <a:pt x="52" y="292"/>
                  </a:lnTo>
                  <a:lnTo>
                    <a:pt x="37" y="260"/>
                  </a:lnTo>
                  <a:lnTo>
                    <a:pt x="25" y="226"/>
                  </a:lnTo>
                  <a:lnTo>
                    <a:pt x="15" y="192"/>
                  </a:lnTo>
                  <a:lnTo>
                    <a:pt x="10" y="160"/>
                  </a:lnTo>
                  <a:lnTo>
                    <a:pt x="6" y="126"/>
                  </a:lnTo>
                  <a:lnTo>
                    <a:pt x="2" y="92"/>
                  </a:lnTo>
                  <a:lnTo>
                    <a:pt x="0" y="58"/>
                  </a:lnTo>
                  <a:lnTo>
                    <a:pt x="4" y="51"/>
                  </a:lnTo>
                  <a:close/>
                </a:path>
              </a:pathLst>
            </a:custGeom>
            <a:solidFill>
              <a:srgbClr val="91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917" name="Freeform 104"/>
            <p:cNvSpPr>
              <a:spLocks/>
            </p:cNvSpPr>
            <p:nvPr/>
          </p:nvSpPr>
          <p:spPr bwMode="auto">
            <a:xfrm>
              <a:off x="1462" y="3054"/>
              <a:ext cx="47" cy="83"/>
            </a:xfrm>
            <a:custGeom>
              <a:avLst/>
              <a:gdLst>
                <a:gd name="T0" fmla="*/ 0 w 94"/>
                <a:gd name="T1" fmla="*/ 11 h 165"/>
                <a:gd name="T2" fmla="*/ 0 w 94"/>
                <a:gd name="T3" fmla="*/ 1 h 165"/>
                <a:gd name="T4" fmla="*/ 13 w 94"/>
                <a:gd name="T5" fmla="*/ 7 h 165"/>
                <a:gd name="T6" fmla="*/ 32 w 94"/>
                <a:gd name="T7" fmla="*/ 5 h 165"/>
                <a:gd name="T8" fmla="*/ 44 w 94"/>
                <a:gd name="T9" fmla="*/ 0 h 165"/>
                <a:gd name="T10" fmla="*/ 47 w 94"/>
                <a:gd name="T11" fmla="*/ 13 h 165"/>
                <a:gd name="T12" fmla="*/ 47 w 94"/>
                <a:gd name="T13" fmla="*/ 21 h 165"/>
                <a:gd name="T14" fmla="*/ 47 w 94"/>
                <a:gd name="T15" fmla="*/ 33 h 165"/>
                <a:gd name="T16" fmla="*/ 47 w 94"/>
                <a:gd name="T17" fmla="*/ 63 h 165"/>
                <a:gd name="T18" fmla="*/ 32 w 94"/>
                <a:gd name="T19" fmla="*/ 81 h 165"/>
                <a:gd name="T20" fmla="*/ 28 w 94"/>
                <a:gd name="T21" fmla="*/ 83 h 165"/>
                <a:gd name="T22" fmla="*/ 4 w 94"/>
                <a:gd name="T23" fmla="*/ 74 h 165"/>
                <a:gd name="T24" fmla="*/ 0 w 94"/>
                <a:gd name="T25" fmla="*/ 68 h 165"/>
                <a:gd name="T26" fmla="*/ 0 w 94"/>
                <a:gd name="T27" fmla="*/ 13 h 165"/>
                <a:gd name="T28" fmla="*/ 0 w 94"/>
                <a:gd name="T29" fmla="*/ 11 h 16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4" h="165">
                  <a:moveTo>
                    <a:pt x="0" y="21"/>
                  </a:moveTo>
                  <a:lnTo>
                    <a:pt x="0" y="2"/>
                  </a:lnTo>
                  <a:lnTo>
                    <a:pt x="26" y="14"/>
                  </a:lnTo>
                  <a:lnTo>
                    <a:pt x="63" y="10"/>
                  </a:lnTo>
                  <a:lnTo>
                    <a:pt x="88" y="0"/>
                  </a:lnTo>
                  <a:lnTo>
                    <a:pt x="94" y="26"/>
                  </a:lnTo>
                  <a:lnTo>
                    <a:pt x="94" y="42"/>
                  </a:lnTo>
                  <a:lnTo>
                    <a:pt x="94" y="66"/>
                  </a:lnTo>
                  <a:lnTo>
                    <a:pt x="94" y="126"/>
                  </a:lnTo>
                  <a:lnTo>
                    <a:pt x="63" y="162"/>
                  </a:lnTo>
                  <a:lnTo>
                    <a:pt x="55" y="165"/>
                  </a:lnTo>
                  <a:lnTo>
                    <a:pt x="7" y="147"/>
                  </a:lnTo>
                  <a:lnTo>
                    <a:pt x="0" y="135"/>
                  </a:lnTo>
                  <a:lnTo>
                    <a:pt x="0" y="26"/>
                  </a:lnTo>
                  <a:lnTo>
                    <a:pt x="0" y="21"/>
                  </a:lnTo>
                  <a:close/>
                </a:path>
              </a:pathLst>
            </a:custGeom>
            <a:solidFill>
              <a:srgbClr val="FF162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918" name="Freeform 105"/>
            <p:cNvSpPr>
              <a:spLocks/>
            </p:cNvSpPr>
            <p:nvPr/>
          </p:nvSpPr>
          <p:spPr bwMode="auto">
            <a:xfrm>
              <a:off x="1476" y="3039"/>
              <a:ext cx="12" cy="10"/>
            </a:xfrm>
            <a:custGeom>
              <a:avLst/>
              <a:gdLst>
                <a:gd name="T0" fmla="*/ 0 w 25"/>
                <a:gd name="T1" fmla="*/ 0 h 19"/>
                <a:gd name="T2" fmla="*/ 12 w 25"/>
                <a:gd name="T3" fmla="*/ 10 h 19"/>
                <a:gd name="T4" fmla="*/ 6 w 25"/>
                <a:gd name="T5" fmla="*/ 10 h 19"/>
                <a:gd name="T6" fmla="*/ 0 w 25"/>
                <a:gd name="T7" fmla="*/ 0 h 1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5" h="19">
                  <a:moveTo>
                    <a:pt x="0" y="0"/>
                  </a:moveTo>
                  <a:lnTo>
                    <a:pt x="25" y="19"/>
                  </a:lnTo>
                  <a:lnTo>
                    <a:pt x="12" y="1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919" name="Freeform 106"/>
            <p:cNvSpPr>
              <a:spLocks/>
            </p:cNvSpPr>
            <p:nvPr/>
          </p:nvSpPr>
          <p:spPr bwMode="auto">
            <a:xfrm>
              <a:off x="1488" y="2882"/>
              <a:ext cx="6" cy="22"/>
            </a:xfrm>
            <a:custGeom>
              <a:avLst/>
              <a:gdLst>
                <a:gd name="T0" fmla="*/ 0 w 12"/>
                <a:gd name="T1" fmla="*/ 2 h 44"/>
                <a:gd name="T2" fmla="*/ 3 w 12"/>
                <a:gd name="T3" fmla="*/ 0 h 44"/>
                <a:gd name="T4" fmla="*/ 6 w 12"/>
                <a:gd name="T5" fmla="*/ 4 h 44"/>
                <a:gd name="T6" fmla="*/ 3 w 12"/>
                <a:gd name="T7" fmla="*/ 22 h 44"/>
                <a:gd name="T8" fmla="*/ 0 w 12"/>
                <a:gd name="T9" fmla="*/ 2 h 4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2" h="44">
                  <a:moveTo>
                    <a:pt x="0" y="3"/>
                  </a:moveTo>
                  <a:lnTo>
                    <a:pt x="6" y="0"/>
                  </a:lnTo>
                  <a:lnTo>
                    <a:pt x="12" y="7"/>
                  </a:lnTo>
                  <a:lnTo>
                    <a:pt x="6" y="44"/>
                  </a:lnTo>
                  <a:lnTo>
                    <a:pt x="0" y="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920" name="Freeform 107"/>
            <p:cNvSpPr>
              <a:spLocks/>
            </p:cNvSpPr>
            <p:nvPr/>
          </p:nvSpPr>
          <p:spPr bwMode="auto">
            <a:xfrm>
              <a:off x="1491" y="2615"/>
              <a:ext cx="110" cy="151"/>
            </a:xfrm>
            <a:custGeom>
              <a:avLst/>
              <a:gdLst>
                <a:gd name="T0" fmla="*/ 0 w 220"/>
                <a:gd name="T1" fmla="*/ 41 h 302"/>
                <a:gd name="T2" fmla="*/ 4 w 220"/>
                <a:gd name="T3" fmla="*/ 11 h 302"/>
                <a:gd name="T4" fmla="*/ 10 w 220"/>
                <a:gd name="T5" fmla="*/ 0 h 302"/>
                <a:gd name="T6" fmla="*/ 29 w 220"/>
                <a:gd name="T7" fmla="*/ 1 h 302"/>
                <a:gd name="T8" fmla="*/ 40 w 220"/>
                <a:gd name="T9" fmla="*/ 1 h 302"/>
                <a:gd name="T10" fmla="*/ 61 w 220"/>
                <a:gd name="T11" fmla="*/ 1 h 302"/>
                <a:gd name="T12" fmla="*/ 74 w 220"/>
                <a:gd name="T13" fmla="*/ 1 h 302"/>
                <a:gd name="T14" fmla="*/ 95 w 220"/>
                <a:gd name="T15" fmla="*/ 1 h 302"/>
                <a:gd name="T16" fmla="*/ 95 w 220"/>
                <a:gd name="T17" fmla="*/ 9 h 302"/>
                <a:gd name="T18" fmla="*/ 98 w 220"/>
                <a:gd name="T19" fmla="*/ 38 h 302"/>
                <a:gd name="T20" fmla="*/ 101 w 220"/>
                <a:gd name="T21" fmla="*/ 60 h 302"/>
                <a:gd name="T22" fmla="*/ 110 w 220"/>
                <a:gd name="T23" fmla="*/ 88 h 302"/>
                <a:gd name="T24" fmla="*/ 101 w 220"/>
                <a:gd name="T25" fmla="*/ 102 h 302"/>
                <a:gd name="T26" fmla="*/ 86 w 220"/>
                <a:gd name="T27" fmla="*/ 133 h 302"/>
                <a:gd name="T28" fmla="*/ 74 w 220"/>
                <a:gd name="T29" fmla="*/ 125 h 302"/>
                <a:gd name="T30" fmla="*/ 69 w 220"/>
                <a:gd name="T31" fmla="*/ 114 h 302"/>
                <a:gd name="T32" fmla="*/ 69 w 220"/>
                <a:gd name="T33" fmla="*/ 110 h 302"/>
                <a:gd name="T34" fmla="*/ 61 w 220"/>
                <a:gd name="T35" fmla="*/ 106 h 302"/>
                <a:gd name="T36" fmla="*/ 48 w 220"/>
                <a:gd name="T37" fmla="*/ 140 h 302"/>
                <a:gd name="T38" fmla="*/ 38 w 220"/>
                <a:gd name="T39" fmla="*/ 151 h 302"/>
                <a:gd name="T40" fmla="*/ 17 w 220"/>
                <a:gd name="T41" fmla="*/ 116 h 302"/>
                <a:gd name="T42" fmla="*/ 7 w 220"/>
                <a:gd name="T43" fmla="*/ 97 h 302"/>
                <a:gd name="T44" fmla="*/ 2 w 220"/>
                <a:gd name="T45" fmla="*/ 79 h 302"/>
                <a:gd name="T46" fmla="*/ 0 w 220"/>
                <a:gd name="T47" fmla="*/ 62 h 302"/>
                <a:gd name="T48" fmla="*/ 0 w 220"/>
                <a:gd name="T49" fmla="*/ 44 h 302"/>
                <a:gd name="T50" fmla="*/ 0 w 220"/>
                <a:gd name="T51" fmla="*/ 41 h 302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220" h="302">
                  <a:moveTo>
                    <a:pt x="0" y="82"/>
                  </a:moveTo>
                  <a:lnTo>
                    <a:pt x="8" y="21"/>
                  </a:lnTo>
                  <a:lnTo>
                    <a:pt x="19" y="0"/>
                  </a:lnTo>
                  <a:lnTo>
                    <a:pt x="58" y="1"/>
                  </a:lnTo>
                  <a:lnTo>
                    <a:pt x="79" y="1"/>
                  </a:lnTo>
                  <a:lnTo>
                    <a:pt x="121" y="1"/>
                  </a:lnTo>
                  <a:lnTo>
                    <a:pt x="148" y="1"/>
                  </a:lnTo>
                  <a:lnTo>
                    <a:pt x="189" y="1"/>
                  </a:lnTo>
                  <a:lnTo>
                    <a:pt x="189" y="18"/>
                  </a:lnTo>
                  <a:lnTo>
                    <a:pt x="195" y="76"/>
                  </a:lnTo>
                  <a:lnTo>
                    <a:pt x="202" y="119"/>
                  </a:lnTo>
                  <a:lnTo>
                    <a:pt x="220" y="176"/>
                  </a:lnTo>
                  <a:lnTo>
                    <a:pt x="202" y="203"/>
                  </a:lnTo>
                  <a:lnTo>
                    <a:pt x="171" y="265"/>
                  </a:lnTo>
                  <a:lnTo>
                    <a:pt x="148" y="249"/>
                  </a:lnTo>
                  <a:lnTo>
                    <a:pt x="137" y="227"/>
                  </a:lnTo>
                  <a:lnTo>
                    <a:pt x="137" y="220"/>
                  </a:lnTo>
                  <a:lnTo>
                    <a:pt x="121" y="211"/>
                  </a:lnTo>
                  <a:lnTo>
                    <a:pt x="95" y="279"/>
                  </a:lnTo>
                  <a:lnTo>
                    <a:pt x="75" y="302"/>
                  </a:lnTo>
                  <a:lnTo>
                    <a:pt x="33" y="231"/>
                  </a:lnTo>
                  <a:lnTo>
                    <a:pt x="14" y="194"/>
                  </a:lnTo>
                  <a:lnTo>
                    <a:pt x="4" y="158"/>
                  </a:lnTo>
                  <a:lnTo>
                    <a:pt x="0" y="124"/>
                  </a:lnTo>
                  <a:lnTo>
                    <a:pt x="0" y="87"/>
                  </a:lnTo>
                  <a:lnTo>
                    <a:pt x="0" y="82"/>
                  </a:lnTo>
                  <a:close/>
                </a:path>
              </a:pathLst>
            </a:custGeom>
            <a:solidFill>
              <a:srgbClr val="4C4C4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921" name="Freeform 108"/>
            <p:cNvSpPr>
              <a:spLocks/>
            </p:cNvSpPr>
            <p:nvPr/>
          </p:nvSpPr>
          <p:spPr bwMode="auto">
            <a:xfrm>
              <a:off x="1513" y="2641"/>
              <a:ext cx="235" cy="208"/>
            </a:xfrm>
            <a:custGeom>
              <a:avLst/>
              <a:gdLst>
                <a:gd name="T0" fmla="*/ 0 w 470"/>
                <a:gd name="T1" fmla="*/ 208 h 417"/>
                <a:gd name="T2" fmla="*/ 36 w 470"/>
                <a:gd name="T3" fmla="*/ 114 h 417"/>
                <a:gd name="T4" fmla="*/ 53 w 470"/>
                <a:gd name="T5" fmla="*/ 115 h 417"/>
                <a:gd name="T6" fmla="*/ 55 w 470"/>
                <a:gd name="T7" fmla="*/ 122 h 417"/>
                <a:gd name="T8" fmla="*/ 64 w 470"/>
                <a:gd name="T9" fmla="*/ 127 h 417"/>
                <a:gd name="T10" fmla="*/ 100 w 470"/>
                <a:gd name="T11" fmla="*/ 62 h 417"/>
                <a:gd name="T12" fmla="*/ 119 w 470"/>
                <a:gd name="T13" fmla="*/ 86 h 417"/>
                <a:gd name="T14" fmla="*/ 120 w 470"/>
                <a:gd name="T15" fmla="*/ 90 h 417"/>
                <a:gd name="T16" fmla="*/ 120 w 470"/>
                <a:gd name="T17" fmla="*/ 92 h 417"/>
                <a:gd name="T18" fmla="*/ 127 w 470"/>
                <a:gd name="T19" fmla="*/ 93 h 417"/>
                <a:gd name="T20" fmla="*/ 156 w 470"/>
                <a:gd name="T21" fmla="*/ 45 h 417"/>
                <a:gd name="T22" fmla="*/ 170 w 470"/>
                <a:gd name="T23" fmla="*/ 15 h 417"/>
                <a:gd name="T24" fmla="*/ 184 w 470"/>
                <a:gd name="T25" fmla="*/ 33 h 417"/>
                <a:gd name="T26" fmla="*/ 192 w 470"/>
                <a:gd name="T27" fmla="*/ 41 h 417"/>
                <a:gd name="T28" fmla="*/ 193 w 470"/>
                <a:gd name="T29" fmla="*/ 44 h 417"/>
                <a:gd name="T30" fmla="*/ 200 w 470"/>
                <a:gd name="T31" fmla="*/ 44 h 417"/>
                <a:gd name="T32" fmla="*/ 235 w 470"/>
                <a:gd name="T33" fmla="*/ 0 h 417"/>
                <a:gd name="T34" fmla="*/ 217 w 470"/>
                <a:gd name="T35" fmla="*/ 92 h 417"/>
                <a:gd name="T36" fmla="*/ 209 w 470"/>
                <a:gd name="T37" fmla="*/ 86 h 417"/>
                <a:gd name="T38" fmla="*/ 194 w 470"/>
                <a:gd name="T39" fmla="*/ 78 h 417"/>
                <a:gd name="T40" fmla="*/ 189 w 470"/>
                <a:gd name="T41" fmla="*/ 71 h 417"/>
                <a:gd name="T42" fmla="*/ 187 w 470"/>
                <a:gd name="T43" fmla="*/ 68 h 417"/>
                <a:gd name="T44" fmla="*/ 182 w 470"/>
                <a:gd name="T45" fmla="*/ 68 h 417"/>
                <a:gd name="T46" fmla="*/ 143 w 470"/>
                <a:gd name="T47" fmla="*/ 144 h 417"/>
                <a:gd name="T48" fmla="*/ 123 w 470"/>
                <a:gd name="T49" fmla="*/ 123 h 417"/>
                <a:gd name="T50" fmla="*/ 126 w 470"/>
                <a:gd name="T51" fmla="*/ 115 h 417"/>
                <a:gd name="T52" fmla="*/ 123 w 470"/>
                <a:gd name="T53" fmla="*/ 112 h 417"/>
                <a:gd name="T54" fmla="*/ 119 w 470"/>
                <a:gd name="T55" fmla="*/ 113 h 417"/>
                <a:gd name="T56" fmla="*/ 69 w 470"/>
                <a:gd name="T57" fmla="*/ 181 h 417"/>
                <a:gd name="T58" fmla="*/ 64 w 470"/>
                <a:gd name="T59" fmla="*/ 178 h 417"/>
                <a:gd name="T60" fmla="*/ 60 w 470"/>
                <a:gd name="T61" fmla="*/ 157 h 417"/>
                <a:gd name="T62" fmla="*/ 58 w 470"/>
                <a:gd name="T63" fmla="*/ 154 h 417"/>
                <a:gd name="T64" fmla="*/ 55 w 470"/>
                <a:gd name="T65" fmla="*/ 150 h 417"/>
                <a:gd name="T66" fmla="*/ 34 w 470"/>
                <a:gd name="T67" fmla="*/ 173 h 417"/>
                <a:gd name="T68" fmla="*/ 0 w 470"/>
                <a:gd name="T69" fmla="*/ 208 h 417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470" h="417">
                  <a:moveTo>
                    <a:pt x="0" y="417"/>
                  </a:moveTo>
                  <a:lnTo>
                    <a:pt x="72" y="228"/>
                  </a:lnTo>
                  <a:lnTo>
                    <a:pt x="106" y="230"/>
                  </a:lnTo>
                  <a:lnTo>
                    <a:pt x="110" y="244"/>
                  </a:lnTo>
                  <a:lnTo>
                    <a:pt x="127" y="255"/>
                  </a:lnTo>
                  <a:lnTo>
                    <a:pt x="199" y="125"/>
                  </a:lnTo>
                  <a:lnTo>
                    <a:pt x="237" y="173"/>
                  </a:lnTo>
                  <a:lnTo>
                    <a:pt x="239" y="180"/>
                  </a:lnTo>
                  <a:lnTo>
                    <a:pt x="239" y="185"/>
                  </a:lnTo>
                  <a:lnTo>
                    <a:pt x="253" y="187"/>
                  </a:lnTo>
                  <a:lnTo>
                    <a:pt x="312" y="91"/>
                  </a:lnTo>
                  <a:lnTo>
                    <a:pt x="339" y="31"/>
                  </a:lnTo>
                  <a:lnTo>
                    <a:pt x="368" y="66"/>
                  </a:lnTo>
                  <a:lnTo>
                    <a:pt x="383" y="82"/>
                  </a:lnTo>
                  <a:lnTo>
                    <a:pt x="385" y="88"/>
                  </a:lnTo>
                  <a:lnTo>
                    <a:pt x="399" y="88"/>
                  </a:lnTo>
                  <a:lnTo>
                    <a:pt x="470" y="0"/>
                  </a:lnTo>
                  <a:lnTo>
                    <a:pt x="433" y="185"/>
                  </a:lnTo>
                  <a:lnTo>
                    <a:pt x="418" y="173"/>
                  </a:lnTo>
                  <a:lnTo>
                    <a:pt x="387" y="157"/>
                  </a:lnTo>
                  <a:lnTo>
                    <a:pt x="378" y="143"/>
                  </a:lnTo>
                  <a:lnTo>
                    <a:pt x="374" y="136"/>
                  </a:lnTo>
                  <a:lnTo>
                    <a:pt x="364" y="136"/>
                  </a:lnTo>
                  <a:lnTo>
                    <a:pt x="285" y="289"/>
                  </a:lnTo>
                  <a:lnTo>
                    <a:pt x="245" y="246"/>
                  </a:lnTo>
                  <a:lnTo>
                    <a:pt x="251" y="230"/>
                  </a:lnTo>
                  <a:lnTo>
                    <a:pt x="245" y="225"/>
                  </a:lnTo>
                  <a:lnTo>
                    <a:pt x="237" y="226"/>
                  </a:lnTo>
                  <a:lnTo>
                    <a:pt x="137" y="362"/>
                  </a:lnTo>
                  <a:lnTo>
                    <a:pt x="127" y="356"/>
                  </a:lnTo>
                  <a:lnTo>
                    <a:pt x="120" y="314"/>
                  </a:lnTo>
                  <a:lnTo>
                    <a:pt x="116" y="308"/>
                  </a:lnTo>
                  <a:lnTo>
                    <a:pt x="110" y="301"/>
                  </a:lnTo>
                  <a:lnTo>
                    <a:pt x="68" y="346"/>
                  </a:lnTo>
                  <a:lnTo>
                    <a:pt x="0" y="417"/>
                  </a:lnTo>
                  <a:close/>
                </a:path>
              </a:pathLst>
            </a:custGeom>
            <a:solidFill>
              <a:srgbClr val="FF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922" name="Freeform 109"/>
            <p:cNvSpPr>
              <a:spLocks/>
            </p:cNvSpPr>
            <p:nvPr/>
          </p:nvSpPr>
          <p:spPr bwMode="auto">
            <a:xfrm>
              <a:off x="1521" y="2848"/>
              <a:ext cx="350" cy="652"/>
            </a:xfrm>
            <a:custGeom>
              <a:avLst/>
              <a:gdLst>
                <a:gd name="T0" fmla="*/ 0 w 700"/>
                <a:gd name="T1" fmla="*/ 644 h 1304"/>
                <a:gd name="T2" fmla="*/ 5 w 700"/>
                <a:gd name="T3" fmla="*/ 640 h 1304"/>
                <a:gd name="T4" fmla="*/ 58 w 700"/>
                <a:gd name="T5" fmla="*/ 638 h 1304"/>
                <a:gd name="T6" fmla="*/ 68 w 700"/>
                <a:gd name="T7" fmla="*/ 638 h 1304"/>
                <a:gd name="T8" fmla="*/ 98 w 700"/>
                <a:gd name="T9" fmla="*/ 637 h 1304"/>
                <a:gd name="T10" fmla="*/ 108 w 700"/>
                <a:gd name="T11" fmla="*/ 637 h 1304"/>
                <a:gd name="T12" fmla="*/ 326 w 700"/>
                <a:gd name="T13" fmla="*/ 631 h 1304"/>
                <a:gd name="T14" fmla="*/ 331 w 700"/>
                <a:gd name="T15" fmla="*/ 550 h 1304"/>
                <a:gd name="T16" fmla="*/ 329 w 700"/>
                <a:gd name="T17" fmla="*/ 536 h 1304"/>
                <a:gd name="T18" fmla="*/ 333 w 700"/>
                <a:gd name="T19" fmla="*/ 433 h 1304"/>
                <a:gd name="T20" fmla="*/ 335 w 700"/>
                <a:gd name="T21" fmla="*/ 422 h 1304"/>
                <a:gd name="T22" fmla="*/ 335 w 700"/>
                <a:gd name="T23" fmla="*/ 413 h 1304"/>
                <a:gd name="T24" fmla="*/ 335 w 700"/>
                <a:gd name="T25" fmla="*/ 385 h 1304"/>
                <a:gd name="T26" fmla="*/ 333 w 700"/>
                <a:gd name="T27" fmla="*/ 321 h 1304"/>
                <a:gd name="T28" fmla="*/ 336 w 700"/>
                <a:gd name="T29" fmla="*/ 280 h 1304"/>
                <a:gd name="T30" fmla="*/ 336 w 700"/>
                <a:gd name="T31" fmla="*/ 270 h 1304"/>
                <a:gd name="T32" fmla="*/ 336 w 700"/>
                <a:gd name="T33" fmla="*/ 259 h 1304"/>
                <a:gd name="T34" fmla="*/ 335 w 700"/>
                <a:gd name="T35" fmla="*/ 233 h 1304"/>
                <a:gd name="T36" fmla="*/ 338 w 700"/>
                <a:gd name="T37" fmla="*/ 199 h 1304"/>
                <a:gd name="T38" fmla="*/ 338 w 700"/>
                <a:gd name="T39" fmla="*/ 190 h 1304"/>
                <a:gd name="T40" fmla="*/ 338 w 700"/>
                <a:gd name="T41" fmla="*/ 134 h 1304"/>
                <a:gd name="T42" fmla="*/ 338 w 700"/>
                <a:gd name="T43" fmla="*/ 119 h 1304"/>
                <a:gd name="T44" fmla="*/ 338 w 700"/>
                <a:gd name="T45" fmla="*/ 79 h 1304"/>
                <a:gd name="T46" fmla="*/ 338 w 700"/>
                <a:gd name="T47" fmla="*/ 26 h 1304"/>
                <a:gd name="T48" fmla="*/ 336 w 700"/>
                <a:gd name="T49" fmla="*/ 21 h 1304"/>
                <a:gd name="T50" fmla="*/ 262 w 700"/>
                <a:gd name="T51" fmla="*/ 17 h 1304"/>
                <a:gd name="T52" fmla="*/ 52 w 700"/>
                <a:gd name="T53" fmla="*/ 14 h 1304"/>
                <a:gd name="T54" fmla="*/ 39 w 700"/>
                <a:gd name="T55" fmla="*/ 14 h 1304"/>
                <a:gd name="T56" fmla="*/ 6 w 700"/>
                <a:gd name="T57" fmla="*/ 12 h 1304"/>
                <a:gd name="T58" fmla="*/ 5 w 700"/>
                <a:gd name="T59" fmla="*/ 7 h 1304"/>
                <a:gd name="T60" fmla="*/ 8 w 700"/>
                <a:gd name="T61" fmla="*/ 0 h 1304"/>
                <a:gd name="T62" fmla="*/ 296 w 700"/>
                <a:gd name="T63" fmla="*/ 6 h 1304"/>
                <a:gd name="T64" fmla="*/ 304 w 700"/>
                <a:gd name="T65" fmla="*/ 7 h 1304"/>
                <a:gd name="T66" fmla="*/ 350 w 700"/>
                <a:gd name="T67" fmla="*/ 14 h 1304"/>
                <a:gd name="T68" fmla="*/ 347 w 700"/>
                <a:gd name="T69" fmla="*/ 113 h 1304"/>
                <a:gd name="T70" fmla="*/ 347 w 700"/>
                <a:gd name="T71" fmla="*/ 250 h 1304"/>
                <a:gd name="T72" fmla="*/ 345 w 700"/>
                <a:gd name="T73" fmla="*/ 353 h 1304"/>
                <a:gd name="T74" fmla="*/ 345 w 700"/>
                <a:gd name="T75" fmla="*/ 369 h 1304"/>
                <a:gd name="T76" fmla="*/ 345 w 700"/>
                <a:gd name="T77" fmla="*/ 466 h 1304"/>
                <a:gd name="T78" fmla="*/ 342 w 700"/>
                <a:gd name="T79" fmla="*/ 521 h 1304"/>
                <a:gd name="T80" fmla="*/ 342 w 700"/>
                <a:gd name="T81" fmla="*/ 636 h 1304"/>
                <a:gd name="T82" fmla="*/ 336 w 700"/>
                <a:gd name="T83" fmla="*/ 641 h 1304"/>
                <a:gd name="T84" fmla="*/ 308 w 700"/>
                <a:gd name="T85" fmla="*/ 641 h 1304"/>
                <a:gd name="T86" fmla="*/ 291 w 700"/>
                <a:gd name="T87" fmla="*/ 643 h 1304"/>
                <a:gd name="T88" fmla="*/ 279 w 700"/>
                <a:gd name="T89" fmla="*/ 643 h 1304"/>
                <a:gd name="T90" fmla="*/ 257 w 700"/>
                <a:gd name="T91" fmla="*/ 644 h 1304"/>
                <a:gd name="T92" fmla="*/ 252 w 700"/>
                <a:gd name="T93" fmla="*/ 647 h 1304"/>
                <a:gd name="T94" fmla="*/ 214 w 700"/>
                <a:gd name="T95" fmla="*/ 644 h 1304"/>
                <a:gd name="T96" fmla="*/ 199 w 700"/>
                <a:gd name="T97" fmla="*/ 644 h 1304"/>
                <a:gd name="T98" fmla="*/ 8 w 700"/>
                <a:gd name="T99" fmla="*/ 652 h 1304"/>
                <a:gd name="T100" fmla="*/ 0 w 700"/>
                <a:gd name="T101" fmla="*/ 644 h 1304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0" t="0" r="r" b="b"/>
              <a:pathLst>
                <a:path w="700" h="1304">
                  <a:moveTo>
                    <a:pt x="0" y="1288"/>
                  </a:moveTo>
                  <a:lnTo>
                    <a:pt x="10" y="1279"/>
                  </a:lnTo>
                  <a:lnTo>
                    <a:pt x="115" y="1276"/>
                  </a:lnTo>
                  <a:lnTo>
                    <a:pt x="135" y="1276"/>
                  </a:lnTo>
                  <a:lnTo>
                    <a:pt x="196" y="1274"/>
                  </a:lnTo>
                  <a:lnTo>
                    <a:pt x="215" y="1274"/>
                  </a:lnTo>
                  <a:lnTo>
                    <a:pt x="652" y="1262"/>
                  </a:lnTo>
                  <a:lnTo>
                    <a:pt x="662" y="1100"/>
                  </a:lnTo>
                  <a:lnTo>
                    <a:pt x="658" y="1071"/>
                  </a:lnTo>
                  <a:lnTo>
                    <a:pt x="666" y="865"/>
                  </a:lnTo>
                  <a:lnTo>
                    <a:pt x="669" y="843"/>
                  </a:lnTo>
                  <a:lnTo>
                    <a:pt x="669" y="826"/>
                  </a:lnTo>
                  <a:lnTo>
                    <a:pt x="669" y="769"/>
                  </a:lnTo>
                  <a:lnTo>
                    <a:pt x="666" y="642"/>
                  </a:lnTo>
                  <a:lnTo>
                    <a:pt x="671" y="560"/>
                  </a:lnTo>
                  <a:lnTo>
                    <a:pt x="671" y="539"/>
                  </a:lnTo>
                  <a:lnTo>
                    <a:pt x="671" y="518"/>
                  </a:lnTo>
                  <a:lnTo>
                    <a:pt x="669" y="466"/>
                  </a:lnTo>
                  <a:lnTo>
                    <a:pt x="675" y="397"/>
                  </a:lnTo>
                  <a:lnTo>
                    <a:pt x="675" y="379"/>
                  </a:lnTo>
                  <a:lnTo>
                    <a:pt x="675" y="267"/>
                  </a:lnTo>
                  <a:lnTo>
                    <a:pt x="675" y="237"/>
                  </a:lnTo>
                  <a:lnTo>
                    <a:pt x="675" y="158"/>
                  </a:lnTo>
                  <a:lnTo>
                    <a:pt x="675" y="52"/>
                  </a:lnTo>
                  <a:lnTo>
                    <a:pt x="671" y="41"/>
                  </a:lnTo>
                  <a:lnTo>
                    <a:pt x="523" y="34"/>
                  </a:lnTo>
                  <a:lnTo>
                    <a:pt x="104" y="28"/>
                  </a:lnTo>
                  <a:lnTo>
                    <a:pt x="77" y="28"/>
                  </a:lnTo>
                  <a:lnTo>
                    <a:pt x="11" y="23"/>
                  </a:lnTo>
                  <a:lnTo>
                    <a:pt x="10" y="14"/>
                  </a:lnTo>
                  <a:lnTo>
                    <a:pt x="15" y="0"/>
                  </a:lnTo>
                  <a:lnTo>
                    <a:pt x="592" y="11"/>
                  </a:lnTo>
                  <a:lnTo>
                    <a:pt x="608" y="14"/>
                  </a:lnTo>
                  <a:lnTo>
                    <a:pt x="700" y="27"/>
                  </a:lnTo>
                  <a:lnTo>
                    <a:pt x="694" y="226"/>
                  </a:lnTo>
                  <a:lnTo>
                    <a:pt x="693" y="500"/>
                  </a:lnTo>
                  <a:lnTo>
                    <a:pt x="689" y="705"/>
                  </a:lnTo>
                  <a:lnTo>
                    <a:pt x="689" y="737"/>
                  </a:lnTo>
                  <a:lnTo>
                    <a:pt x="689" y="931"/>
                  </a:lnTo>
                  <a:lnTo>
                    <a:pt x="683" y="1041"/>
                  </a:lnTo>
                  <a:lnTo>
                    <a:pt x="683" y="1271"/>
                  </a:lnTo>
                  <a:lnTo>
                    <a:pt x="671" y="1281"/>
                  </a:lnTo>
                  <a:lnTo>
                    <a:pt x="616" y="1281"/>
                  </a:lnTo>
                  <a:lnTo>
                    <a:pt x="581" y="1285"/>
                  </a:lnTo>
                  <a:lnTo>
                    <a:pt x="558" y="1285"/>
                  </a:lnTo>
                  <a:lnTo>
                    <a:pt x="514" y="1288"/>
                  </a:lnTo>
                  <a:lnTo>
                    <a:pt x="504" y="1294"/>
                  </a:lnTo>
                  <a:lnTo>
                    <a:pt x="427" y="1288"/>
                  </a:lnTo>
                  <a:lnTo>
                    <a:pt x="398" y="1288"/>
                  </a:lnTo>
                  <a:lnTo>
                    <a:pt x="15" y="1304"/>
                  </a:lnTo>
                  <a:lnTo>
                    <a:pt x="0" y="128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923" name="Freeform 110"/>
            <p:cNvSpPr>
              <a:spLocks/>
            </p:cNvSpPr>
            <p:nvPr/>
          </p:nvSpPr>
          <p:spPr bwMode="auto">
            <a:xfrm>
              <a:off x="1545" y="3369"/>
              <a:ext cx="2" cy="15"/>
            </a:xfrm>
            <a:custGeom>
              <a:avLst/>
              <a:gdLst>
                <a:gd name="T0" fmla="*/ 0 w 4"/>
                <a:gd name="T1" fmla="*/ 0 h 28"/>
                <a:gd name="T2" fmla="*/ 2 w 4"/>
                <a:gd name="T3" fmla="*/ 0 h 28"/>
                <a:gd name="T4" fmla="*/ 2 w 4"/>
                <a:gd name="T5" fmla="*/ 4 h 28"/>
                <a:gd name="T6" fmla="*/ 2 w 4"/>
                <a:gd name="T7" fmla="*/ 15 h 28"/>
                <a:gd name="T8" fmla="*/ 0 w 4"/>
                <a:gd name="T9" fmla="*/ 0 h 2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" h="28">
                  <a:moveTo>
                    <a:pt x="0" y="0"/>
                  </a:moveTo>
                  <a:lnTo>
                    <a:pt x="4" y="0"/>
                  </a:lnTo>
                  <a:lnTo>
                    <a:pt x="4" y="7"/>
                  </a:lnTo>
                  <a:lnTo>
                    <a:pt x="4" y="2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924" name="Freeform 111"/>
            <p:cNvSpPr>
              <a:spLocks/>
            </p:cNvSpPr>
            <p:nvPr/>
          </p:nvSpPr>
          <p:spPr bwMode="auto">
            <a:xfrm>
              <a:off x="1557" y="3338"/>
              <a:ext cx="14" cy="44"/>
            </a:xfrm>
            <a:custGeom>
              <a:avLst/>
              <a:gdLst>
                <a:gd name="T0" fmla="*/ 0 w 27"/>
                <a:gd name="T1" fmla="*/ 9 h 88"/>
                <a:gd name="T2" fmla="*/ 1 w 27"/>
                <a:gd name="T3" fmla="*/ 7 h 88"/>
                <a:gd name="T4" fmla="*/ 2 w 27"/>
                <a:gd name="T5" fmla="*/ 0 h 88"/>
                <a:gd name="T6" fmla="*/ 14 w 27"/>
                <a:gd name="T7" fmla="*/ 0 h 88"/>
                <a:gd name="T8" fmla="*/ 14 w 27"/>
                <a:gd name="T9" fmla="*/ 40 h 88"/>
                <a:gd name="T10" fmla="*/ 11 w 27"/>
                <a:gd name="T11" fmla="*/ 44 h 88"/>
                <a:gd name="T12" fmla="*/ 0 w 27"/>
                <a:gd name="T13" fmla="*/ 41 h 88"/>
                <a:gd name="T14" fmla="*/ 0 w 27"/>
                <a:gd name="T15" fmla="*/ 9 h 8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" h="88">
                  <a:moveTo>
                    <a:pt x="0" y="18"/>
                  </a:moveTo>
                  <a:lnTo>
                    <a:pt x="2" y="13"/>
                  </a:lnTo>
                  <a:lnTo>
                    <a:pt x="4" y="0"/>
                  </a:lnTo>
                  <a:lnTo>
                    <a:pt x="27" y="0"/>
                  </a:lnTo>
                  <a:lnTo>
                    <a:pt x="27" y="79"/>
                  </a:lnTo>
                  <a:lnTo>
                    <a:pt x="21" y="88"/>
                  </a:lnTo>
                  <a:lnTo>
                    <a:pt x="0" y="82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925" name="Freeform 112"/>
            <p:cNvSpPr>
              <a:spLocks/>
            </p:cNvSpPr>
            <p:nvPr/>
          </p:nvSpPr>
          <p:spPr bwMode="auto">
            <a:xfrm>
              <a:off x="1556" y="3392"/>
              <a:ext cx="15" cy="44"/>
            </a:xfrm>
            <a:custGeom>
              <a:avLst/>
              <a:gdLst>
                <a:gd name="T0" fmla="*/ 2 w 31"/>
                <a:gd name="T1" fmla="*/ 10 h 89"/>
                <a:gd name="T2" fmla="*/ 2 w 31"/>
                <a:gd name="T3" fmla="*/ 3 h 89"/>
                <a:gd name="T4" fmla="*/ 15 w 31"/>
                <a:gd name="T5" fmla="*/ 0 h 89"/>
                <a:gd name="T6" fmla="*/ 14 w 31"/>
                <a:gd name="T7" fmla="*/ 14 h 89"/>
                <a:gd name="T8" fmla="*/ 12 w 31"/>
                <a:gd name="T9" fmla="*/ 44 h 89"/>
                <a:gd name="T10" fmla="*/ 2 w 31"/>
                <a:gd name="T11" fmla="*/ 44 h 89"/>
                <a:gd name="T12" fmla="*/ 0 w 31"/>
                <a:gd name="T13" fmla="*/ 37 h 89"/>
                <a:gd name="T14" fmla="*/ 2 w 31"/>
                <a:gd name="T15" fmla="*/ 31 h 89"/>
                <a:gd name="T16" fmla="*/ 2 w 31"/>
                <a:gd name="T17" fmla="*/ 10 h 8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31" h="89">
                  <a:moveTo>
                    <a:pt x="4" y="20"/>
                  </a:moveTo>
                  <a:lnTo>
                    <a:pt x="4" y="7"/>
                  </a:lnTo>
                  <a:lnTo>
                    <a:pt x="31" y="0"/>
                  </a:lnTo>
                  <a:lnTo>
                    <a:pt x="29" y="29"/>
                  </a:lnTo>
                  <a:lnTo>
                    <a:pt x="25" y="89"/>
                  </a:lnTo>
                  <a:lnTo>
                    <a:pt x="4" y="89"/>
                  </a:lnTo>
                  <a:lnTo>
                    <a:pt x="0" y="75"/>
                  </a:lnTo>
                  <a:lnTo>
                    <a:pt x="4" y="63"/>
                  </a:lnTo>
                  <a:lnTo>
                    <a:pt x="4" y="2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926" name="Freeform 113"/>
            <p:cNvSpPr>
              <a:spLocks/>
            </p:cNvSpPr>
            <p:nvPr/>
          </p:nvSpPr>
          <p:spPr bwMode="auto">
            <a:xfrm>
              <a:off x="1558" y="3282"/>
              <a:ext cx="13" cy="47"/>
            </a:xfrm>
            <a:custGeom>
              <a:avLst/>
              <a:gdLst>
                <a:gd name="T0" fmla="*/ 0 w 25"/>
                <a:gd name="T1" fmla="*/ 16 h 95"/>
                <a:gd name="T2" fmla="*/ 0 w 25"/>
                <a:gd name="T3" fmla="*/ 4 h 95"/>
                <a:gd name="T4" fmla="*/ 13 w 25"/>
                <a:gd name="T5" fmla="*/ 0 h 95"/>
                <a:gd name="T6" fmla="*/ 13 w 25"/>
                <a:gd name="T7" fmla="*/ 4 h 95"/>
                <a:gd name="T8" fmla="*/ 13 w 25"/>
                <a:gd name="T9" fmla="*/ 47 h 95"/>
                <a:gd name="T10" fmla="*/ 1 w 25"/>
                <a:gd name="T11" fmla="*/ 45 h 95"/>
                <a:gd name="T12" fmla="*/ 3 w 25"/>
                <a:gd name="T13" fmla="*/ 33 h 95"/>
                <a:gd name="T14" fmla="*/ 0 w 25"/>
                <a:gd name="T15" fmla="*/ 16 h 95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5" h="95">
                  <a:moveTo>
                    <a:pt x="0" y="32"/>
                  </a:moveTo>
                  <a:lnTo>
                    <a:pt x="0" y="9"/>
                  </a:lnTo>
                  <a:lnTo>
                    <a:pt x="25" y="0"/>
                  </a:lnTo>
                  <a:lnTo>
                    <a:pt x="25" y="9"/>
                  </a:lnTo>
                  <a:lnTo>
                    <a:pt x="25" y="95"/>
                  </a:lnTo>
                  <a:lnTo>
                    <a:pt x="2" y="91"/>
                  </a:lnTo>
                  <a:lnTo>
                    <a:pt x="6" y="66"/>
                  </a:lnTo>
                  <a:lnTo>
                    <a:pt x="0" y="3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927" name="Freeform 114"/>
            <p:cNvSpPr>
              <a:spLocks/>
            </p:cNvSpPr>
            <p:nvPr/>
          </p:nvSpPr>
          <p:spPr bwMode="auto">
            <a:xfrm>
              <a:off x="1559" y="3065"/>
              <a:ext cx="18" cy="25"/>
            </a:xfrm>
            <a:custGeom>
              <a:avLst/>
              <a:gdLst>
                <a:gd name="T0" fmla="*/ 0 w 34"/>
                <a:gd name="T1" fmla="*/ 23 h 50"/>
                <a:gd name="T2" fmla="*/ 6 w 34"/>
                <a:gd name="T3" fmla="*/ 0 h 50"/>
                <a:gd name="T4" fmla="*/ 18 w 34"/>
                <a:gd name="T5" fmla="*/ 3 h 50"/>
                <a:gd name="T6" fmla="*/ 18 w 34"/>
                <a:gd name="T7" fmla="*/ 13 h 50"/>
                <a:gd name="T8" fmla="*/ 16 w 34"/>
                <a:gd name="T9" fmla="*/ 22 h 50"/>
                <a:gd name="T10" fmla="*/ 6 w 34"/>
                <a:gd name="T11" fmla="*/ 25 h 50"/>
                <a:gd name="T12" fmla="*/ 0 w 34"/>
                <a:gd name="T13" fmla="*/ 23 h 5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34" h="50">
                  <a:moveTo>
                    <a:pt x="0" y="45"/>
                  </a:moveTo>
                  <a:lnTo>
                    <a:pt x="11" y="0"/>
                  </a:lnTo>
                  <a:lnTo>
                    <a:pt x="34" y="5"/>
                  </a:lnTo>
                  <a:lnTo>
                    <a:pt x="34" y="25"/>
                  </a:lnTo>
                  <a:lnTo>
                    <a:pt x="31" y="43"/>
                  </a:lnTo>
                  <a:lnTo>
                    <a:pt x="11" y="50"/>
                  </a:lnTo>
                  <a:lnTo>
                    <a:pt x="0" y="45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928" name="Freeform 115"/>
            <p:cNvSpPr>
              <a:spLocks/>
            </p:cNvSpPr>
            <p:nvPr/>
          </p:nvSpPr>
          <p:spPr bwMode="auto">
            <a:xfrm>
              <a:off x="1561" y="2940"/>
              <a:ext cx="16" cy="33"/>
            </a:xfrm>
            <a:custGeom>
              <a:avLst/>
              <a:gdLst>
                <a:gd name="T0" fmla="*/ 0 w 30"/>
                <a:gd name="T1" fmla="*/ 14 h 66"/>
                <a:gd name="T2" fmla="*/ 0 w 30"/>
                <a:gd name="T3" fmla="*/ 3 h 66"/>
                <a:gd name="T4" fmla="*/ 16 w 30"/>
                <a:gd name="T5" fmla="*/ 0 h 66"/>
                <a:gd name="T6" fmla="*/ 16 w 30"/>
                <a:gd name="T7" fmla="*/ 29 h 66"/>
                <a:gd name="T8" fmla="*/ 12 w 30"/>
                <a:gd name="T9" fmla="*/ 33 h 66"/>
                <a:gd name="T10" fmla="*/ 0 w 30"/>
                <a:gd name="T11" fmla="*/ 30 h 66"/>
                <a:gd name="T12" fmla="*/ 0 w 30"/>
                <a:gd name="T13" fmla="*/ 14 h 6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30" h="66">
                  <a:moveTo>
                    <a:pt x="0" y="27"/>
                  </a:moveTo>
                  <a:lnTo>
                    <a:pt x="0" y="6"/>
                  </a:lnTo>
                  <a:lnTo>
                    <a:pt x="30" y="0"/>
                  </a:lnTo>
                  <a:lnTo>
                    <a:pt x="30" y="57"/>
                  </a:lnTo>
                  <a:lnTo>
                    <a:pt x="23" y="66"/>
                  </a:lnTo>
                  <a:lnTo>
                    <a:pt x="0" y="59"/>
                  </a:lnTo>
                  <a:lnTo>
                    <a:pt x="0" y="27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929" name="Freeform 116"/>
            <p:cNvSpPr>
              <a:spLocks/>
            </p:cNvSpPr>
            <p:nvPr/>
          </p:nvSpPr>
          <p:spPr bwMode="auto">
            <a:xfrm>
              <a:off x="1561" y="2981"/>
              <a:ext cx="16" cy="32"/>
            </a:xfrm>
            <a:custGeom>
              <a:avLst/>
              <a:gdLst>
                <a:gd name="T0" fmla="*/ 0 w 30"/>
                <a:gd name="T1" fmla="*/ 7 h 66"/>
                <a:gd name="T2" fmla="*/ 4 w 30"/>
                <a:gd name="T3" fmla="*/ 0 h 66"/>
                <a:gd name="T4" fmla="*/ 16 w 30"/>
                <a:gd name="T5" fmla="*/ 2 h 66"/>
                <a:gd name="T6" fmla="*/ 16 w 30"/>
                <a:gd name="T7" fmla="*/ 29 h 66"/>
                <a:gd name="T8" fmla="*/ 0 w 30"/>
                <a:gd name="T9" fmla="*/ 32 h 66"/>
                <a:gd name="T10" fmla="*/ 0 w 30"/>
                <a:gd name="T11" fmla="*/ 7 h 6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30" h="66">
                  <a:moveTo>
                    <a:pt x="0" y="14"/>
                  </a:moveTo>
                  <a:lnTo>
                    <a:pt x="7" y="0"/>
                  </a:lnTo>
                  <a:lnTo>
                    <a:pt x="30" y="5"/>
                  </a:lnTo>
                  <a:lnTo>
                    <a:pt x="30" y="59"/>
                  </a:lnTo>
                  <a:lnTo>
                    <a:pt x="0" y="66"/>
                  </a:lnTo>
                  <a:lnTo>
                    <a:pt x="0" y="1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930" name="Freeform 117"/>
            <p:cNvSpPr>
              <a:spLocks/>
            </p:cNvSpPr>
            <p:nvPr/>
          </p:nvSpPr>
          <p:spPr bwMode="auto">
            <a:xfrm>
              <a:off x="1559" y="3024"/>
              <a:ext cx="16" cy="31"/>
            </a:xfrm>
            <a:custGeom>
              <a:avLst/>
              <a:gdLst>
                <a:gd name="T0" fmla="*/ 2 w 31"/>
                <a:gd name="T1" fmla="*/ 4 h 63"/>
                <a:gd name="T2" fmla="*/ 2 w 31"/>
                <a:gd name="T3" fmla="*/ 0 h 63"/>
                <a:gd name="T4" fmla="*/ 12 w 31"/>
                <a:gd name="T5" fmla="*/ 0 h 63"/>
                <a:gd name="T6" fmla="*/ 16 w 31"/>
                <a:gd name="T7" fmla="*/ 22 h 63"/>
                <a:gd name="T8" fmla="*/ 14 w 31"/>
                <a:gd name="T9" fmla="*/ 31 h 63"/>
                <a:gd name="T10" fmla="*/ 2 w 31"/>
                <a:gd name="T11" fmla="*/ 31 h 63"/>
                <a:gd name="T12" fmla="*/ 0 w 31"/>
                <a:gd name="T13" fmla="*/ 11 h 63"/>
                <a:gd name="T14" fmla="*/ 2 w 31"/>
                <a:gd name="T15" fmla="*/ 4 h 6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31" h="63">
                  <a:moveTo>
                    <a:pt x="4" y="9"/>
                  </a:moveTo>
                  <a:lnTo>
                    <a:pt x="4" y="0"/>
                  </a:lnTo>
                  <a:lnTo>
                    <a:pt x="23" y="0"/>
                  </a:lnTo>
                  <a:lnTo>
                    <a:pt x="31" y="45"/>
                  </a:lnTo>
                  <a:lnTo>
                    <a:pt x="27" y="63"/>
                  </a:lnTo>
                  <a:lnTo>
                    <a:pt x="4" y="63"/>
                  </a:lnTo>
                  <a:lnTo>
                    <a:pt x="0" y="22"/>
                  </a:lnTo>
                  <a:lnTo>
                    <a:pt x="4" y="9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931" name="Freeform 118"/>
            <p:cNvSpPr>
              <a:spLocks/>
            </p:cNvSpPr>
            <p:nvPr/>
          </p:nvSpPr>
          <p:spPr bwMode="auto">
            <a:xfrm>
              <a:off x="1561" y="2906"/>
              <a:ext cx="14" cy="26"/>
            </a:xfrm>
            <a:custGeom>
              <a:avLst/>
              <a:gdLst>
                <a:gd name="T0" fmla="*/ 2 w 27"/>
                <a:gd name="T1" fmla="*/ 2 h 51"/>
                <a:gd name="T2" fmla="*/ 12 w 27"/>
                <a:gd name="T3" fmla="*/ 0 h 51"/>
                <a:gd name="T4" fmla="*/ 14 w 27"/>
                <a:gd name="T5" fmla="*/ 6 h 51"/>
                <a:gd name="T6" fmla="*/ 14 w 27"/>
                <a:gd name="T7" fmla="*/ 20 h 51"/>
                <a:gd name="T8" fmla="*/ 12 w 27"/>
                <a:gd name="T9" fmla="*/ 26 h 51"/>
                <a:gd name="T10" fmla="*/ 0 w 27"/>
                <a:gd name="T11" fmla="*/ 23 h 51"/>
                <a:gd name="T12" fmla="*/ 2 w 27"/>
                <a:gd name="T13" fmla="*/ 2 h 5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7" h="51">
                  <a:moveTo>
                    <a:pt x="4" y="3"/>
                  </a:moveTo>
                  <a:lnTo>
                    <a:pt x="23" y="0"/>
                  </a:lnTo>
                  <a:lnTo>
                    <a:pt x="27" y="12"/>
                  </a:lnTo>
                  <a:lnTo>
                    <a:pt x="27" y="39"/>
                  </a:lnTo>
                  <a:lnTo>
                    <a:pt x="23" y="51"/>
                  </a:lnTo>
                  <a:lnTo>
                    <a:pt x="0" y="46"/>
                  </a:lnTo>
                  <a:lnTo>
                    <a:pt x="4" y="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932" name="Freeform 119"/>
            <p:cNvSpPr>
              <a:spLocks/>
            </p:cNvSpPr>
            <p:nvPr/>
          </p:nvSpPr>
          <p:spPr bwMode="auto">
            <a:xfrm>
              <a:off x="1565" y="3266"/>
              <a:ext cx="6" cy="7"/>
            </a:xfrm>
            <a:custGeom>
              <a:avLst/>
              <a:gdLst>
                <a:gd name="T0" fmla="*/ 0 w 12"/>
                <a:gd name="T1" fmla="*/ 3 h 15"/>
                <a:gd name="T2" fmla="*/ 6 w 12"/>
                <a:gd name="T3" fmla="*/ 0 h 15"/>
                <a:gd name="T4" fmla="*/ 6 w 12"/>
                <a:gd name="T5" fmla="*/ 7 h 15"/>
                <a:gd name="T6" fmla="*/ 0 w 12"/>
                <a:gd name="T7" fmla="*/ 3 h 1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2" h="15">
                  <a:moveTo>
                    <a:pt x="0" y="6"/>
                  </a:moveTo>
                  <a:lnTo>
                    <a:pt x="12" y="0"/>
                  </a:lnTo>
                  <a:lnTo>
                    <a:pt x="12" y="15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933" name="Freeform 120"/>
            <p:cNvSpPr>
              <a:spLocks/>
            </p:cNvSpPr>
            <p:nvPr/>
          </p:nvSpPr>
          <p:spPr bwMode="auto">
            <a:xfrm>
              <a:off x="1566" y="3098"/>
              <a:ext cx="9" cy="9"/>
            </a:xfrm>
            <a:custGeom>
              <a:avLst/>
              <a:gdLst>
                <a:gd name="T0" fmla="*/ 0 w 18"/>
                <a:gd name="T1" fmla="*/ 1 h 18"/>
                <a:gd name="T2" fmla="*/ 9 w 18"/>
                <a:gd name="T3" fmla="*/ 0 h 18"/>
                <a:gd name="T4" fmla="*/ 7 w 18"/>
                <a:gd name="T5" fmla="*/ 9 h 18"/>
                <a:gd name="T6" fmla="*/ 0 w 18"/>
                <a:gd name="T7" fmla="*/ 1 h 18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8" h="18">
                  <a:moveTo>
                    <a:pt x="0" y="2"/>
                  </a:moveTo>
                  <a:lnTo>
                    <a:pt x="18" y="0"/>
                  </a:lnTo>
                  <a:lnTo>
                    <a:pt x="14" y="18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934" name="Freeform 121"/>
            <p:cNvSpPr>
              <a:spLocks/>
            </p:cNvSpPr>
            <p:nvPr/>
          </p:nvSpPr>
          <p:spPr bwMode="auto">
            <a:xfrm>
              <a:off x="1578" y="3334"/>
              <a:ext cx="57" cy="102"/>
            </a:xfrm>
            <a:custGeom>
              <a:avLst/>
              <a:gdLst>
                <a:gd name="T0" fmla="*/ 1 w 116"/>
                <a:gd name="T1" fmla="*/ 27 h 204"/>
                <a:gd name="T2" fmla="*/ 1 w 116"/>
                <a:gd name="T3" fmla="*/ 7 h 204"/>
                <a:gd name="T4" fmla="*/ 50 w 116"/>
                <a:gd name="T5" fmla="*/ 3 h 204"/>
                <a:gd name="T6" fmla="*/ 57 w 116"/>
                <a:gd name="T7" fmla="*/ 0 h 204"/>
                <a:gd name="T8" fmla="*/ 57 w 116"/>
                <a:gd name="T9" fmla="*/ 7 h 204"/>
                <a:gd name="T10" fmla="*/ 57 w 116"/>
                <a:gd name="T11" fmla="*/ 42 h 204"/>
                <a:gd name="T12" fmla="*/ 32 w 116"/>
                <a:gd name="T13" fmla="*/ 50 h 204"/>
                <a:gd name="T14" fmla="*/ 30 w 116"/>
                <a:gd name="T15" fmla="*/ 54 h 204"/>
                <a:gd name="T16" fmla="*/ 41 w 116"/>
                <a:gd name="T17" fmla="*/ 58 h 204"/>
                <a:gd name="T18" fmla="*/ 57 w 116"/>
                <a:gd name="T19" fmla="*/ 55 h 204"/>
                <a:gd name="T20" fmla="*/ 53 w 116"/>
                <a:gd name="T21" fmla="*/ 101 h 204"/>
                <a:gd name="T22" fmla="*/ 1 w 116"/>
                <a:gd name="T23" fmla="*/ 102 h 204"/>
                <a:gd name="T24" fmla="*/ 0 w 116"/>
                <a:gd name="T25" fmla="*/ 86 h 204"/>
                <a:gd name="T26" fmla="*/ 1 w 116"/>
                <a:gd name="T27" fmla="*/ 69 h 204"/>
                <a:gd name="T28" fmla="*/ 1 w 116"/>
                <a:gd name="T29" fmla="*/ 55 h 204"/>
                <a:gd name="T30" fmla="*/ 23 w 116"/>
                <a:gd name="T31" fmla="*/ 54 h 204"/>
                <a:gd name="T32" fmla="*/ 27 w 116"/>
                <a:gd name="T33" fmla="*/ 53 h 204"/>
                <a:gd name="T34" fmla="*/ 28 w 116"/>
                <a:gd name="T35" fmla="*/ 50 h 204"/>
                <a:gd name="T36" fmla="*/ 27 w 116"/>
                <a:gd name="T37" fmla="*/ 46 h 204"/>
                <a:gd name="T38" fmla="*/ 1 w 116"/>
                <a:gd name="T39" fmla="*/ 45 h 204"/>
                <a:gd name="T40" fmla="*/ 1 w 116"/>
                <a:gd name="T41" fmla="*/ 27 h 204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116" h="204">
                  <a:moveTo>
                    <a:pt x="2" y="53"/>
                  </a:moveTo>
                  <a:lnTo>
                    <a:pt x="2" y="14"/>
                  </a:lnTo>
                  <a:lnTo>
                    <a:pt x="102" y="5"/>
                  </a:lnTo>
                  <a:lnTo>
                    <a:pt x="116" y="0"/>
                  </a:lnTo>
                  <a:lnTo>
                    <a:pt x="116" y="14"/>
                  </a:lnTo>
                  <a:lnTo>
                    <a:pt x="116" y="83"/>
                  </a:lnTo>
                  <a:lnTo>
                    <a:pt x="66" y="99"/>
                  </a:lnTo>
                  <a:lnTo>
                    <a:pt x="62" y="108"/>
                  </a:lnTo>
                  <a:lnTo>
                    <a:pt x="83" y="115"/>
                  </a:lnTo>
                  <a:lnTo>
                    <a:pt x="116" y="110"/>
                  </a:lnTo>
                  <a:lnTo>
                    <a:pt x="108" y="202"/>
                  </a:lnTo>
                  <a:lnTo>
                    <a:pt x="2" y="204"/>
                  </a:lnTo>
                  <a:lnTo>
                    <a:pt x="0" y="172"/>
                  </a:lnTo>
                  <a:lnTo>
                    <a:pt x="2" y="138"/>
                  </a:lnTo>
                  <a:lnTo>
                    <a:pt x="2" y="110"/>
                  </a:lnTo>
                  <a:lnTo>
                    <a:pt x="47" y="108"/>
                  </a:lnTo>
                  <a:lnTo>
                    <a:pt x="54" y="105"/>
                  </a:lnTo>
                  <a:lnTo>
                    <a:pt x="56" y="99"/>
                  </a:lnTo>
                  <a:lnTo>
                    <a:pt x="54" y="92"/>
                  </a:lnTo>
                  <a:lnTo>
                    <a:pt x="2" y="90"/>
                  </a:lnTo>
                  <a:lnTo>
                    <a:pt x="2" y="5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935" name="Freeform 122"/>
            <p:cNvSpPr>
              <a:spLocks/>
            </p:cNvSpPr>
            <p:nvPr/>
          </p:nvSpPr>
          <p:spPr bwMode="auto">
            <a:xfrm>
              <a:off x="1582" y="3280"/>
              <a:ext cx="54" cy="52"/>
            </a:xfrm>
            <a:custGeom>
              <a:avLst/>
              <a:gdLst>
                <a:gd name="T0" fmla="*/ 0 w 110"/>
                <a:gd name="T1" fmla="*/ 14 h 103"/>
                <a:gd name="T2" fmla="*/ 0 w 110"/>
                <a:gd name="T3" fmla="*/ 2 h 103"/>
                <a:gd name="T4" fmla="*/ 9 w 110"/>
                <a:gd name="T5" fmla="*/ 2 h 103"/>
                <a:gd name="T6" fmla="*/ 20 w 110"/>
                <a:gd name="T7" fmla="*/ 2 h 103"/>
                <a:gd name="T8" fmla="*/ 54 w 110"/>
                <a:gd name="T9" fmla="*/ 0 h 103"/>
                <a:gd name="T10" fmla="*/ 54 w 110"/>
                <a:gd name="T11" fmla="*/ 52 h 103"/>
                <a:gd name="T12" fmla="*/ 4 w 110"/>
                <a:gd name="T13" fmla="*/ 49 h 103"/>
                <a:gd name="T14" fmla="*/ 0 w 110"/>
                <a:gd name="T15" fmla="*/ 18 h 103"/>
                <a:gd name="T16" fmla="*/ 0 w 110"/>
                <a:gd name="T17" fmla="*/ 14 h 10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10" h="103">
                  <a:moveTo>
                    <a:pt x="0" y="28"/>
                  </a:moveTo>
                  <a:lnTo>
                    <a:pt x="0" y="3"/>
                  </a:lnTo>
                  <a:lnTo>
                    <a:pt x="19" y="3"/>
                  </a:lnTo>
                  <a:lnTo>
                    <a:pt x="41" y="3"/>
                  </a:lnTo>
                  <a:lnTo>
                    <a:pt x="110" y="0"/>
                  </a:lnTo>
                  <a:lnTo>
                    <a:pt x="110" y="103"/>
                  </a:lnTo>
                  <a:lnTo>
                    <a:pt x="8" y="98"/>
                  </a:lnTo>
                  <a:lnTo>
                    <a:pt x="0" y="35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936" name="Freeform 123"/>
            <p:cNvSpPr>
              <a:spLocks/>
            </p:cNvSpPr>
            <p:nvPr/>
          </p:nvSpPr>
          <p:spPr bwMode="auto">
            <a:xfrm>
              <a:off x="1583" y="3232"/>
              <a:ext cx="55" cy="43"/>
            </a:xfrm>
            <a:custGeom>
              <a:avLst/>
              <a:gdLst>
                <a:gd name="T0" fmla="*/ 0 w 112"/>
                <a:gd name="T1" fmla="*/ 21 h 85"/>
                <a:gd name="T2" fmla="*/ 18 w 112"/>
                <a:gd name="T3" fmla="*/ 3 h 85"/>
                <a:gd name="T4" fmla="*/ 55 w 112"/>
                <a:gd name="T5" fmla="*/ 0 h 85"/>
                <a:gd name="T6" fmla="*/ 53 w 112"/>
                <a:gd name="T7" fmla="*/ 15 h 85"/>
                <a:gd name="T8" fmla="*/ 53 w 112"/>
                <a:gd name="T9" fmla="*/ 28 h 85"/>
                <a:gd name="T10" fmla="*/ 53 w 112"/>
                <a:gd name="T11" fmla="*/ 43 h 85"/>
                <a:gd name="T12" fmla="*/ 31 w 112"/>
                <a:gd name="T13" fmla="*/ 43 h 85"/>
                <a:gd name="T14" fmla="*/ 0 w 112"/>
                <a:gd name="T15" fmla="*/ 41 h 85"/>
                <a:gd name="T16" fmla="*/ 0 w 112"/>
                <a:gd name="T17" fmla="*/ 21 h 8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12" h="85">
                  <a:moveTo>
                    <a:pt x="0" y="42"/>
                  </a:moveTo>
                  <a:lnTo>
                    <a:pt x="37" y="5"/>
                  </a:lnTo>
                  <a:lnTo>
                    <a:pt x="112" y="0"/>
                  </a:lnTo>
                  <a:lnTo>
                    <a:pt x="108" y="30"/>
                  </a:lnTo>
                  <a:lnTo>
                    <a:pt x="108" y="55"/>
                  </a:lnTo>
                  <a:lnTo>
                    <a:pt x="108" y="85"/>
                  </a:lnTo>
                  <a:lnTo>
                    <a:pt x="64" y="85"/>
                  </a:lnTo>
                  <a:lnTo>
                    <a:pt x="0" y="82"/>
                  </a:lnTo>
                  <a:lnTo>
                    <a:pt x="0" y="4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937" name="Freeform 124"/>
            <p:cNvSpPr>
              <a:spLocks/>
            </p:cNvSpPr>
            <p:nvPr/>
          </p:nvSpPr>
          <p:spPr bwMode="auto">
            <a:xfrm>
              <a:off x="1585" y="3024"/>
              <a:ext cx="54" cy="33"/>
            </a:xfrm>
            <a:custGeom>
              <a:avLst/>
              <a:gdLst>
                <a:gd name="T0" fmla="*/ 0 w 108"/>
                <a:gd name="T1" fmla="*/ 3 h 66"/>
                <a:gd name="T2" fmla="*/ 0 w 108"/>
                <a:gd name="T3" fmla="*/ 0 h 66"/>
                <a:gd name="T4" fmla="*/ 16 w 108"/>
                <a:gd name="T5" fmla="*/ 0 h 66"/>
                <a:gd name="T6" fmla="*/ 25 w 108"/>
                <a:gd name="T7" fmla="*/ 0 h 66"/>
                <a:gd name="T8" fmla="*/ 54 w 108"/>
                <a:gd name="T9" fmla="*/ 3 h 66"/>
                <a:gd name="T10" fmla="*/ 54 w 108"/>
                <a:gd name="T11" fmla="*/ 27 h 66"/>
                <a:gd name="T12" fmla="*/ 43 w 108"/>
                <a:gd name="T13" fmla="*/ 33 h 66"/>
                <a:gd name="T14" fmla="*/ 0 w 108"/>
                <a:gd name="T15" fmla="*/ 32 h 66"/>
                <a:gd name="T16" fmla="*/ 0 w 108"/>
                <a:gd name="T17" fmla="*/ 3 h 6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08" h="66">
                  <a:moveTo>
                    <a:pt x="0" y="6"/>
                  </a:moveTo>
                  <a:lnTo>
                    <a:pt x="0" y="0"/>
                  </a:lnTo>
                  <a:lnTo>
                    <a:pt x="31" y="0"/>
                  </a:lnTo>
                  <a:lnTo>
                    <a:pt x="50" y="0"/>
                  </a:lnTo>
                  <a:lnTo>
                    <a:pt x="108" y="6"/>
                  </a:lnTo>
                  <a:lnTo>
                    <a:pt x="108" y="54"/>
                  </a:lnTo>
                  <a:lnTo>
                    <a:pt x="86" y="66"/>
                  </a:lnTo>
                  <a:lnTo>
                    <a:pt x="0" y="63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938" name="Freeform 125"/>
            <p:cNvSpPr>
              <a:spLocks/>
            </p:cNvSpPr>
            <p:nvPr/>
          </p:nvSpPr>
          <p:spPr bwMode="auto">
            <a:xfrm>
              <a:off x="1585" y="3065"/>
              <a:ext cx="54" cy="27"/>
            </a:xfrm>
            <a:custGeom>
              <a:avLst/>
              <a:gdLst>
                <a:gd name="T0" fmla="*/ 0 w 108"/>
                <a:gd name="T1" fmla="*/ 5 h 54"/>
                <a:gd name="T2" fmla="*/ 0 w 108"/>
                <a:gd name="T3" fmla="*/ 0 h 54"/>
                <a:gd name="T4" fmla="*/ 41 w 108"/>
                <a:gd name="T5" fmla="*/ 0 h 54"/>
                <a:gd name="T6" fmla="*/ 54 w 108"/>
                <a:gd name="T7" fmla="*/ 0 h 54"/>
                <a:gd name="T8" fmla="*/ 53 w 108"/>
                <a:gd name="T9" fmla="*/ 25 h 54"/>
                <a:gd name="T10" fmla="*/ 41 w 108"/>
                <a:gd name="T11" fmla="*/ 27 h 54"/>
                <a:gd name="T12" fmla="*/ 0 w 108"/>
                <a:gd name="T13" fmla="*/ 25 h 54"/>
                <a:gd name="T14" fmla="*/ 0 w 108"/>
                <a:gd name="T15" fmla="*/ 5 h 5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08" h="54">
                  <a:moveTo>
                    <a:pt x="0" y="9"/>
                  </a:moveTo>
                  <a:lnTo>
                    <a:pt x="0" y="0"/>
                  </a:lnTo>
                  <a:lnTo>
                    <a:pt x="81" y="0"/>
                  </a:lnTo>
                  <a:lnTo>
                    <a:pt x="108" y="0"/>
                  </a:lnTo>
                  <a:lnTo>
                    <a:pt x="106" y="50"/>
                  </a:lnTo>
                  <a:lnTo>
                    <a:pt x="81" y="54"/>
                  </a:lnTo>
                  <a:lnTo>
                    <a:pt x="0" y="50"/>
                  </a:lnTo>
                  <a:lnTo>
                    <a:pt x="0" y="9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939" name="Freeform 126"/>
            <p:cNvSpPr>
              <a:spLocks/>
            </p:cNvSpPr>
            <p:nvPr/>
          </p:nvSpPr>
          <p:spPr bwMode="auto">
            <a:xfrm>
              <a:off x="1585" y="3098"/>
              <a:ext cx="53" cy="34"/>
            </a:xfrm>
            <a:custGeom>
              <a:avLst/>
              <a:gdLst>
                <a:gd name="T0" fmla="*/ 0 w 106"/>
                <a:gd name="T1" fmla="*/ 22 h 68"/>
                <a:gd name="T2" fmla="*/ 0 w 106"/>
                <a:gd name="T3" fmla="*/ 5 h 68"/>
                <a:gd name="T4" fmla="*/ 53 w 106"/>
                <a:gd name="T5" fmla="*/ 0 h 68"/>
                <a:gd name="T6" fmla="*/ 53 w 106"/>
                <a:gd name="T7" fmla="*/ 31 h 68"/>
                <a:gd name="T8" fmla="*/ 40 w 106"/>
                <a:gd name="T9" fmla="*/ 34 h 68"/>
                <a:gd name="T10" fmla="*/ 3 w 106"/>
                <a:gd name="T11" fmla="*/ 31 h 68"/>
                <a:gd name="T12" fmla="*/ 0 w 106"/>
                <a:gd name="T13" fmla="*/ 22 h 6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06" h="68">
                  <a:moveTo>
                    <a:pt x="0" y="43"/>
                  </a:moveTo>
                  <a:lnTo>
                    <a:pt x="0" y="9"/>
                  </a:lnTo>
                  <a:lnTo>
                    <a:pt x="106" y="0"/>
                  </a:lnTo>
                  <a:lnTo>
                    <a:pt x="106" y="62"/>
                  </a:lnTo>
                  <a:lnTo>
                    <a:pt x="79" y="68"/>
                  </a:lnTo>
                  <a:lnTo>
                    <a:pt x="6" y="62"/>
                  </a:lnTo>
                  <a:lnTo>
                    <a:pt x="0" y="4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940" name="Freeform 127"/>
            <p:cNvSpPr>
              <a:spLocks/>
            </p:cNvSpPr>
            <p:nvPr/>
          </p:nvSpPr>
          <p:spPr bwMode="auto">
            <a:xfrm>
              <a:off x="1585" y="2941"/>
              <a:ext cx="54" cy="32"/>
            </a:xfrm>
            <a:custGeom>
              <a:avLst/>
              <a:gdLst>
                <a:gd name="T0" fmla="*/ 0 w 108"/>
                <a:gd name="T1" fmla="*/ 0 h 64"/>
                <a:gd name="T2" fmla="*/ 34 w 108"/>
                <a:gd name="T3" fmla="*/ 0 h 64"/>
                <a:gd name="T4" fmla="*/ 54 w 108"/>
                <a:gd name="T5" fmla="*/ 0 h 64"/>
                <a:gd name="T6" fmla="*/ 54 w 108"/>
                <a:gd name="T7" fmla="*/ 31 h 64"/>
                <a:gd name="T8" fmla="*/ 12 w 108"/>
                <a:gd name="T9" fmla="*/ 32 h 64"/>
                <a:gd name="T10" fmla="*/ 7 w 108"/>
                <a:gd name="T11" fmla="*/ 32 h 64"/>
                <a:gd name="T12" fmla="*/ 0 w 108"/>
                <a:gd name="T13" fmla="*/ 28 h 64"/>
                <a:gd name="T14" fmla="*/ 0 w 108"/>
                <a:gd name="T15" fmla="*/ 0 h 6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08" h="64">
                  <a:moveTo>
                    <a:pt x="0" y="0"/>
                  </a:moveTo>
                  <a:lnTo>
                    <a:pt x="67" y="0"/>
                  </a:lnTo>
                  <a:lnTo>
                    <a:pt x="108" y="0"/>
                  </a:lnTo>
                  <a:lnTo>
                    <a:pt x="108" y="61"/>
                  </a:lnTo>
                  <a:lnTo>
                    <a:pt x="23" y="64"/>
                  </a:lnTo>
                  <a:lnTo>
                    <a:pt x="13" y="64"/>
                  </a:lnTo>
                  <a:lnTo>
                    <a:pt x="0" y="5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941" name="Freeform 128"/>
            <p:cNvSpPr>
              <a:spLocks/>
            </p:cNvSpPr>
            <p:nvPr/>
          </p:nvSpPr>
          <p:spPr bwMode="auto">
            <a:xfrm>
              <a:off x="1585" y="2981"/>
              <a:ext cx="54" cy="34"/>
            </a:xfrm>
            <a:custGeom>
              <a:avLst/>
              <a:gdLst>
                <a:gd name="T0" fmla="*/ 0 w 108"/>
                <a:gd name="T1" fmla="*/ 0 h 69"/>
                <a:gd name="T2" fmla="*/ 12 w 108"/>
                <a:gd name="T3" fmla="*/ 0 h 69"/>
                <a:gd name="T4" fmla="*/ 50 w 108"/>
                <a:gd name="T5" fmla="*/ 0 h 69"/>
                <a:gd name="T6" fmla="*/ 54 w 108"/>
                <a:gd name="T7" fmla="*/ 33 h 69"/>
                <a:gd name="T8" fmla="*/ 4 w 108"/>
                <a:gd name="T9" fmla="*/ 34 h 69"/>
                <a:gd name="T10" fmla="*/ 0 w 108"/>
                <a:gd name="T11" fmla="*/ 0 h 6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08" h="69">
                  <a:moveTo>
                    <a:pt x="0" y="0"/>
                  </a:moveTo>
                  <a:lnTo>
                    <a:pt x="23" y="0"/>
                  </a:lnTo>
                  <a:lnTo>
                    <a:pt x="100" y="0"/>
                  </a:lnTo>
                  <a:lnTo>
                    <a:pt x="108" y="66"/>
                  </a:lnTo>
                  <a:lnTo>
                    <a:pt x="7" y="6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942" name="Freeform 129"/>
            <p:cNvSpPr>
              <a:spLocks/>
            </p:cNvSpPr>
            <p:nvPr/>
          </p:nvSpPr>
          <p:spPr bwMode="auto">
            <a:xfrm>
              <a:off x="1592" y="2553"/>
              <a:ext cx="61" cy="14"/>
            </a:xfrm>
            <a:custGeom>
              <a:avLst/>
              <a:gdLst>
                <a:gd name="T0" fmla="*/ 0 w 121"/>
                <a:gd name="T1" fmla="*/ 0 h 27"/>
                <a:gd name="T2" fmla="*/ 8 w 121"/>
                <a:gd name="T3" fmla="*/ 2 h 27"/>
                <a:gd name="T4" fmla="*/ 16 w 121"/>
                <a:gd name="T5" fmla="*/ 4 h 27"/>
                <a:gd name="T6" fmla="*/ 23 w 121"/>
                <a:gd name="T7" fmla="*/ 5 h 27"/>
                <a:gd name="T8" fmla="*/ 30 w 121"/>
                <a:gd name="T9" fmla="*/ 5 h 27"/>
                <a:gd name="T10" fmla="*/ 38 w 121"/>
                <a:gd name="T11" fmla="*/ 5 h 27"/>
                <a:gd name="T12" fmla="*/ 46 w 121"/>
                <a:gd name="T13" fmla="*/ 4 h 27"/>
                <a:gd name="T14" fmla="*/ 53 w 121"/>
                <a:gd name="T15" fmla="*/ 3 h 27"/>
                <a:gd name="T16" fmla="*/ 61 w 121"/>
                <a:gd name="T17" fmla="*/ 0 h 27"/>
                <a:gd name="T18" fmla="*/ 60 w 121"/>
                <a:gd name="T19" fmla="*/ 8 h 27"/>
                <a:gd name="T20" fmla="*/ 52 w 121"/>
                <a:gd name="T21" fmla="*/ 11 h 27"/>
                <a:gd name="T22" fmla="*/ 46 w 121"/>
                <a:gd name="T23" fmla="*/ 13 h 27"/>
                <a:gd name="T24" fmla="*/ 38 w 121"/>
                <a:gd name="T25" fmla="*/ 14 h 27"/>
                <a:gd name="T26" fmla="*/ 31 w 121"/>
                <a:gd name="T27" fmla="*/ 13 h 27"/>
                <a:gd name="T28" fmla="*/ 24 w 121"/>
                <a:gd name="T29" fmla="*/ 12 h 27"/>
                <a:gd name="T30" fmla="*/ 17 w 121"/>
                <a:gd name="T31" fmla="*/ 11 h 27"/>
                <a:gd name="T32" fmla="*/ 10 w 121"/>
                <a:gd name="T33" fmla="*/ 9 h 27"/>
                <a:gd name="T34" fmla="*/ 2 w 121"/>
                <a:gd name="T35" fmla="*/ 7 h 27"/>
                <a:gd name="T36" fmla="*/ 0 w 121"/>
                <a:gd name="T37" fmla="*/ 0 h 27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121" h="27">
                  <a:moveTo>
                    <a:pt x="0" y="0"/>
                  </a:moveTo>
                  <a:lnTo>
                    <a:pt x="16" y="3"/>
                  </a:lnTo>
                  <a:lnTo>
                    <a:pt x="31" y="7"/>
                  </a:lnTo>
                  <a:lnTo>
                    <a:pt x="45" y="9"/>
                  </a:lnTo>
                  <a:lnTo>
                    <a:pt x="60" y="9"/>
                  </a:lnTo>
                  <a:lnTo>
                    <a:pt x="75" y="9"/>
                  </a:lnTo>
                  <a:lnTo>
                    <a:pt x="91" y="7"/>
                  </a:lnTo>
                  <a:lnTo>
                    <a:pt x="106" y="5"/>
                  </a:lnTo>
                  <a:lnTo>
                    <a:pt x="121" y="0"/>
                  </a:lnTo>
                  <a:lnTo>
                    <a:pt x="120" y="16"/>
                  </a:lnTo>
                  <a:lnTo>
                    <a:pt x="104" y="21"/>
                  </a:lnTo>
                  <a:lnTo>
                    <a:pt x="91" y="25"/>
                  </a:lnTo>
                  <a:lnTo>
                    <a:pt x="75" y="27"/>
                  </a:lnTo>
                  <a:lnTo>
                    <a:pt x="62" y="25"/>
                  </a:lnTo>
                  <a:lnTo>
                    <a:pt x="48" y="23"/>
                  </a:lnTo>
                  <a:lnTo>
                    <a:pt x="33" y="21"/>
                  </a:lnTo>
                  <a:lnTo>
                    <a:pt x="20" y="18"/>
                  </a:lnTo>
                  <a:lnTo>
                    <a:pt x="4" y="1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943" name="Freeform 130"/>
            <p:cNvSpPr>
              <a:spLocks/>
            </p:cNvSpPr>
            <p:nvPr/>
          </p:nvSpPr>
          <p:spPr bwMode="auto">
            <a:xfrm>
              <a:off x="1591" y="2616"/>
              <a:ext cx="67" cy="102"/>
            </a:xfrm>
            <a:custGeom>
              <a:avLst/>
              <a:gdLst>
                <a:gd name="T0" fmla="*/ 1 w 133"/>
                <a:gd name="T1" fmla="*/ 29 h 205"/>
                <a:gd name="T2" fmla="*/ 8 w 133"/>
                <a:gd name="T3" fmla="*/ 0 h 205"/>
                <a:gd name="T4" fmla="*/ 49 w 133"/>
                <a:gd name="T5" fmla="*/ 0 h 205"/>
                <a:gd name="T6" fmla="*/ 59 w 133"/>
                <a:gd name="T7" fmla="*/ 36 h 205"/>
                <a:gd name="T8" fmla="*/ 57 w 133"/>
                <a:gd name="T9" fmla="*/ 44 h 205"/>
                <a:gd name="T10" fmla="*/ 61 w 133"/>
                <a:gd name="T11" fmla="*/ 58 h 205"/>
                <a:gd name="T12" fmla="*/ 67 w 133"/>
                <a:gd name="T13" fmla="*/ 66 h 205"/>
                <a:gd name="T14" fmla="*/ 48 w 133"/>
                <a:gd name="T15" fmla="*/ 102 h 205"/>
                <a:gd name="T16" fmla="*/ 30 w 133"/>
                <a:gd name="T17" fmla="*/ 69 h 205"/>
                <a:gd name="T18" fmla="*/ 24 w 133"/>
                <a:gd name="T19" fmla="*/ 64 h 205"/>
                <a:gd name="T20" fmla="*/ 15 w 133"/>
                <a:gd name="T21" fmla="*/ 74 h 205"/>
                <a:gd name="T22" fmla="*/ 7 w 133"/>
                <a:gd name="T23" fmla="*/ 63 h 205"/>
                <a:gd name="T24" fmla="*/ 3 w 133"/>
                <a:gd name="T25" fmla="*/ 53 h 205"/>
                <a:gd name="T26" fmla="*/ 2 w 133"/>
                <a:gd name="T27" fmla="*/ 43 h 205"/>
                <a:gd name="T28" fmla="*/ 0 w 133"/>
                <a:gd name="T29" fmla="*/ 33 h 205"/>
                <a:gd name="T30" fmla="*/ 1 w 133"/>
                <a:gd name="T31" fmla="*/ 29 h 205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133" h="205">
                  <a:moveTo>
                    <a:pt x="2" y="59"/>
                  </a:moveTo>
                  <a:lnTo>
                    <a:pt x="16" y="0"/>
                  </a:lnTo>
                  <a:lnTo>
                    <a:pt x="97" y="0"/>
                  </a:lnTo>
                  <a:lnTo>
                    <a:pt x="118" y="73"/>
                  </a:lnTo>
                  <a:lnTo>
                    <a:pt x="114" y="89"/>
                  </a:lnTo>
                  <a:lnTo>
                    <a:pt x="122" y="116"/>
                  </a:lnTo>
                  <a:lnTo>
                    <a:pt x="133" y="132"/>
                  </a:lnTo>
                  <a:lnTo>
                    <a:pt x="95" y="205"/>
                  </a:lnTo>
                  <a:lnTo>
                    <a:pt x="60" y="138"/>
                  </a:lnTo>
                  <a:lnTo>
                    <a:pt x="48" y="129"/>
                  </a:lnTo>
                  <a:lnTo>
                    <a:pt x="29" y="148"/>
                  </a:lnTo>
                  <a:lnTo>
                    <a:pt x="14" y="127"/>
                  </a:lnTo>
                  <a:lnTo>
                    <a:pt x="6" y="107"/>
                  </a:lnTo>
                  <a:lnTo>
                    <a:pt x="4" y="86"/>
                  </a:lnTo>
                  <a:lnTo>
                    <a:pt x="0" y="66"/>
                  </a:lnTo>
                  <a:lnTo>
                    <a:pt x="2" y="59"/>
                  </a:lnTo>
                  <a:close/>
                </a:path>
              </a:pathLst>
            </a:custGeom>
            <a:solidFill>
              <a:srgbClr val="91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944" name="Freeform 131"/>
            <p:cNvSpPr>
              <a:spLocks/>
            </p:cNvSpPr>
            <p:nvPr/>
          </p:nvSpPr>
          <p:spPr bwMode="auto">
            <a:xfrm>
              <a:off x="1595" y="3137"/>
              <a:ext cx="43" cy="36"/>
            </a:xfrm>
            <a:custGeom>
              <a:avLst/>
              <a:gdLst>
                <a:gd name="T0" fmla="*/ 0 w 87"/>
                <a:gd name="T1" fmla="*/ 1 h 71"/>
                <a:gd name="T2" fmla="*/ 6 w 87"/>
                <a:gd name="T3" fmla="*/ 1 h 71"/>
                <a:gd name="T4" fmla="*/ 19 w 87"/>
                <a:gd name="T5" fmla="*/ 1 h 71"/>
                <a:gd name="T6" fmla="*/ 37 w 87"/>
                <a:gd name="T7" fmla="*/ 0 h 71"/>
                <a:gd name="T8" fmla="*/ 43 w 87"/>
                <a:gd name="T9" fmla="*/ 36 h 71"/>
                <a:gd name="T10" fmla="*/ 34 w 87"/>
                <a:gd name="T11" fmla="*/ 33 h 71"/>
                <a:gd name="T12" fmla="*/ 19 w 87"/>
                <a:gd name="T13" fmla="*/ 35 h 71"/>
                <a:gd name="T14" fmla="*/ 15 w 87"/>
                <a:gd name="T15" fmla="*/ 26 h 71"/>
                <a:gd name="T16" fmla="*/ 0 w 87"/>
                <a:gd name="T17" fmla="*/ 1 h 71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87" h="71">
                  <a:moveTo>
                    <a:pt x="0" y="2"/>
                  </a:moveTo>
                  <a:lnTo>
                    <a:pt x="12" y="2"/>
                  </a:lnTo>
                  <a:lnTo>
                    <a:pt x="39" y="2"/>
                  </a:lnTo>
                  <a:lnTo>
                    <a:pt x="75" y="0"/>
                  </a:lnTo>
                  <a:lnTo>
                    <a:pt x="87" y="71"/>
                  </a:lnTo>
                  <a:lnTo>
                    <a:pt x="69" y="66"/>
                  </a:lnTo>
                  <a:lnTo>
                    <a:pt x="39" y="70"/>
                  </a:lnTo>
                  <a:lnTo>
                    <a:pt x="31" y="52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945" name="Freeform 132"/>
            <p:cNvSpPr>
              <a:spLocks/>
            </p:cNvSpPr>
            <p:nvPr/>
          </p:nvSpPr>
          <p:spPr bwMode="auto">
            <a:xfrm>
              <a:off x="1608" y="3178"/>
              <a:ext cx="30" cy="48"/>
            </a:xfrm>
            <a:custGeom>
              <a:avLst/>
              <a:gdLst>
                <a:gd name="T0" fmla="*/ 1 w 62"/>
                <a:gd name="T1" fmla="*/ 41 h 96"/>
                <a:gd name="T2" fmla="*/ 9 w 62"/>
                <a:gd name="T3" fmla="*/ 1 h 96"/>
                <a:gd name="T4" fmla="*/ 30 w 62"/>
                <a:gd name="T5" fmla="*/ 0 h 96"/>
                <a:gd name="T6" fmla="*/ 28 w 62"/>
                <a:gd name="T7" fmla="*/ 48 h 96"/>
                <a:gd name="T8" fmla="*/ 0 w 62"/>
                <a:gd name="T9" fmla="*/ 48 h 96"/>
                <a:gd name="T10" fmla="*/ 1 w 62"/>
                <a:gd name="T11" fmla="*/ 41 h 9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2" h="96">
                  <a:moveTo>
                    <a:pt x="2" y="82"/>
                  </a:moveTo>
                  <a:lnTo>
                    <a:pt x="19" y="2"/>
                  </a:lnTo>
                  <a:lnTo>
                    <a:pt x="62" y="0"/>
                  </a:lnTo>
                  <a:lnTo>
                    <a:pt x="58" y="96"/>
                  </a:lnTo>
                  <a:lnTo>
                    <a:pt x="0" y="96"/>
                  </a:lnTo>
                  <a:lnTo>
                    <a:pt x="2" y="8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946" name="Freeform 133"/>
            <p:cNvSpPr>
              <a:spLocks/>
            </p:cNvSpPr>
            <p:nvPr/>
          </p:nvSpPr>
          <p:spPr bwMode="auto">
            <a:xfrm>
              <a:off x="1658" y="1970"/>
              <a:ext cx="13" cy="13"/>
            </a:xfrm>
            <a:custGeom>
              <a:avLst/>
              <a:gdLst>
                <a:gd name="T0" fmla="*/ 0 w 27"/>
                <a:gd name="T1" fmla="*/ 4 h 26"/>
                <a:gd name="T2" fmla="*/ 4 w 27"/>
                <a:gd name="T3" fmla="*/ 0 h 26"/>
                <a:gd name="T4" fmla="*/ 13 w 27"/>
                <a:gd name="T5" fmla="*/ 4 h 26"/>
                <a:gd name="T6" fmla="*/ 10 w 27"/>
                <a:gd name="T7" fmla="*/ 13 h 26"/>
                <a:gd name="T8" fmla="*/ 0 w 27"/>
                <a:gd name="T9" fmla="*/ 11 h 26"/>
                <a:gd name="T10" fmla="*/ 0 w 27"/>
                <a:gd name="T11" fmla="*/ 4 h 2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7" h="26">
                  <a:moveTo>
                    <a:pt x="0" y="7"/>
                  </a:moveTo>
                  <a:lnTo>
                    <a:pt x="8" y="0"/>
                  </a:lnTo>
                  <a:lnTo>
                    <a:pt x="27" y="8"/>
                  </a:lnTo>
                  <a:lnTo>
                    <a:pt x="21" y="26"/>
                  </a:lnTo>
                  <a:lnTo>
                    <a:pt x="0" y="21"/>
                  </a:lnTo>
                  <a:lnTo>
                    <a:pt x="0" y="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947" name="Freeform 134"/>
            <p:cNvSpPr>
              <a:spLocks/>
            </p:cNvSpPr>
            <p:nvPr/>
          </p:nvSpPr>
          <p:spPr bwMode="auto">
            <a:xfrm>
              <a:off x="1723" y="2893"/>
              <a:ext cx="101" cy="572"/>
            </a:xfrm>
            <a:custGeom>
              <a:avLst/>
              <a:gdLst>
                <a:gd name="T0" fmla="*/ 0 w 202"/>
                <a:gd name="T1" fmla="*/ 435 h 1142"/>
                <a:gd name="T2" fmla="*/ 4 w 202"/>
                <a:gd name="T3" fmla="*/ 435 h 1142"/>
                <a:gd name="T4" fmla="*/ 6 w 202"/>
                <a:gd name="T5" fmla="*/ 377 h 1142"/>
                <a:gd name="T6" fmla="*/ 7 w 202"/>
                <a:gd name="T7" fmla="*/ 318 h 1142"/>
                <a:gd name="T8" fmla="*/ 6 w 202"/>
                <a:gd name="T9" fmla="*/ 260 h 1142"/>
                <a:gd name="T10" fmla="*/ 4 w 202"/>
                <a:gd name="T11" fmla="*/ 201 h 1142"/>
                <a:gd name="T12" fmla="*/ 5 w 202"/>
                <a:gd name="T13" fmla="*/ 184 h 1142"/>
                <a:gd name="T14" fmla="*/ 5 w 202"/>
                <a:gd name="T15" fmla="*/ 167 h 1142"/>
                <a:gd name="T16" fmla="*/ 5 w 202"/>
                <a:gd name="T17" fmla="*/ 150 h 1142"/>
                <a:gd name="T18" fmla="*/ 5 w 202"/>
                <a:gd name="T19" fmla="*/ 132 h 1142"/>
                <a:gd name="T20" fmla="*/ 6 w 202"/>
                <a:gd name="T21" fmla="*/ 110 h 1142"/>
                <a:gd name="T22" fmla="*/ 8 w 202"/>
                <a:gd name="T23" fmla="*/ 83 h 1142"/>
                <a:gd name="T24" fmla="*/ 7 w 202"/>
                <a:gd name="T25" fmla="*/ 57 h 1142"/>
                <a:gd name="T26" fmla="*/ 2 w 202"/>
                <a:gd name="T27" fmla="*/ 40 h 1142"/>
                <a:gd name="T28" fmla="*/ 12 w 202"/>
                <a:gd name="T29" fmla="*/ 0 h 1142"/>
                <a:gd name="T30" fmla="*/ 22 w 202"/>
                <a:gd name="T31" fmla="*/ 2 h 1142"/>
                <a:gd name="T32" fmla="*/ 33 w 202"/>
                <a:gd name="T33" fmla="*/ 3 h 1142"/>
                <a:gd name="T34" fmla="*/ 44 w 202"/>
                <a:gd name="T35" fmla="*/ 3 h 1142"/>
                <a:gd name="T36" fmla="*/ 55 w 202"/>
                <a:gd name="T37" fmla="*/ 3 h 1142"/>
                <a:gd name="T38" fmla="*/ 67 w 202"/>
                <a:gd name="T39" fmla="*/ 2 h 1142"/>
                <a:gd name="T40" fmla="*/ 78 w 202"/>
                <a:gd name="T41" fmla="*/ 2 h 1142"/>
                <a:gd name="T42" fmla="*/ 90 w 202"/>
                <a:gd name="T43" fmla="*/ 1 h 1142"/>
                <a:gd name="T44" fmla="*/ 101 w 202"/>
                <a:gd name="T45" fmla="*/ 1 h 1142"/>
                <a:gd name="T46" fmla="*/ 94 w 202"/>
                <a:gd name="T47" fmla="*/ 37 h 1142"/>
                <a:gd name="T48" fmla="*/ 96 w 202"/>
                <a:gd name="T49" fmla="*/ 40 h 1142"/>
                <a:gd name="T50" fmla="*/ 93 w 202"/>
                <a:gd name="T51" fmla="*/ 53 h 1142"/>
                <a:gd name="T52" fmla="*/ 92 w 202"/>
                <a:gd name="T53" fmla="*/ 68 h 1142"/>
                <a:gd name="T54" fmla="*/ 93 w 202"/>
                <a:gd name="T55" fmla="*/ 82 h 1142"/>
                <a:gd name="T56" fmla="*/ 94 w 202"/>
                <a:gd name="T57" fmla="*/ 96 h 1142"/>
                <a:gd name="T58" fmla="*/ 92 w 202"/>
                <a:gd name="T59" fmla="*/ 121 h 1142"/>
                <a:gd name="T60" fmla="*/ 91 w 202"/>
                <a:gd name="T61" fmla="*/ 146 h 1142"/>
                <a:gd name="T62" fmla="*/ 90 w 202"/>
                <a:gd name="T63" fmla="*/ 171 h 1142"/>
                <a:gd name="T64" fmla="*/ 90 w 202"/>
                <a:gd name="T65" fmla="*/ 196 h 1142"/>
                <a:gd name="T66" fmla="*/ 101 w 202"/>
                <a:gd name="T67" fmla="*/ 200 h 1142"/>
                <a:gd name="T68" fmla="*/ 92 w 202"/>
                <a:gd name="T69" fmla="*/ 215 h 1142"/>
                <a:gd name="T70" fmla="*/ 89 w 202"/>
                <a:gd name="T71" fmla="*/ 237 h 1142"/>
                <a:gd name="T72" fmla="*/ 89 w 202"/>
                <a:gd name="T73" fmla="*/ 259 h 1142"/>
                <a:gd name="T74" fmla="*/ 89 w 202"/>
                <a:gd name="T75" fmla="*/ 279 h 1142"/>
                <a:gd name="T76" fmla="*/ 89 w 202"/>
                <a:gd name="T77" fmla="*/ 350 h 1142"/>
                <a:gd name="T78" fmla="*/ 89 w 202"/>
                <a:gd name="T79" fmla="*/ 421 h 1142"/>
                <a:gd name="T80" fmla="*/ 89 w 202"/>
                <a:gd name="T81" fmla="*/ 492 h 1142"/>
                <a:gd name="T82" fmla="*/ 89 w 202"/>
                <a:gd name="T83" fmla="*/ 563 h 1142"/>
                <a:gd name="T84" fmla="*/ 75 w 202"/>
                <a:gd name="T85" fmla="*/ 562 h 1142"/>
                <a:gd name="T86" fmla="*/ 75 w 202"/>
                <a:gd name="T87" fmla="*/ 549 h 1142"/>
                <a:gd name="T88" fmla="*/ 38 w 202"/>
                <a:gd name="T89" fmla="*/ 551 h 1142"/>
                <a:gd name="T90" fmla="*/ 33 w 202"/>
                <a:gd name="T91" fmla="*/ 571 h 1142"/>
                <a:gd name="T92" fmla="*/ 25 w 202"/>
                <a:gd name="T93" fmla="*/ 567 h 1142"/>
                <a:gd name="T94" fmla="*/ 25 w 202"/>
                <a:gd name="T95" fmla="*/ 551 h 1142"/>
                <a:gd name="T96" fmla="*/ 17 w 202"/>
                <a:gd name="T97" fmla="*/ 551 h 1142"/>
                <a:gd name="T98" fmla="*/ 10 w 202"/>
                <a:gd name="T99" fmla="*/ 572 h 1142"/>
                <a:gd name="T100" fmla="*/ 2 w 202"/>
                <a:gd name="T101" fmla="*/ 569 h 1142"/>
                <a:gd name="T102" fmla="*/ 3 w 202"/>
                <a:gd name="T103" fmla="*/ 543 h 1142"/>
                <a:gd name="T104" fmla="*/ 5 w 202"/>
                <a:gd name="T105" fmla="*/ 501 h 1142"/>
                <a:gd name="T106" fmla="*/ 5 w 202"/>
                <a:gd name="T107" fmla="*/ 460 h 1142"/>
                <a:gd name="T108" fmla="*/ 0 w 202"/>
                <a:gd name="T109" fmla="*/ 435 h 1142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0" t="0" r="r" b="b"/>
              <a:pathLst>
                <a:path w="202" h="1142">
                  <a:moveTo>
                    <a:pt x="0" y="868"/>
                  </a:moveTo>
                  <a:lnTo>
                    <a:pt x="8" y="868"/>
                  </a:lnTo>
                  <a:lnTo>
                    <a:pt x="11" y="752"/>
                  </a:lnTo>
                  <a:lnTo>
                    <a:pt x="13" y="635"/>
                  </a:lnTo>
                  <a:lnTo>
                    <a:pt x="11" y="519"/>
                  </a:lnTo>
                  <a:lnTo>
                    <a:pt x="8" y="402"/>
                  </a:lnTo>
                  <a:lnTo>
                    <a:pt x="10" y="368"/>
                  </a:lnTo>
                  <a:lnTo>
                    <a:pt x="10" y="334"/>
                  </a:lnTo>
                  <a:lnTo>
                    <a:pt x="10" y="299"/>
                  </a:lnTo>
                  <a:lnTo>
                    <a:pt x="10" y="263"/>
                  </a:lnTo>
                  <a:lnTo>
                    <a:pt x="11" y="220"/>
                  </a:lnTo>
                  <a:lnTo>
                    <a:pt x="15" y="165"/>
                  </a:lnTo>
                  <a:lnTo>
                    <a:pt x="13" y="114"/>
                  </a:lnTo>
                  <a:lnTo>
                    <a:pt x="4" y="80"/>
                  </a:lnTo>
                  <a:lnTo>
                    <a:pt x="23" y="0"/>
                  </a:lnTo>
                  <a:lnTo>
                    <a:pt x="44" y="3"/>
                  </a:lnTo>
                  <a:lnTo>
                    <a:pt x="65" y="5"/>
                  </a:lnTo>
                  <a:lnTo>
                    <a:pt x="87" y="5"/>
                  </a:lnTo>
                  <a:lnTo>
                    <a:pt x="110" y="5"/>
                  </a:lnTo>
                  <a:lnTo>
                    <a:pt x="133" y="3"/>
                  </a:lnTo>
                  <a:lnTo>
                    <a:pt x="156" y="3"/>
                  </a:lnTo>
                  <a:lnTo>
                    <a:pt x="179" y="1"/>
                  </a:lnTo>
                  <a:lnTo>
                    <a:pt x="202" y="1"/>
                  </a:lnTo>
                  <a:lnTo>
                    <a:pt x="187" y="74"/>
                  </a:lnTo>
                  <a:lnTo>
                    <a:pt x="192" y="80"/>
                  </a:lnTo>
                  <a:lnTo>
                    <a:pt x="185" y="106"/>
                  </a:lnTo>
                  <a:lnTo>
                    <a:pt x="183" y="135"/>
                  </a:lnTo>
                  <a:lnTo>
                    <a:pt x="185" y="163"/>
                  </a:lnTo>
                  <a:lnTo>
                    <a:pt x="187" y="192"/>
                  </a:lnTo>
                  <a:lnTo>
                    <a:pt x="183" y="242"/>
                  </a:lnTo>
                  <a:lnTo>
                    <a:pt x="181" y="292"/>
                  </a:lnTo>
                  <a:lnTo>
                    <a:pt x="179" y="341"/>
                  </a:lnTo>
                  <a:lnTo>
                    <a:pt x="179" y="391"/>
                  </a:lnTo>
                  <a:lnTo>
                    <a:pt x="202" y="400"/>
                  </a:lnTo>
                  <a:lnTo>
                    <a:pt x="183" y="430"/>
                  </a:lnTo>
                  <a:lnTo>
                    <a:pt x="177" y="473"/>
                  </a:lnTo>
                  <a:lnTo>
                    <a:pt x="177" y="518"/>
                  </a:lnTo>
                  <a:lnTo>
                    <a:pt x="177" y="557"/>
                  </a:lnTo>
                  <a:lnTo>
                    <a:pt x="177" y="699"/>
                  </a:lnTo>
                  <a:lnTo>
                    <a:pt x="177" y="841"/>
                  </a:lnTo>
                  <a:lnTo>
                    <a:pt x="177" y="982"/>
                  </a:lnTo>
                  <a:lnTo>
                    <a:pt x="177" y="1124"/>
                  </a:lnTo>
                  <a:lnTo>
                    <a:pt x="150" y="1123"/>
                  </a:lnTo>
                  <a:lnTo>
                    <a:pt x="150" y="1096"/>
                  </a:lnTo>
                  <a:lnTo>
                    <a:pt x="75" y="1101"/>
                  </a:lnTo>
                  <a:lnTo>
                    <a:pt x="65" y="1140"/>
                  </a:lnTo>
                  <a:lnTo>
                    <a:pt x="50" y="1133"/>
                  </a:lnTo>
                  <a:lnTo>
                    <a:pt x="50" y="1101"/>
                  </a:lnTo>
                  <a:lnTo>
                    <a:pt x="33" y="1101"/>
                  </a:lnTo>
                  <a:lnTo>
                    <a:pt x="19" y="1142"/>
                  </a:lnTo>
                  <a:lnTo>
                    <a:pt x="4" y="1137"/>
                  </a:lnTo>
                  <a:lnTo>
                    <a:pt x="6" y="1085"/>
                  </a:lnTo>
                  <a:lnTo>
                    <a:pt x="10" y="1000"/>
                  </a:lnTo>
                  <a:lnTo>
                    <a:pt x="10" y="918"/>
                  </a:lnTo>
                  <a:lnTo>
                    <a:pt x="0" y="86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948" name="Freeform 135"/>
            <p:cNvSpPr>
              <a:spLocks/>
            </p:cNvSpPr>
            <p:nvPr/>
          </p:nvSpPr>
          <p:spPr bwMode="auto">
            <a:xfrm>
              <a:off x="1735" y="3099"/>
              <a:ext cx="19" cy="73"/>
            </a:xfrm>
            <a:custGeom>
              <a:avLst/>
              <a:gdLst>
                <a:gd name="T0" fmla="*/ 2 w 38"/>
                <a:gd name="T1" fmla="*/ 15 h 146"/>
                <a:gd name="T2" fmla="*/ 2 w 38"/>
                <a:gd name="T3" fmla="*/ 0 h 146"/>
                <a:gd name="T4" fmla="*/ 19 w 38"/>
                <a:gd name="T5" fmla="*/ 0 h 146"/>
                <a:gd name="T6" fmla="*/ 19 w 38"/>
                <a:gd name="T7" fmla="*/ 29 h 146"/>
                <a:gd name="T8" fmla="*/ 12 w 38"/>
                <a:gd name="T9" fmla="*/ 29 h 146"/>
                <a:gd name="T10" fmla="*/ 9 w 38"/>
                <a:gd name="T11" fmla="*/ 30 h 146"/>
                <a:gd name="T12" fmla="*/ 7 w 38"/>
                <a:gd name="T13" fmla="*/ 38 h 146"/>
                <a:gd name="T14" fmla="*/ 19 w 38"/>
                <a:gd name="T15" fmla="*/ 38 h 146"/>
                <a:gd name="T16" fmla="*/ 19 w 38"/>
                <a:gd name="T17" fmla="*/ 69 h 146"/>
                <a:gd name="T18" fmla="*/ 7 w 38"/>
                <a:gd name="T19" fmla="*/ 73 h 146"/>
                <a:gd name="T20" fmla="*/ 0 w 38"/>
                <a:gd name="T21" fmla="*/ 52 h 146"/>
                <a:gd name="T22" fmla="*/ 2 w 38"/>
                <a:gd name="T23" fmla="*/ 15 h 14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38" h="146">
                  <a:moveTo>
                    <a:pt x="4" y="30"/>
                  </a:moveTo>
                  <a:lnTo>
                    <a:pt x="4" y="0"/>
                  </a:lnTo>
                  <a:lnTo>
                    <a:pt x="38" y="0"/>
                  </a:lnTo>
                  <a:lnTo>
                    <a:pt x="38" y="58"/>
                  </a:lnTo>
                  <a:lnTo>
                    <a:pt x="23" y="58"/>
                  </a:lnTo>
                  <a:lnTo>
                    <a:pt x="17" y="60"/>
                  </a:lnTo>
                  <a:lnTo>
                    <a:pt x="13" y="76"/>
                  </a:lnTo>
                  <a:lnTo>
                    <a:pt x="38" y="76"/>
                  </a:lnTo>
                  <a:lnTo>
                    <a:pt x="38" y="137"/>
                  </a:lnTo>
                  <a:lnTo>
                    <a:pt x="13" y="146"/>
                  </a:lnTo>
                  <a:lnTo>
                    <a:pt x="0" y="103"/>
                  </a:lnTo>
                  <a:lnTo>
                    <a:pt x="4" y="3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949" name="Freeform 136"/>
            <p:cNvSpPr>
              <a:spLocks/>
            </p:cNvSpPr>
            <p:nvPr/>
          </p:nvSpPr>
          <p:spPr bwMode="auto">
            <a:xfrm>
              <a:off x="1736" y="3179"/>
              <a:ext cx="17" cy="44"/>
            </a:xfrm>
            <a:custGeom>
              <a:avLst/>
              <a:gdLst>
                <a:gd name="T0" fmla="*/ 0 w 33"/>
                <a:gd name="T1" fmla="*/ 21 h 89"/>
                <a:gd name="T2" fmla="*/ 0 w 33"/>
                <a:gd name="T3" fmla="*/ 1 h 89"/>
                <a:gd name="T4" fmla="*/ 13 w 33"/>
                <a:gd name="T5" fmla="*/ 0 h 89"/>
                <a:gd name="T6" fmla="*/ 17 w 33"/>
                <a:gd name="T7" fmla="*/ 16 h 89"/>
                <a:gd name="T8" fmla="*/ 17 w 33"/>
                <a:gd name="T9" fmla="*/ 44 h 89"/>
                <a:gd name="T10" fmla="*/ 0 w 33"/>
                <a:gd name="T11" fmla="*/ 44 h 89"/>
                <a:gd name="T12" fmla="*/ 0 w 33"/>
                <a:gd name="T13" fmla="*/ 21 h 8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33" h="89">
                  <a:moveTo>
                    <a:pt x="0" y="43"/>
                  </a:moveTo>
                  <a:lnTo>
                    <a:pt x="0" y="3"/>
                  </a:lnTo>
                  <a:lnTo>
                    <a:pt x="25" y="0"/>
                  </a:lnTo>
                  <a:lnTo>
                    <a:pt x="33" y="32"/>
                  </a:lnTo>
                  <a:lnTo>
                    <a:pt x="33" y="89"/>
                  </a:lnTo>
                  <a:lnTo>
                    <a:pt x="0" y="89"/>
                  </a:lnTo>
                  <a:lnTo>
                    <a:pt x="0" y="4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950" name="Freeform 137"/>
            <p:cNvSpPr>
              <a:spLocks/>
            </p:cNvSpPr>
            <p:nvPr/>
          </p:nvSpPr>
          <p:spPr bwMode="auto">
            <a:xfrm>
              <a:off x="1736" y="3280"/>
              <a:ext cx="17" cy="48"/>
            </a:xfrm>
            <a:custGeom>
              <a:avLst/>
              <a:gdLst>
                <a:gd name="T0" fmla="*/ 0 w 33"/>
                <a:gd name="T1" fmla="*/ 37 h 94"/>
                <a:gd name="T2" fmla="*/ 0 w 33"/>
                <a:gd name="T3" fmla="*/ 5 h 94"/>
                <a:gd name="T4" fmla="*/ 17 w 33"/>
                <a:gd name="T5" fmla="*/ 0 h 94"/>
                <a:gd name="T6" fmla="*/ 15 w 33"/>
                <a:gd name="T7" fmla="*/ 43 h 94"/>
                <a:gd name="T8" fmla="*/ 0 w 33"/>
                <a:gd name="T9" fmla="*/ 48 h 94"/>
                <a:gd name="T10" fmla="*/ 0 w 33"/>
                <a:gd name="T11" fmla="*/ 37 h 9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33" h="94">
                  <a:moveTo>
                    <a:pt x="0" y="73"/>
                  </a:moveTo>
                  <a:lnTo>
                    <a:pt x="0" y="9"/>
                  </a:lnTo>
                  <a:lnTo>
                    <a:pt x="33" y="0"/>
                  </a:lnTo>
                  <a:lnTo>
                    <a:pt x="29" y="85"/>
                  </a:lnTo>
                  <a:lnTo>
                    <a:pt x="0" y="94"/>
                  </a:lnTo>
                  <a:lnTo>
                    <a:pt x="0" y="7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951" name="Freeform 138"/>
            <p:cNvSpPr>
              <a:spLocks/>
            </p:cNvSpPr>
            <p:nvPr/>
          </p:nvSpPr>
          <p:spPr bwMode="auto">
            <a:xfrm>
              <a:off x="1736" y="3332"/>
              <a:ext cx="15" cy="101"/>
            </a:xfrm>
            <a:custGeom>
              <a:avLst/>
              <a:gdLst>
                <a:gd name="T0" fmla="*/ 0 w 29"/>
                <a:gd name="T1" fmla="*/ 37 h 201"/>
                <a:gd name="T2" fmla="*/ 0 w 29"/>
                <a:gd name="T3" fmla="*/ 0 h 201"/>
                <a:gd name="T4" fmla="*/ 12 w 29"/>
                <a:gd name="T5" fmla="*/ 2 h 201"/>
                <a:gd name="T6" fmla="*/ 15 w 29"/>
                <a:gd name="T7" fmla="*/ 13 h 201"/>
                <a:gd name="T8" fmla="*/ 13 w 29"/>
                <a:gd name="T9" fmla="*/ 52 h 201"/>
                <a:gd name="T10" fmla="*/ 13 w 29"/>
                <a:gd name="T11" fmla="*/ 101 h 201"/>
                <a:gd name="T12" fmla="*/ 0 w 29"/>
                <a:gd name="T13" fmla="*/ 98 h 201"/>
                <a:gd name="T14" fmla="*/ 0 w 29"/>
                <a:gd name="T15" fmla="*/ 37 h 20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9" h="201">
                  <a:moveTo>
                    <a:pt x="0" y="73"/>
                  </a:moveTo>
                  <a:lnTo>
                    <a:pt x="0" y="0"/>
                  </a:lnTo>
                  <a:lnTo>
                    <a:pt x="23" y="4"/>
                  </a:lnTo>
                  <a:lnTo>
                    <a:pt x="29" y="25"/>
                  </a:lnTo>
                  <a:lnTo>
                    <a:pt x="25" y="103"/>
                  </a:lnTo>
                  <a:lnTo>
                    <a:pt x="25" y="201"/>
                  </a:lnTo>
                  <a:lnTo>
                    <a:pt x="0" y="196"/>
                  </a:lnTo>
                  <a:lnTo>
                    <a:pt x="0" y="7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952" name="Freeform 139"/>
            <p:cNvSpPr>
              <a:spLocks/>
            </p:cNvSpPr>
            <p:nvPr/>
          </p:nvSpPr>
          <p:spPr bwMode="auto">
            <a:xfrm>
              <a:off x="1737" y="2941"/>
              <a:ext cx="17" cy="28"/>
            </a:xfrm>
            <a:custGeom>
              <a:avLst/>
              <a:gdLst>
                <a:gd name="T0" fmla="*/ 0 w 32"/>
                <a:gd name="T1" fmla="*/ 10 h 57"/>
                <a:gd name="T2" fmla="*/ 2 w 32"/>
                <a:gd name="T3" fmla="*/ 0 h 57"/>
                <a:gd name="T4" fmla="*/ 7 w 32"/>
                <a:gd name="T5" fmla="*/ 0 h 57"/>
                <a:gd name="T6" fmla="*/ 17 w 32"/>
                <a:gd name="T7" fmla="*/ 2 h 57"/>
                <a:gd name="T8" fmla="*/ 17 w 32"/>
                <a:gd name="T9" fmla="*/ 24 h 57"/>
                <a:gd name="T10" fmla="*/ 14 w 32"/>
                <a:gd name="T11" fmla="*/ 28 h 57"/>
                <a:gd name="T12" fmla="*/ 0 w 32"/>
                <a:gd name="T13" fmla="*/ 27 h 57"/>
                <a:gd name="T14" fmla="*/ 0 w 32"/>
                <a:gd name="T15" fmla="*/ 10 h 5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32" h="57">
                  <a:moveTo>
                    <a:pt x="0" y="20"/>
                  </a:moveTo>
                  <a:lnTo>
                    <a:pt x="4" y="0"/>
                  </a:lnTo>
                  <a:lnTo>
                    <a:pt x="13" y="0"/>
                  </a:lnTo>
                  <a:lnTo>
                    <a:pt x="32" y="4"/>
                  </a:lnTo>
                  <a:lnTo>
                    <a:pt x="32" y="48"/>
                  </a:lnTo>
                  <a:lnTo>
                    <a:pt x="27" y="57"/>
                  </a:lnTo>
                  <a:lnTo>
                    <a:pt x="0" y="55"/>
                  </a:lnTo>
                  <a:lnTo>
                    <a:pt x="0" y="2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953" name="Freeform 140"/>
            <p:cNvSpPr>
              <a:spLocks/>
            </p:cNvSpPr>
            <p:nvPr/>
          </p:nvSpPr>
          <p:spPr bwMode="auto">
            <a:xfrm>
              <a:off x="1737" y="3021"/>
              <a:ext cx="17" cy="34"/>
            </a:xfrm>
            <a:custGeom>
              <a:avLst/>
              <a:gdLst>
                <a:gd name="T0" fmla="*/ 0 w 32"/>
                <a:gd name="T1" fmla="*/ 1 h 68"/>
                <a:gd name="T2" fmla="*/ 12 w 32"/>
                <a:gd name="T3" fmla="*/ 0 h 68"/>
                <a:gd name="T4" fmla="*/ 17 w 32"/>
                <a:gd name="T5" fmla="*/ 30 h 68"/>
                <a:gd name="T6" fmla="*/ 4 w 32"/>
                <a:gd name="T7" fmla="*/ 34 h 68"/>
                <a:gd name="T8" fmla="*/ 0 w 32"/>
                <a:gd name="T9" fmla="*/ 1 h 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2" h="68">
                  <a:moveTo>
                    <a:pt x="0" y="2"/>
                  </a:moveTo>
                  <a:lnTo>
                    <a:pt x="23" y="0"/>
                  </a:lnTo>
                  <a:lnTo>
                    <a:pt x="32" y="59"/>
                  </a:lnTo>
                  <a:lnTo>
                    <a:pt x="7" y="68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954" name="Freeform 141"/>
            <p:cNvSpPr>
              <a:spLocks/>
            </p:cNvSpPr>
            <p:nvPr/>
          </p:nvSpPr>
          <p:spPr bwMode="auto">
            <a:xfrm>
              <a:off x="1737" y="3063"/>
              <a:ext cx="17" cy="29"/>
            </a:xfrm>
            <a:custGeom>
              <a:avLst/>
              <a:gdLst>
                <a:gd name="T0" fmla="*/ 0 w 32"/>
                <a:gd name="T1" fmla="*/ 14 h 57"/>
                <a:gd name="T2" fmla="*/ 0 w 32"/>
                <a:gd name="T3" fmla="*/ 0 h 57"/>
                <a:gd name="T4" fmla="*/ 17 w 32"/>
                <a:gd name="T5" fmla="*/ 0 h 57"/>
                <a:gd name="T6" fmla="*/ 17 w 32"/>
                <a:gd name="T7" fmla="*/ 26 h 57"/>
                <a:gd name="T8" fmla="*/ 14 w 32"/>
                <a:gd name="T9" fmla="*/ 29 h 57"/>
                <a:gd name="T10" fmla="*/ 7 w 32"/>
                <a:gd name="T11" fmla="*/ 29 h 57"/>
                <a:gd name="T12" fmla="*/ 0 w 32"/>
                <a:gd name="T13" fmla="*/ 20 h 57"/>
                <a:gd name="T14" fmla="*/ 0 w 32"/>
                <a:gd name="T15" fmla="*/ 14 h 5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32" h="57">
                  <a:moveTo>
                    <a:pt x="0" y="28"/>
                  </a:moveTo>
                  <a:lnTo>
                    <a:pt x="0" y="0"/>
                  </a:lnTo>
                  <a:lnTo>
                    <a:pt x="32" y="0"/>
                  </a:lnTo>
                  <a:lnTo>
                    <a:pt x="32" y="51"/>
                  </a:lnTo>
                  <a:lnTo>
                    <a:pt x="27" y="57"/>
                  </a:lnTo>
                  <a:lnTo>
                    <a:pt x="13" y="57"/>
                  </a:lnTo>
                  <a:lnTo>
                    <a:pt x="0" y="39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955" name="Freeform 142"/>
            <p:cNvSpPr>
              <a:spLocks/>
            </p:cNvSpPr>
            <p:nvPr/>
          </p:nvSpPr>
          <p:spPr bwMode="auto">
            <a:xfrm>
              <a:off x="1737" y="3232"/>
              <a:ext cx="16" cy="41"/>
            </a:xfrm>
            <a:custGeom>
              <a:avLst/>
              <a:gdLst>
                <a:gd name="T0" fmla="*/ 0 w 31"/>
                <a:gd name="T1" fmla="*/ 0 h 82"/>
                <a:gd name="T2" fmla="*/ 14 w 31"/>
                <a:gd name="T3" fmla="*/ 0 h 82"/>
                <a:gd name="T4" fmla="*/ 16 w 31"/>
                <a:gd name="T5" fmla="*/ 41 h 82"/>
                <a:gd name="T6" fmla="*/ 4 w 31"/>
                <a:gd name="T7" fmla="*/ 41 h 82"/>
                <a:gd name="T8" fmla="*/ 0 w 31"/>
                <a:gd name="T9" fmla="*/ 0 h 8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1" h="82">
                  <a:moveTo>
                    <a:pt x="0" y="0"/>
                  </a:moveTo>
                  <a:lnTo>
                    <a:pt x="27" y="0"/>
                  </a:lnTo>
                  <a:lnTo>
                    <a:pt x="31" y="82"/>
                  </a:lnTo>
                  <a:lnTo>
                    <a:pt x="7" y="8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956" name="Freeform 143"/>
            <p:cNvSpPr>
              <a:spLocks/>
            </p:cNvSpPr>
            <p:nvPr/>
          </p:nvSpPr>
          <p:spPr bwMode="auto">
            <a:xfrm>
              <a:off x="1739" y="2906"/>
              <a:ext cx="17" cy="26"/>
            </a:xfrm>
            <a:custGeom>
              <a:avLst/>
              <a:gdLst>
                <a:gd name="T0" fmla="*/ 0 w 32"/>
                <a:gd name="T1" fmla="*/ 5 h 51"/>
                <a:gd name="T2" fmla="*/ 0 w 32"/>
                <a:gd name="T3" fmla="*/ 0 h 51"/>
                <a:gd name="T4" fmla="*/ 5 w 32"/>
                <a:gd name="T5" fmla="*/ 0 h 51"/>
                <a:gd name="T6" fmla="*/ 15 w 32"/>
                <a:gd name="T7" fmla="*/ 0 h 51"/>
                <a:gd name="T8" fmla="*/ 17 w 32"/>
                <a:gd name="T9" fmla="*/ 6 h 51"/>
                <a:gd name="T10" fmla="*/ 15 w 32"/>
                <a:gd name="T11" fmla="*/ 26 h 51"/>
                <a:gd name="T12" fmla="*/ 0 w 32"/>
                <a:gd name="T13" fmla="*/ 26 h 51"/>
                <a:gd name="T14" fmla="*/ 0 w 32"/>
                <a:gd name="T15" fmla="*/ 5 h 5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32" h="51">
                  <a:moveTo>
                    <a:pt x="0" y="10"/>
                  </a:moveTo>
                  <a:lnTo>
                    <a:pt x="0" y="0"/>
                  </a:lnTo>
                  <a:lnTo>
                    <a:pt x="9" y="0"/>
                  </a:lnTo>
                  <a:lnTo>
                    <a:pt x="28" y="0"/>
                  </a:lnTo>
                  <a:lnTo>
                    <a:pt x="32" y="12"/>
                  </a:lnTo>
                  <a:lnTo>
                    <a:pt x="28" y="51"/>
                  </a:lnTo>
                  <a:lnTo>
                    <a:pt x="0" y="51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957" name="Freeform 144"/>
            <p:cNvSpPr>
              <a:spLocks/>
            </p:cNvSpPr>
            <p:nvPr/>
          </p:nvSpPr>
          <p:spPr bwMode="auto">
            <a:xfrm>
              <a:off x="1737" y="2977"/>
              <a:ext cx="17" cy="36"/>
            </a:xfrm>
            <a:custGeom>
              <a:avLst/>
              <a:gdLst>
                <a:gd name="T0" fmla="*/ 2 w 32"/>
                <a:gd name="T1" fmla="*/ 2 h 73"/>
                <a:gd name="T2" fmla="*/ 17 w 32"/>
                <a:gd name="T3" fmla="*/ 0 h 73"/>
                <a:gd name="T4" fmla="*/ 17 w 32"/>
                <a:gd name="T5" fmla="*/ 18 h 73"/>
                <a:gd name="T6" fmla="*/ 17 w 32"/>
                <a:gd name="T7" fmla="*/ 36 h 73"/>
                <a:gd name="T8" fmla="*/ 0 w 32"/>
                <a:gd name="T9" fmla="*/ 36 h 73"/>
                <a:gd name="T10" fmla="*/ 2 w 32"/>
                <a:gd name="T11" fmla="*/ 2 h 7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32" h="73">
                  <a:moveTo>
                    <a:pt x="4" y="4"/>
                  </a:moveTo>
                  <a:lnTo>
                    <a:pt x="32" y="0"/>
                  </a:lnTo>
                  <a:lnTo>
                    <a:pt x="32" y="37"/>
                  </a:lnTo>
                  <a:lnTo>
                    <a:pt x="32" y="73"/>
                  </a:lnTo>
                  <a:lnTo>
                    <a:pt x="0" y="73"/>
                  </a:lnTo>
                  <a:lnTo>
                    <a:pt x="4" y="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958" name="Freeform 145"/>
            <p:cNvSpPr>
              <a:spLocks/>
            </p:cNvSpPr>
            <p:nvPr/>
          </p:nvSpPr>
          <p:spPr bwMode="auto">
            <a:xfrm>
              <a:off x="1760" y="3137"/>
              <a:ext cx="45" cy="36"/>
            </a:xfrm>
            <a:custGeom>
              <a:avLst/>
              <a:gdLst>
                <a:gd name="T0" fmla="*/ 0 w 88"/>
                <a:gd name="T1" fmla="*/ 24 h 71"/>
                <a:gd name="T2" fmla="*/ 0 w 88"/>
                <a:gd name="T3" fmla="*/ 0 h 71"/>
                <a:gd name="T4" fmla="*/ 40 w 88"/>
                <a:gd name="T5" fmla="*/ 0 h 71"/>
                <a:gd name="T6" fmla="*/ 45 w 88"/>
                <a:gd name="T7" fmla="*/ 36 h 71"/>
                <a:gd name="T8" fmla="*/ 0 w 88"/>
                <a:gd name="T9" fmla="*/ 35 h 71"/>
                <a:gd name="T10" fmla="*/ 0 w 88"/>
                <a:gd name="T11" fmla="*/ 24 h 7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88" h="71">
                  <a:moveTo>
                    <a:pt x="0" y="48"/>
                  </a:moveTo>
                  <a:lnTo>
                    <a:pt x="0" y="0"/>
                  </a:lnTo>
                  <a:lnTo>
                    <a:pt x="79" y="0"/>
                  </a:lnTo>
                  <a:lnTo>
                    <a:pt x="88" y="71"/>
                  </a:lnTo>
                  <a:lnTo>
                    <a:pt x="0" y="70"/>
                  </a:lnTo>
                  <a:lnTo>
                    <a:pt x="0" y="4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959" name="Freeform 146"/>
            <p:cNvSpPr>
              <a:spLocks/>
            </p:cNvSpPr>
            <p:nvPr/>
          </p:nvSpPr>
          <p:spPr bwMode="auto">
            <a:xfrm>
              <a:off x="1760" y="3176"/>
              <a:ext cx="45" cy="100"/>
            </a:xfrm>
            <a:custGeom>
              <a:avLst/>
              <a:gdLst>
                <a:gd name="T0" fmla="*/ 1 w 90"/>
                <a:gd name="T1" fmla="*/ 11 h 199"/>
                <a:gd name="T2" fmla="*/ 1 w 90"/>
                <a:gd name="T3" fmla="*/ 3 h 199"/>
                <a:gd name="T4" fmla="*/ 45 w 90"/>
                <a:gd name="T5" fmla="*/ 0 h 199"/>
                <a:gd name="T6" fmla="*/ 45 w 90"/>
                <a:gd name="T7" fmla="*/ 46 h 199"/>
                <a:gd name="T8" fmla="*/ 45 w 90"/>
                <a:gd name="T9" fmla="*/ 67 h 199"/>
                <a:gd name="T10" fmla="*/ 44 w 90"/>
                <a:gd name="T11" fmla="*/ 100 h 199"/>
                <a:gd name="T12" fmla="*/ 14 w 90"/>
                <a:gd name="T13" fmla="*/ 95 h 199"/>
                <a:gd name="T14" fmla="*/ 5 w 90"/>
                <a:gd name="T15" fmla="*/ 97 h 199"/>
                <a:gd name="T16" fmla="*/ 0 w 90"/>
                <a:gd name="T17" fmla="*/ 87 h 199"/>
                <a:gd name="T18" fmla="*/ 0 w 90"/>
                <a:gd name="T19" fmla="*/ 76 h 199"/>
                <a:gd name="T20" fmla="*/ 1 w 90"/>
                <a:gd name="T21" fmla="*/ 56 h 199"/>
                <a:gd name="T22" fmla="*/ 32 w 90"/>
                <a:gd name="T23" fmla="*/ 53 h 199"/>
                <a:gd name="T24" fmla="*/ 32 w 90"/>
                <a:gd name="T25" fmla="*/ 50 h 199"/>
                <a:gd name="T26" fmla="*/ 1 w 90"/>
                <a:gd name="T27" fmla="*/ 47 h 199"/>
                <a:gd name="T28" fmla="*/ 1 w 90"/>
                <a:gd name="T29" fmla="*/ 26 h 199"/>
                <a:gd name="T30" fmla="*/ 1 w 90"/>
                <a:gd name="T31" fmla="*/ 17 h 199"/>
                <a:gd name="T32" fmla="*/ 1 w 90"/>
                <a:gd name="T33" fmla="*/ 11 h 199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90" h="199">
                  <a:moveTo>
                    <a:pt x="2" y="21"/>
                  </a:moveTo>
                  <a:lnTo>
                    <a:pt x="2" y="5"/>
                  </a:lnTo>
                  <a:lnTo>
                    <a:pt x="90" y="0"/>
                  </a:lnTo>
                  <a:lnTo>
                    <a:pt x="90" y="92"/>
                  </a:lnTo>
                  <a:lnTo>
                    <a:pt x="90" y="133"/>
                  </a:lnTo>
                  <a:lnTo>
                    <a:pt x="87" y="199"/>
                  </a:lnTo>
                  <a:lnTo>
                    <a:pt x="27" y="190"/>
                  </a:lnTo>
                  <a:lnTo>
                    <a:pt x="10" y="194"/>
                  </a:lnTo>
                  <a:lnTo>
                    <a:pt x="0" y="174"/>
                  </a:lnTo>
                  <a:lnTo>
                    <a:pt x="0" y="151"/>
                  </a:lnTo>
                  <a:lnTo>
                    <a:pt x="2" y="112"/>
                  </a:lnTo>
                  <a:lnTo>
                    <a:pt x="64" y="105"/>
                  </a:lnTo>
                  <a:lnTo>
                    <a:pt x="64" y="99"/>
                  </a:lnTo>
                  <a:lnTo>
                    <a:pt x="2" y="94"/>
                  </a:lnTo>
                  <a:lnTo>
                    <a:pt x="2" y="51"/>
                  </a:lnTo>
                  <a:lnTo>
                    <a:pt x="2" y="33"/>
                  </a:lnTo>
                  <a:lnTo>
                    <a:pt x="2" y="21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960" name="Freeform 147"/>
            <p:cNvSpPr>
              <a:spLocks/>
            </p:cNvSpPr>
            <p:nvPr/>
          </p:nvSpPr>
          <p:spPr bwMode="auto">
            <a:xfrm>
              <a:off x="1760" y="3280"/>
              <a:ext cx="43" cy="46"/>
            </a:xfrm>
            <a:custGeom>
              <a:avLst/>
              <a:gdLst>
                <a:gd name="T0" fmla="*/ 0 w 85"/>
                <a:gd name="T1" fmla="*/ 11 h 93"/>
                <a:gd name="T2" fmla="*/ 0 w 85"/>
                <a:gd name="T3" fmla="*/ 1 h 93"/>
                <a:gd name="T4" fmla="*/ 43 w 85"/>
                <a:gd name="T5" fmla="*/ 0 h 93"/>
                <a:gd name="T6" fmla="*/ 42 w 85"/>
                <a:gd name="T7" fmla="*/ 44 h 93"/>
                <a:gd name="T8" fmla="*/ 4 w 85"/>
                <a:gd name="T9" fmla="*/ 46 h 93"/>
                <a:gd name="T10" fmla="*/ 0 w 85"/>
                <a:gd name="T11" fmla="*/ 40 h 93"/>
                <a:gd name="T12" fmla="*/ 0 w 85"/>
                <a:gd name="T13" fmla="*/ 11 h 9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85" h="93">
                  <a:moveTo>
                    <a:pt x="0" y="23"/>
                  </a:moveTo>
                  <a:lnTo>
                    <a:pt x="0" y="2"/>
                  </a:lnTo>
                  <a:lnTo>
                    <a:pt x="85" y="0"/>
                  </a:lnTo>
                  <a:lnTo>
                    <a:pt x="83" y="89"/>
                  </a:lnTo>
                  <a:lnTo>
                    <a:pt x="8" y="93"/>
                  </a:lnTo>
                  <a:lnTo>
                    <a:pt x="0" y="80"/>
                  </a:lnTo>
                  <a:lnTo>
                    <a:pt x="0" y="2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961" name="Freeform 148"/>
            <p:cNvSpPr>
              <a:spLocks/>
            </p:cNvSpPr>
            <p:nvPr/>
          </p:nvSpPr>
          <p:spPr bwMode="auto">
            <a:xfrm>
              <a:off x="1760" y="3330"/>
              <a:ext cx="43" cy="46"/>
            </a:xfrm>
            <a:custGeom>
              <a:avLst/>
              <a:gdLst>
                <a:gd name="T0" fmla="*/ 1 w 87"/>
                <a:gd name="T1" fmla="*/ 15 h 91"/>
                <a:gd name="T2" fmla="*/ 1 w 87"/>
                <a:gd name="T3" fmla="*/ 4 h 91"/>
                <a:gd name="T4" fmla="*/ 43 w 87"/>
                <a:gd name="T5" fmla="*/ 0 h 91"/>
                <a:gd name="T6" fmla="*/ 42 w 87"/>
                <a:gd name="T7" fmla="*/ 22 h 91"/>
                <a:gd name="T8" fmla="*/ 42 w 87"/>
                <a:gd name="T9" fmla="*/ 32 h 91"/>
                <a:gd name="T10" fmla="*/ 38 w 87"/>
                <a:gd name="T11" fmla="*/ 46 h 91"/>
                <a:gd name="T12" fmla="*/ 1 w 87"/>
                <a:gd name="T13" fmla="*/ 46 h 91"/>
                <a:gd name="T14" fmla="*/ 0 w 87"/>
                <a:gd name="T15" fmla="*/ 40 h 91"/>
                <a:gd name="T16" fmla="*/ 1 w 87"/>
                <a:gd name="T17" fmla="*/ 31 h 91"/>
                <a:gd name="T18" fmla="*/ 1 w 87"/>
                <a:gd name="T19" fmla="*/ 15 h 9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87" h="91">
                  <a:moveTo>
                    <a:pt x="2" y="29"/>
                  </a:moveTo>
                  <a:lnTo>
                    <a:pt x="2" y="8"/>
                  </a:lnTo>
                  <a:lnTo>
                    <a:pt x="87" y="0"/>
                  </a:lnTo>
                  <a:lnTo>
                    <a:pt x="85" y="43"/>
                  </a:lnTo>
                  <a:lnTo>
                    <a:pt x="85" y="64"/>
                  </a:lnTo>
                  <a:lnTo>
                    <a:pt x="77" y="91"/>
                  </a:lnTo>
                  <a:lnTo>
                    <a:pt x="2" y="91"/>
                  </a:lnTo>
                  <a:lnTo>
                    <a:pt x="0" y="79"/>
                  </a:lnTo>
                  <a:lnTo>
                    <a:pt x="2" y="61"/>
                  </a:lnTo>
                  <a:lnTo>
                    <a:pt x="2" y="29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962" name="Freeform 149"/>
            <p:cNvSpPr>
              <a:spLocks/>
            </p:cNvSpPr>
            <p:nvPr/>
          </p:nvSpPr>
          <p:spPr bwMode="auto">
            <a:xfrm>
              <a:off x="1760" y="3384"/>
              <a:ext cx="42" cy="51"/>
            </a:xfrm>
            <a:custGeom>
              <a:avLst/>
              <a:gdLst>
                <a:gd name="T0" fmla="*/ 0 w 83"/>
                <a:gd name="T1" fmla="*/ 3 h 103"/>
                <a:gd name="T2" fmla="*/ 42 w 83"/>
                <a:gd name="T3" fmla="*/ 0 h 103"/>
                <a:gd name="T4" fmla="*/ 40 w 83"/>
                <a:gd name="T5" fmla="*/ 51 h 103"/>
                <a:gd name="T6" fmla="*/ 17 w 83"/>
                <a:gd name="T7" fmla="*/ 49 h 103"/>
                <a:gd name="T8" fmla="*/ 0 w 83"/>
                <a:gd name="T9" fmla="*/ 49 h 103"/>
                <a:gd name="T10" fmla="*/ 0 w 83"/>
                <a:gd name="T11" fmla="*/ 35 h 103"/>
                <a:gd name="T12" fmla="*/ 0 w 83"/>
                <a:gd name="T13" fmla="*/ 8 h 103"/>
                <a:gd name="T14" fmla="*/ 0 w 83"/>
                <a:gd name="T15" fmla="*/ 3 h 10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83" h="103">
                  <a:moveTo>
                    <a:pt x="0" y="6"/>
                  </a:moveTo>
                  <a:lnTo>
                    <a:pt x="83" y="0"/>
                  </a:lnTo>
                  <a:lnTo>
                    <a:pt x="79" y="103"/>
                  </a:lnTo>
                  <a:lnTo>
                    <a:pt x="33" y="98"/>
                  </a:lnTo>
                  <a:lnTo>
                    <a:pt x="0" y="98"/>
                  </a:lnTo>
                  <a:lnTo>
                    <a:pt x="0" y="70"/>
                  </a:lnTo>
                  <a:lnTo>
                    <a:pt x="0" y="16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963" name="Freeform 150"/>
            <p:cNvSpPr>
              <a:spLocks/>
            </p:cNvSpPr>
            <p:nvPr/>
          </p:nvSpPr>
          <p:spPr bwMode="auto">
            <a:xfrm>
              <a:off x="1762" y="2938"/>
              <a:ext cx="45" cy="117"/>
            </a:xfrm>
            <a:custGeom>
              <a:avLst/>
              <a:gdLst>
                <a:gd name="T0" fmla="*/ 0 w 88"/>
                <a:gd name="T1" fmla="*/ 12 h 235"/>
                <a:gd name="T2" fmla="*/ 0 w 88"/>
                <a:gd name="T3" fmla="*/ 1 h 235"/>
                <a:gd name="T4" fmla="*/ 11 w 88"/>
                <a:gd name="T5" fmla="*/ 0 h 235"/>
                <a:gd name="T6" fmla="*/ 43 w 88"/>
                <a:gd name="T7" fmla="*/ 2 h 235"/>
                <a:gd name="T8" fmla="*/ 45 w 88"/>
                <a:gd name="T9" fmla="*/ 28 h 235"/>
                <a:gd name="T10" fmla="*/ 43 w 88"/>
                <a:gd name="T11" fmla="*/ 117 h 235"/>
                <a:gd name="T12" fmla="*/ 33 w 88"/>
                <a:gd name="T13" fmla="*/ 116 h 235"/>
                <a:gd name="T14" fmla="*/ 3 w 88"/>
                <a:gd name="T15" fmla="*/ 117 h 235"/>
                <a:gd name="T16" fmla="*/ 0 w 88"/>
                <a:gd name="T17" fmla="*/ 83 h 235"/>
                <a:gd name="T18" fmla="*/ 31 w 88"/>
                <a:gd name="T19" fmla="*/ 83 h 235"/>
                <a:gd name="T20" fmla="*/ 33 w 88"/>
                <a:gd name="T21" fmla="*/ 78 h 235"/>
                <a:gd name="T22" fmla="*/ 3 w 88"/>
                <a:gd name="T23" fmla="*/ 75 h 235"/>
                <a:gd name="T24" fmla="*/ 0 w 88"/>
                <a:gd name="T25" fmla="*/ 39 h 235"/>
                <a:gd name="T26" fmla="*/ 36 w 88"/>
                <a:gd name="T27" fmla="*/ 41 h 235"/>
                <a:gd name="T28" fmla="*/ 38 w 88"/>
                <a:gd name="T29" fmla="*/ 33 h 235"/>
                <a:gd name="T30" fmla="*/ 0 w 88"/>
                <a:gd name="T31" fmla="*/ 30 h 235"/>
                <a:gd name="T32" fmla="*/ 0 w 88"/>
                <a:gd name="T33" fmla="*/ 15 h 235"/>
                <a:gd name="T34" fmla="*/ 0 w 88"/>
                <a:gd name="T35" fmla="*/ 12 h 235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88" h="235">
                  <a:moveTo>
                    <a:pt x="0" y="25"/>
                  </a:moveTo>
                  <a:lnTo>
                    <a:pt x="0" y="3"/>
                  </a:lnTo>
                  <a:lnTo>
                    <a:pt x="21" y="0"/>
                  </a:lnTo>
                  <a:lnTo>
                    <a:pt x="84" y="5"/>
                  </a:lnTo>
                  <a:lnTo>
                    <a:pt x="88" y="57"/>
                  </a:lnTo>
                  <a:lnTo>
                    <a:pt x="84" y="235"/>
                  </a:lnTo>
                  <a:lnTo>
                    <a:pt x="65" y="233"/>
                  </a:lnTo>
                  <a:lnTo>
                    <a:pt x="6" y="235"/>
                  </a:lnTo>
                  <a:lnTo>
                    <a:pt x="0" y="167"/>
                  </a:lnTo>
                  <a:lnTo>
                    <a:pt x="61" y="167"/>
                  </a:lnTo>
                  <a:lnTo>
                    <a:pt x="65" y="156"/>
                  </a:lnTo>
                  <a:lnTo>
                    <a:pt x="6" y="151"/>
                  </a:lnTo>
                  <a:lnTo>
                    <a:pt x="0" y="78"/>
                  </a:lnTo>
                  <a:lnTo>
                    <a:pt x="71" y="82"/>
                  </a:lnTo>
                  <a:lnTo>
                    <a:pt x="75" y="66"/>
                  </a:lnTo>
                  <a:lnTo>
                    <a:pt x="0" y="60"/>
                  </a:lnTo>
                  <a:lnTo>
                    <a:pt x="0" y="30"/>
                  </a:lnTo>
                  <a:lnTo>
                    <a:pt x="0" y="25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964" name="Freeform 151"/>
            <p:cNvSpPr>
              <a:spLocks/>
            </p:cNvSpPr>
            <p:nvPr/>
          </p:nvSpPr>
          <p:spPr bwMode="auto">
            <a:xfrm>
              <a:off x="1762" y="3062"/>
              <a:ext cx="43" cy="30"/>
            </a:xfrm>
            <a:custGeom>
              <a:avLst/>
              <a:gdLst>
                <a:gd name="T0" fmla="*/ 0 w 84"/>
                <a:gd name="T1" fmla="*/ 22 h 61"/>
                <a:gd name="T2" fmla="*/ 0 w 84"/>
                <a:gd name="T3" fmla="*/ 2 h 61"/>
                <a:gd name="T4" fmla="*/ 43 w 84"/>
                <a:gd name="T5" fmla="*/ 0 h 61"/>
                <a:gd name="T6" fmla="*/ 43 w 84"/>
                <a:gd name="T7" fmla="*/ 27 h 61"/>
                <a:gd name="T8" fmla="*/ 0 w 84"/>
                <a:gd name="T9" fmla="*/ 30 h 61"/>
                <a:gd name="T10" fmla="*/ 0 w 84"/>
                <a:gd name="T11" fmla="*/ 22 h 6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84" h="61">
                  <a:moveTo>
                    <a:pt x="0" y="45"/>
                  </a:moveTo>
                  <a:lnTo>
                    <a:pt x="0" y="4"/>
                  </a:lnTo>
                  <a:lnTo>
                    <a:pt x="84" y="0"/>
                  </a:lnTo>
                  <a:lnTo>
                    <a:pt x="84" y="55"/>
                  </a:lnTo>
                  <a:lnTo>
                    <a:pt x="0" y="61"/>
                  </a:lnTo>
                  <a:lnTo>
                    <a:pt x="0" y="45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965" name="Freeform 152"/>
            <p:cNvSpPr>
              <a:spLocks/>
            </p:cNvSpPr>
            <p:nvPr/>
          </p:nvSpPr>
          <p:spPr bwMode="auto">
            <a:xfrm>
              <a:off x="1762" y="3099"/>
              <a:ext cx="43" cy="30"/>
            </a:xfrm>
            <a:custGeom>
              <a:avLst/>
              <a:gdLst>
                <a:gd name="T0" fmla="*/ 0 w 84"/>
                <a:gd name="T1" fmla="*/ 0 h 60"/>
                <a:gd name="T2" fmla="*/ 1 w 84"/>
                <a:gd name="T3" fmla="*/ 0 h 60"/>
                <a:gd name="T4" fmla="*/ 41 w 84"/>
                <a:gd name="T5" fmla="*/ 0 h 60"/>
                <a:gd name="T6" fmla="*/ 43 w 84"/>
                <a:gd name="T7" fmla="*/ 29 h 60"/>
                <a:gd name="T8" fmla="*/ 34 w 84"/>
                <a:gd name="T9" fmla="*/ 29 h 60"/>
                <a:gd name="T10" fmla="*/ 25 w 84"/>
                <a:gd name="T11" fmla="*/ 29 h 60"/>
                <a:gd name="T12" fmla="*/ 7 w 84"/>
                <a:gd name="T13" fmla="*/ 29 h 60"/>
                <a:gd name="T14" fmla="*/ 0 w 84"/>
                <a:gd name="T15" fmla="*/ 30 h 60"/>
                <a:gd name="T16" fmla="*/ 0 w 84"/>
                <a:gd name="T17" fmla="*/ 0 h 6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84" h="60">
                  <a:moveTo>
                    <a:pt x="0" y="0"/>
                  </a:moveTo>
                  <a:lnTo>
                    <a:pt x="2" y="0"/>
                  </a:lnTo>
                  <a:lnTo>
                    <a:pt x="81" y="0"/>
                  </a:lnTo>
                  <a:lnTo>
                    <a:pt x="84" y="58"/>
                  </a:lnTo>
                  <a:lnTo>
                    <a:pt x="67" y="58"/>
                  </a:lnTo>
                  <a:lnTo>
                    <a:pt x="48" y="58"/>
                  </a:lnTo>
                  <a:lnTo>
                    <a:pt x="13" y="58"/>
                  </a:lnTo>
                  <a:lnTo>
                    <a:pt x="0" y="6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966" name="Freeform 153"/>
            <p:cNvSpPr>
              <a:spLocks/>
            </p:cNvSpPr>
            <p:nvPr/>
          </p:nvSpPr>
          <p:spPr bwMode="auto">
            <a:xfrm>
              <a:off x="1762" y="2904"/>
              <a:ext cx="45" cy="28"/>
            </a:xfrm>
            <a:custGeom>
              <a:avLst/>
              <a:gdLst>
                <a:gd name="T0" fmla="*/ 1 w 88"/>
                <a:gd name="T1" fmla="*/ 5 h 55"/>
                <a:gd name="T2" fmla="*/ 1 w 88"/>
                <a:gd name="T3" fmla="*/ 0 h 55"/>
                <a:gd name="T4" fmla="*/ 45 w 88"/>
                <a:gd name="T5" fmla="*/ 0 h 55"/>
                <a:gd name="T6" fmla="*/ 43 w 88"/>
                <a:gd name="T7" fmla="*/ 28 h 55"/>
                <a:gd name="T8" fmla="*/ 33 w 88"/>
                <a:gd name="T9" fmla="*/ 28 h 55"/>
                <a:gd name="T10" fmla="*/ 20 w 88"/>
                <a:gd name="T11" fmla="*/ 28 h 55"/>
                <a:gd name="T12" fmla="*/ 10 w 88"/>
                <a:gd name="T13" fmla="*/ 28 h 55"/>
                <a:gd name="T14" fmla="*/ 0 w 88"/>
                <a:gd name="T15" fmla="*/ 27 h 55"/>
                <a:gd name="T16" fmla="*/ 1 w 88"/>
                <a:gd name="T17" fmla="*/ 5 h 5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88" h="55">
                  <a:moveTo>
                    <a:pt x="2" y="9"/>
                  </a:moveTo>
                  <a:lnTo>
                    <a:pt x="2" y="0"/>
                  </a:lnTo>
                  <a:lnTo>
                    <a:pt x="88" y="0"/>
                  </a:lnTo>
                  <a:lnTo>
                    <a:pt x="84" y="55"/>
                  </a:lnTo>
                  <a:lnTo>
                    <a:pt x="65" y="55"/>
                  </a:lnTo>
                  <a:lnTo>
                    <a:pt x="40" y="55"/>
                  </a:lnTo>
                  <a:lnTo>
                    <a:pt x="19" y="55"/>
                  </a:lnTo>
                  <a:lnTo>
                    <a:pt x="0" y="53"/>
                  </a:lnTo>
                  <a:lnTo>
                    <a:pt x="2" y="9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967" name="Freeform 154"/>
            <p:cNvSpPr>
              <a:spLocks/>
            </p:cNvSpPr>
            <p:nvPr/>
          </p:nvSpPr>
          <p:spPr bwMode="auto">
            <a:xfrm>
              <a:off x="1896" y="3648"/>
              <a:ext cx="12" cy="11"/>
            </a:xfrm>
            <a:custGeom>
              <a:avLst/>
              <a:gdLst>
                <a:gd name="T0" fmla="*/ 2 w 23"/>
                <a:gd name="T1" fmla="*/ 1 h 23"/>
                <a:gd name="T2" fmla="*/ 12 w 23"/>
                <a:gd name="T3" fmla="*/ 0 h 23"/>
                <a:gd name="T4" fmla="*/ 7 w 23"/>
                <a:gd name="T5" fmla="*/ 11 h 23"/>
                <a:gd name="T6" fmla="*/ 0 w 23"/>
                <a:gd name="T7" fmla="*/ 9 h 23"/>
                <a:gd name="T8" fmla="*/ 2 w 23"/>
                <a:gd name="T9" fmla="*/ 1 h 2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3" h="23">
                  <a:moveTo>
                    <a:pt x="4" y="3"/>
                  </a:moveTo>
                  <a:lnTo>
                    <a:pt x="23" y="0"/>
                  </a:lnTo>
                  <a:lnTo>
                    <a:pt x="14" y="23"/>
                  </a:lnTo>
                  <a:lnTo>
                    <a:pt x="0" y="19"/>
                  </a:lnTo>
                  <a:lnTo>
                    <a:pt x="4" y="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968" name="Rectangle 155"/>
            <p:cNvSpPr>
              <a:spLocks noChangeArrowheads="1"/>
            </p:cNvSpPr>
            <p:nvPr/>
          </p:nvSpPr>
          <p:spPr bwMode="auto">
            <a:xfrm>
              <a:off x="1477" y="2865"/>
              <a:ext cx="15" cy="166"/>
            </a:xfrm>
            <a:prstGeom prst="rect">
              <a:avLst/>
            </a:prstGeom>
            <a:solidFill>
              <a:srgbClr val="E5E5E5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969" name="Freeform 156"/>
            <p:cNvSpPr>
              <a:spLocks/>
            </p:cNvSpPr>
            <p:nvPr/>
          </p:nvSpPr>
          <p:spPr bwMode="auto">
            <a:xfrm>
              <a:off x="1632" y="2744"/>
              <a:ext cx="131" cy="114"/>
            </a:xfrm>
            <a:custGeom>
              <a:avLst/>
              <a:gdLst>
                <a:gd name="T0" fmla="*/ 45 w 264"/>
                <a:gd name="T1" fmla="*/ 114 h 228"/>
                <a:gd name="T2" fmla="*/ 131 w 264"/>
                <a:gd name="T3" fmla="*/ 108 h 228"/>
                <a:gd name="T4" fmla="*/ 121 w 264"/>
                <a:gd name="T5" fmla="*/ 99 h 228"/>
                <a:gd name="T6" fmla="*/ 110 w 264"/>
                <a:gd name="T7" fmla="*/ 88 h 228"/>
                <a:gd name="T8" fmla="*/ 98 w 264"/>
                <a:gd name="T9" fmla="*/ 76 h 228"/>
                <a:gd name="T10" fmla="*/ 86 w 264"/>
                <a:gd name="T11" fmla="*/ 61 h 228"/>
                <a:gd name="T12" fmla="*/ 74 w 264"/>
                <a:gd name="T13" fmla="*/ 45 h 228"/>
                <a:gd name="T14" fmla="*/ 66 w 264"/>
                <a:gd name="T15" fmla="*/ 30 h 228"/>
                <a:gd name="T16" fmla="*/ 59 w 264"/>
                <a:gd name="T17" fmla="*/ 14 h 228"/>
                <a:gd name="T18" fmla="*/ 57 w 264"/>
                <a:gd name="T19" fmla="*/ 0 h 228"/>
                <a:gd name="T20" fmla="*/ 23 w 264"/>
                <a:gd name="T21" fmla="*/ 54 h 228"/>
                <a:gd name="T22" fmla="*/ 5 w 264"/>
                <a:gd name="T23" fmla="*/ 33 h 228"/>
                <a:gd name="T24" fmla="*/ 4 w 264"/>
                <a:gd name="T25" fmla="*/ 31 h 228"/>
                <a:gd name="T26" fmla="*/ 2 w 264"/>
                <a:gd name="T27" fmla="*/ 29 h 228"/>
                <a:gd name="T28" fmla="*/ 0 w 264"/>
                <a:gd name="T29" fmla="*/ 29 h 228"/>
                <a:gd name="T30" fmla="*/ 1 w 264"/>
                <a:gd name="T31" fmla="*/ 34 h 228"/>
                <a:gd name="T32" fmla="*/ 3 w 264"/>
                <a:gd name="T33" fmla="*/ 40 h 228"/>
                <a:gd name="T34" fmla="*/ 6 w 264"/>
                <a:gd name="T35" fmla="*/ 49 h 228"/>
                <a:gd name="T36" fmla="*/ 9 w 264"/>
                <a:gd name="T37" fmla="*/ 59 h 228"/>
                <a:gd name="T38" fmla="*/ 14 w 264"/>
                <a:gd name="T39" fmla="*/ 70 h 228"/>
                <a:gd name="T40" fmla="*/ 21 w 264"/>
                <a:gd name="T41" fmla="*/ 82 h 228"/>
                <a:gd name="T42" fmla="*/ 29 w 264"/>
                <a:gd name="T43" fmla="*/ 94 h 228"/>
                <a:gd name="T44" fmla="*/ 36 w 264"/>
                <a:gd name="T45" fmla="*/ 104 h 228"/>
                <a:gd name="T46" fmla="*/ 45 w 264"/>
                <a:gd name="T47" fmla="*/ 114 h 22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264" h="228">
                  <a:moveTo>
                    <a:pt x="91" y="228"/>
                  </a:moveTo>
                  <a:lnTo>
                    <a:pt x="264" y="215"/>
                  </a:lnTo>
                  <a:lnTo>
                    <a:pt x="244" y="197"/>
                  </a:lnTo>
                  <a:lnTo>
                    <a:pt x="221" y="176"/>
                  </a:lnTo>
                  <a:lnTo>
                    <a:pt x="198" y="151"/>
                  </a:lnTo>
                  <a:lnTo>
                    <a:pt x="173" y="121"/>
                  </a:lnTo>
                  <a:lnTo>
                    <a:pt x="150" y="90"/>
                  </a:lnTo>
                  <a:lnTo>
                    <a:pt x="133" y="60"/>
                  </a:lnTo>
                  <a:lnTo>
                    <a:pt x="119" y="28"/>
                  </a:lnTo>
                  <a:lnTo>
                    <a:pt x="114" y="0"/>
                  </a:lnTo>
                  <a:lnTo>
                    <a:pt x="46" y="107"/>
                  </a:lnTo>
                  <a:lnTo>
                    <a:pt x="10" y="66"/>
                  </a:lnTo>
                  <a:lnTo>
                    <a:pt x="8" y="62"/>
                  </a:lnTo>
                  <a:lnTo>
                    <a:pt x="4" y="57"/>
                  </a:lnTo>
                  <a:lnTo>
                    <a:pt x="0" y="57"/>
                  </a:lnTo>
                  <a:lnTo>
                    <a:pt x="2" y="67"/>
                  </a:lnTo>
                  <a:lnTo>
                    <a:pt x="6" y="80"/>
                  </a:lnTo>
                  <a:lnTo>
                    <a:pt x="12" y="98"/>
                  </a:lnTo>
                  <a:lnTo>
                    <a:pt x="19" y="117"/>
                  </a:lnTo>
                  <a:lnTo>
                    <a:pt x="29" y="140"/>
                  </a:lnTo>
                  <a:lnTo>
                    <a:pt x="42" y="163"/>
                  </a:lnTo>
                  <a:lnTo>
                    <a:pt x="58" y="187"/>
                  </a:lnTo>
                  <a:lnTo>
                    <a:pt x="73" y="208"/>
                  </a:lnTo>
                  <a:lnTo>
                    <a:pt x="91" y="22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970" name="Freeform 157"/>
            <p:cNvSpPr>
              <a:spLocks/>
            </p:cNvSpPr>
            <p:nvPr/>
          </p:nvSpPr>
          <p:spPr bwMode="auto">
            <a:xfrm>
              <a:off x="1646" y="2771"/>
              <a:ext cx="93" cy="70"/>
            </a:xfrm>
            <a:custGeom>
              <a:avLst/>
              <a:gdLst>
                <a:gd name="T0" fmla="*/ 37 w 187"/>
                <a:gd name="T1" fmla="*/ 0 h 141"/>
                <a:gd name="T2" fmla="*/ 38 w 187"/>
                <a:gd name="T3" fmla="*/ 2 h 141"/>
                <a:gd name="T4" fmla="*/ 42 w 187"/>
                <a:gd name="T5" fmla="*/ 9 h 141"/>
                <a:gd name="T6" fmla="*/ 48 w 187"/>
                <a:gd name="T7" fmla="*/ 18 h 141"/>
                <a:gd name="T8" fmla="*/ 56 w 187"/>
                <a:gd name="T9" fmla="*/ 29 h 141"/>
                <a:gd name="T10" fmla="*/ 63 w 187"/>
                <a:gd name="T11" fmla="*/ 41 h 141"/>
                <a:gd name="T12" fmla="*/ 73 w 187"/>
                <a:gd name="T13" fmla="*/ 52 h 141"/>
                <a:gd name="T14" fmla="*/ 82 w 187"/>
                <a:gd name="T15" fmla="*/ 62 h 141"/>
                <a:gd name="T16" fmla="*/ 93 w 187"/>
                <a:gd name="T17" fmla="*/ 70 h 141"/>
                <a:gd name="T18" fmla="*/ 37 w 187"/>
                <a:gd name="T19" fmla="*/ 70 h 141"/>
                <a:gd name="T20" fmla="*/ 31 w 187"/>
                <a:gd name="T21" fmla="*/ 63 h 141"/>
                <a:gd name="T22" fmla="*/ 24 w 187"/>
                <a:gd name="T23" fmla="*/ 56 h 141"/>
                <a:gd name="T24" fmla="*/ 18 w 187"/>
                <a:gd name="T25" fmla="*/ 47 h 141"/>
                <a:gd name="T26" fmla="*/ 12 w 187"/>
                <a:gd name="T27" fmla="*/ 39 h 141"/>
                <a:gd name="T28" fmla="*/ 7 w 187"/>
                <a:gd name="T29" fmla="*/ 32 h 141"/>
                <a:gd name="T30" fmla="*/ 4 w 187"/>
                <a:gd name="T31" fmla="*/ 26 h 141"/>
                <a:gd name="T32" fmla="*/ 1 w 187"/>
                <a:gd name="T33" fmla="*/ 22 h 141"/>
                <a:gd name="T34" fmla="*/ 0 w 187"/>
                <a:gd name="T35" fmla="*/ 20 h 141"/>
                <a:gd name="T36" fmla="*/ 22 w 187"/>
                <a:gd name="T37" fmla="*/ 27 h 141"/>
                <a:gd name="T38" fmla="*/ 37 w 187"/>
                <a:gd name="T39" fmla="*/ 0 h 141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187" h="141">
                  <a:moveTo>
                    <a:pt x="75" y="0"/>
                  </a:moveTo>
                  <a:lnTo>
                    <a:pt x="77" y="5"/>
                  </a:lnTo>
                  <a:lnTo>
                    <a:pt x="85" y="18"/>
                  </a:lnTo>
                  <a:lnTo>
                    <a:pt x="96" y="36"/>
                  </a:lnTo>
                  <a:lnTo>
                    <a:pt x="112" y="59"/>
                  </a:lnTo>
                  <a:lnTo>
                    <a:pt x="127" y="82"/>
                  </a:lnTo>
                  <a:lnTo>
                    <a:pt x="146" y="105"/>
                  </a:lnTo>
                  <a:lnTo>
                    <a:pt x="165" y="125"/>
                  </a:lnTo>
                  <a:lnTo>
                    <a:pt x="187" y="141"/>
                  </a:lnTo>
                  <a:lnTo>
                    <a:pt x="75" y="141"/>
                  </a:lnTo>
                  <a:lnTo>
                    <a:pt x="62" y="126"/>
                  </a:lnTo>
                  <a:lnTo>
                    <a:pt x="48" y="112"/>
                  </a:lnTo>
                  <a:lnTo>
                    <a:pt x="37" y="94"/>
                  </a:lnTo>
                  <a:lnTo>
                    <a:pt x="25" y="78"/>
                  </a:lnTo>
                  <a:lnTo>
                    <a:pt x="15" y="64"/>
                  </a:lnTo>
                  <a:lnTo>
                    <a:pt x="8" y="52"/>
                  </a:lnTo>
                  <a:lnTo>
                    <a:pt x="2" y="45"/>
                  </a:lnTo>
                  <a:lnTo>
                    <a:pt x="0" y="41"/>
                  </a:lnTo>
                  <a:lnTo>
                    <a:pt x="44" y="54"/>
                  </a:lnTo>
                  <a:lnTo>
                    <a:pt x="75" y="0"/>
                  </a:lnTo>
                  <a:close/>
                </a:path>
              </a:pathLst>
            </a:custGeom>
            <a:solidFill>
              <a:srgbClr val="91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37894" name="Picture 158" descr="in00217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8908" y="903288"/>
            <a:ext cx="1981200" cy="216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7679" name="Text Box 159"/>
          <p:cNvSpPr txBox="1">
            <a:spLocks noChangeArrowheads="1"/>
          </p:cNvSpPr>
          <p:nvPr/>
        </p:nvSpPr>
        <p:spPr bwMode="auto">
          <a:xfrm>
            <a:off x="3030415" y="1054100"/>
            <a:ext cx="5909897" cy="15621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hlink"/>
            </a:solidFill>
            <a:miter lim="800000"/>
            <a:headEnd/>
            <a:tailEnd/>
          </a:ln>
          <a:effectLst>
            <a:outerShdw dist="107763" dir="8100000" algn="ctr" rotWithShape="0">
              <a:schemeClr val="bg2"/>
            </a:outerShdw>
          </a:effectLst>
        </p:spPr>
        <p:txBody>
          <a:bodyPr lIns="91429" tIns="45714" rIns="91429" bIns="45714">
            <a:spAutoFit/>
          </a:bodyPr>
          <a:lstStyle/>
          <a:p>
            <a:r>
              <a:rPr lang="en-US" sz="2400" b="1">
                <a:solidFill>
                  <a:srgbClr val="FF0000"/>
                </a:solidFill>
                <a:latin typeface="Tahoma" pitchFamily="34" charset="0"/>
              </a:rPr>
              <a:t>Sentuhan langsung</a:t>
            </a:r>
            <a:r>
              <a:rPr lang="en-US" sz="2400" b="1">
                <a:latin typeface="Tahoma" pitchFamily="34" charset="0"/>
              </a:rPr>
              <a:t> </a:t>
            </a:r>
          </a:p>
          <a:p>
            <a:r>
              <a:rPr lang="en-US" sz="2400" b="1">
                <a:latin typeface="Tahoma" pitchFamily="34" charset="0"/>
              </a:rPr>
              <a:t>adalah bahaya sentuhan pada bagian konduktif yang secara normal bertegangan</a:t>
            </a:r>
          </a:p>
        </p:txBody>
      </p:sp>
      <p:sp>
        <p:nvSpPr>
          <p:cNvPr id="107680" name="Text Box 160"/>
          <p:cNvSpPr txBox="1">
            <a:spLocks noChangeArrowheads="1"/>
          </p:cNvSpPr>
          <p:nvPr/>
        </p:nvSpPr>
        <p:spPr bwMode="auto">
          <a:xfrm>
            <a:off x="444012" y="3644901"/>
            <a:ext cx="6629400" cy="2297113"/>
          </a:xfrm>
          <a:prstGeom prst="rect">
            <a:avLst/>
          </a:prstGeom>
          <a:solidFill>
            <a:schemeClr val="hlink"/>
          </a:solidFill>
          <a:ln w="9525">
            <a:solidFill>
              <a:schemeClr val="hlink"/>
            </a:solidFill>
            <a:miter lim="800000"/>
            <a:headEnd/>
            <a:tailEnd/>
          </a:ln>
          <a:effectLst>
            <a:outerShdw dist="107763" dir="18900000" algn="ctr" rotWithShape="0">
              <a:schemeClr val="bg2"/>
            </a:outerShdw>
          </a:effectLst>
        </p:spPr>
        <p:txBody>
          <a:bodyPr lIns="91429" tIns="45714" rIns="91429" bIns="45714">
            <a:spAutoFit/>
          </a:bodyPr>
          <a:lstStyle/>
          <a:p>
            <a:pPr>
              <a:defRPr/>
            </a:pPr>
            <a:r>
              <a:rPr lang="en-US" sz="3200" b="1" i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echnical" pitchFamily="34" charset="0"/>
              </a:rPr>
              <a:t>Sentuhan tidak langsung</a:t>
            </a:r>
            <a:r>
              <a:rPr lang="en-US" sz="2800" b="1" i="1">
                <a:latin typeface="Technical" pitchFamily="34" charset="0"/>
              </a:rPr>
              <a:t> </a:t>
            </a:r>
          </a:p>
          <a:p>
            <a:pPr>
              <a:defRPr/>
            </a:pPr>
            <a:r>
              <a:rPr lang="en-US" sz="2800" b="1" i="1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echnical" pitchFamily="34" charset="0"/>
              </a:rPr>
              <a:t>adalah bahaya sentuhan pada bagian konduktif yang secara normal tidak bertegangan, menjadi bertegangan karena terjadi kegagalan isolasi</a:t>
            </a:r>
            <a:endParaRPr lang="en-US" sz="2800" b="1">
              <a:latin typeface="Technical" pitchFamily="34" charset="0"/>
            </a:endParaRPr>
          </a:p>
        </p:txBody>
      </p:sp>
      <p:sp>
        <p:nvSpPr>
          <p:cNvPr id="107681" name="Freeform 161"/>
          <p:cNvSpPr>
            <a:spLocks/>
          </p:cNvSpPr>
          <p:nvPr/>
        </p:nvSpPr>
        <p:spPr bwMode="auto">
          <a:xfrm>
            <a:off x="2501412" y="2578100"/>
            <a:ext cx="6477000" cy="1524000"/>
          </a:xfrm>
          <a:custGeom>
            <a:avLst/>
            <a:gdLst>
              <a:gd name="T0" fmla="*/ 292785 w 695"/>
              <a:gd name="T1" fmla="*/ 35442 h 817"/>
              <a:gd name="T2" fmla="*/ 797587 w 695"/>
              <a:gd name="T3" fmla="*/ 110056 h 817"/>
              <a:gd name="T4" fmla="*/ 1302390 w 695"/>
              <a:gd name="T5" fmla="*/ 184671 h 817"/>
              <a:gd name="T6" fmla="*/ 1787000 w 695"/>
              <a:gd name="T7" fmla="*/ 268612 h 817"/>
              <a:gd name="T8" fmla="*/ 2503819 w 695"/>
              <a:gd name="T9" fmla="*/ 384264 h 817"/>
              <a:gd name="T10" fmla="*/ 3190350 w 695"/>
              <a:gd name="T11" fmla="*/ 520436 h 817"/>
              <a:gd name="T12" fmla="*/ 2473531 w 695"/>
              <a:gd name="T13" fmla="*/ 520436 h 817"/>
              <a:gd name="T14" fmla="*/ 3008621 w 695"/>
              <a:gd name="T15" fmla="*/ 643550 h 817"/>
              <a:gd name="T16" fmla="*/ 3634576 w 695"/>
              <a:gd name="T17" fmla="*/ 772259 h 817"/>
              <a:gd name="T18" fmla="*/ 2604779 w 695"/>
              <a:gd name="T19" fmla="*/ 818894 h 817"/>
              <a:gd name="T20" fmla="*/ 5340807 w 695"/>
              <a:gd name="T21" fmla="*/ 1057660 h 817"/>
              <a:gd name="T22" fmla="*/ 4916773 w 695"/>
              <a:gd name="T23" fmla="*/ 1104294 h 817"/>
              <a:gd name="T24" fmla="*/ 4543219 w 695"/>
              <a:gd name="T25" fmla="*/ 1145332 h 817"/>
              <a:gd name="T26" fmla="*/ 7016750 w 695"/>
              <a:gd name="T27" fmla="*/ 1290830 h 817"/>
              <a:gd name="T28" fmla="*/ 6390795 w 695"/>
              <a:gd name="T29" fmla="*/ 1371040 h 817"/>
              <a:gd name="T30" fmla="*/ 6643196 w 695"/>
              <a:gd name="T31" fmla="*/ 1419540 h 817"/>
              <a:gd name="T32" fmla="*/ 4977349 w 695"/>
              <a:gd name="T33" fmla="*/ 1473635 h 817"/>
              <a:gd name="T34" fmla="*/ 5825417 w 695"/>
              <a:gd name="T35" fmla="*/ 1344925 h 817"/>
              <a:gd name="T36" fmla="*/ 4098994 w 695"/>
              <a:gd name="T37" fmla="*/ 1119217 h 817"/>
              <a:gd name="T38" fmla="*/ 4139378 w 695"/>
              <a:gd name="T39" fmla="*/ 1089371 h 817"/>
              <a:gd name="T40" fmla="*/ 1191333 w 695"/>
              <a:gd name="T41" fmla="*/ 779721 h 817"/>
              <a:gd name="T42" fmla="*/ 1615367 w 695"/>
              <a:gd name="T43" fmla="*/ 729356 h 817"/>
              <a:gd name="T44" fmla="*/ 2180745 w 695"/>
              <a:gd name="T45" fmla="*/ 740548 h 817"/>
              <a:gd name="T46" fmla="*/ 2352378 w 695"/>
              <a:gd name="T47" fmla="*/ 729356 h 817"/>
              <a:gd name="T48" fmla="*/ 1787000 w 695"/>
              <a:gd name="T49" fmla="*/ 637953 h 817"/>
              <a:gd name="T50" fmla="*/ 1221621 w 695"/>
              <a:gd name="T51" fmla="*/ 544685 h 817"/>
              <a:gd name="T52" fmla="*/ 757203 w 695"/>
              <a:gd name="T53" fmla="*/ 404783 h 817"/>
              <a:gd name="T54" fmla="*/ 1362966 w 695"/>
              <a:gd name="T55" fmla="*/ 434629 h 817"/>
              <a:gd name="T56" fmla="*/ 1655751 w 695"/>
              <a:gd name="T57" fmla="*/ 427168 h 817"/>
              <a:gd name="T58" fmla="*/ 1615367 w 695"/>
              <a:gd name="T59" fmla="*/ 404783 h 817"/>
              <a:gd name="T60" fmla="*/ 1262005 w 695"/>
              <a:gd name="T61" fmla="*/ 345092 h 817"/>
              <a:gd name="T62" fmla="*/ 1090373 w 695"/>
              <a:gd name="T63" fmla="*/ 290996 h 817"/>
              <a:gd name="T64" fmla="*/ 585571 w 695"/>
              <a:gd name="T65" fmla="*/ 171613 h 817"/>
              <a:gd name="T66" fmla="*/ 0 w 695"/>
              <a:gd name="T67" fmla="*/ 20519 h 817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0" t="0" r="r" b="b"/>
            <a:pathLst>
              <a:path w="695" h="817">
                <a:moveTo>
                  <a:pt x="4" y="0"/>
                </a:moveTo>
                <a:lnTo>
                  <a:pt x="29" y="19"/>
                </a:lnTo>
                <a:lnTo>
                  <a:pt x="54" y="39"/>
                </a:lnTo>
                <a:lnTo>
                  <a:pt x="79" y="59"/>
                </a:lnTo>
                <a:lnTo>
                  <a:pt x="104" y="78"/>
                </a:lnTo>
                <a:lnTo>
                  <a:pt x="129" y="99"/>
                </a:lnTo>
                <a:lnTo>
                  <a:pt x="152" y="121"/>
                </a:lnTo>
                <a:lnTo>
                  <a:pt x="177" y="144"/>
                </a:lnTo>
                <a:lnTo>
                  <a:pt x="200" y="169"/>
                </a:lnTo>
                <a:lnTo>
                  <a:pt x="248" y="206"/>
                </a:lnTo>
                <a:lnTo>
                  <a:pt x="304" y="261"/>
                </a:lnTo>
                <a:lnTo>
                  <a:pt x="316" y="279"/>
                </a:lnTo>
                <a:lnTo>
                  <a:pt x="252" y="276"/>
                </a:lnTo>
                <a:lnTo>
                  <a:pt x="245" y="279"/>
                </a:lnTo>
                <a:lnTo>
                  <a:pt x="241" y="297"/>
                </a:lnTo>
                <a:lnTo>
                  <a:pt x="298" y="345"/>
                </a:lnTo>
                <a:lnTo>
                  <a:pt x="314" y="354"/>
                </a:lnTo>
                <a:lnTo>
                  <a:pt x="360" y="414"/>
                </a:lnTo>
                <a:lnTo>
                  <a:pt x="233" y="427"/>
                </a:lnTo>
                <a:lnTo>
                  <a:pt x="258" y="439"/>
                </a:lnTo>
                <a:lnTo>
                  <a:pt x="281" y="448"/>
                </a:lnTo>
                <a:lnTo>
                  <a:pt x="529" y="567"/>
                </a:lnTo>
                <a:lnTo>
                  <a:pt x="545" y="580"/>
                </a:lnTo>
                <a:lnTo>
                  <a:pt x="487" y="592"/>
                </a:lnTo>
                <a:lnTo>
                  <a:pt x="462" y="601"/>
                </a:lnTo>
                <a:lnTo>
                  <a:pt x="450" y="614"/>
                </a:lnTo>
                <a:lnTo>
                  <a:pt x="454" y="619"/>
                </a:lnTo>
                <a:lnTo>
                  <a:pt x="695" y="692"/>
                </a:lnTo>
                <a:lnTo>
                  <a:pt x="637" y="724"/>
                </a:lnTo>
                <a:lnTo>
                  <a:pt x="633" y="735"/>
                </a:lnTo>
                <a:lnTo>
                  <a:pt x="647" y="747"/>
                </a:lnTo>
                <a:lnTo>
                  <a:pt x="658" y="761"/>
                </a:lnTo>
                <a:lnTo>
                  <a:pt x="683" y="817"/>
                </a:lnTo>
                <a:lnTo>
                  <a:pt x="493" y="790"/>
                </a:lnTo>
                <a:lnTo>
                  <a:pt x="552" y="749"/>
                </a:lnTo>
                <a:lnTo>
                  <a:pt x="577" y="721"/>
                </a:lnTo>
                <a:lnTo>
                  <a:pt x="297" y="630"/>
                </a:lnTo>
                <a:lnTo>
                  <a:pt x="406" y="600"/>
                </a:lnTo>
                <a:lnTo>
                  <a:pt x="410" y="592"/>
                </a:lnTo>
                <a:lnTo>
                  <a:pt x="410" y="584"/>
                </a:lnTo>
                <a:lnTo>
                  <a:pt x="225" y="479"/>
                </a:lnTo>
                <a:lnTo>
                  <a:pt x="118" y="418"/>
                </a:lnTo>
                <a:lnTo>
                  <a:pt x="118" y="397"/>
                </a:lnTo>
                <a:lnTo>
                  <a:pt x="160" y="391"/>
                </a:lnTo>
                <a:lnTo>
                  <a:pt x="206" y="391"/>
                </a:lnTo>
                <a:lnTo>
                  <a:pt x="216" y="397"/>
                </a:lnTo>
                <a:lnTo>
                  <a:pt x="225" y="397"/>
                </a:lnTo>
                <a:lnTo>
                  <a:pt x="233" y="391"/>
                </a:lnTo>
                <a:lnTo>
                  <a:pt x="220" y="370"/>
                </a:lnTo>
                <a:lnTo>
                  <a:pt x="177" y="342"/>
                </a:lnTo>
                <a:lnTo>
                  <a:pt x="131" y="306"/>
                </a:lnTo>
                <a:lnTo>
                  <a:pt x="121" y="292"/>
                </a:lnTo>
                <a:lnTo>
                  <a:pt x="29" y="210"/>
                </a:lnTo>
                <a:lnTo>
                  <a:pt x="75" y="217"/>
                </a:lnTo>
                <a:lnTo>
                  <a:pt x="102" y="217"/>
                </a:lnTo>
                <a:lnTo>
                  <a:pt x="135" y="233"/>
                </a:lnTo>
                <a:lnTo>
                  <a:pt x="154" y="237"/>
                </a:lnTo>
                <a:lnTo>
                  <a:pt x="164" y="229"/>
                </a:lnTo>
                <a:lnTo>
                  <a:pt x="164" y="224"/>
                </a:lnTo>
                <a:lnTo>
                  <a:pt x="160" y="217"/>
                </a:lnTo>
                <a:lnTo>
                  <a:pt x="139" y="206"/>
                </a:lnTo>
                <a:lnTo>
                  <a:pt x="125" y="185"/>
                </a:lnTo>
                <a:lnTo>
                  <a:pt x="125" y="176"/>
                </a:lnTo>
                <a:lnTo>
                  <a:pt x="108" y="156"/>
                </a:lnTo>
                <a:lnTo>
                  <a:pt x="71" y="119"/>
                </a:lnTo>
                <a:lnTo>
                  <a:pt x="58" y="92"/>
                </a:lnTo>
                <a:lnTo>
                  <a:pt x="44" y="76"/>
                </a:lnTo>
                <a:lnTo>
                  <a:pt x="0" y="11"/>
                </a:lnTo>
                <a:lnTo>
                  <a:pt x="4" y="0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76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76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76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76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76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76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76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76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76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76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679" grpId="0" animBg="1" autoUpdateAnimBg="0"/>
      <p:bldP spid="107680" grpId="0" animBg="1" autoUpdateAnimBg="0"/>
      <p:bldP spid="10768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Line 2"/>
          <p:cNvSpPr>
            <a:spLocks noChangeShapeType="1"/>
          </p:cNvSpPr>
          <p:nvPr/>
        </p:nvSpPr>
        <p:spPr bwMode="auto">
          <a:xfrm>
            <a:off x="323850" y="836613"/>
            <a:ext cx="8534400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9941" name="WordArt 11"/>
          <p:cNvSpPr>
            <a:spLocks noChangeArrowheads="1" noChangeShapeType="1" noTextEdit="1"/>
          </p:cNvSpPr>
          <p:nvPr/>
        </p:nvSpPr>
        <p:spPr bwMode="auto">
          <a:xfrm>
            <a:off x="685800" y="946150"/>
            <a:ext cx="7467600" cy="10668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CC0000"/>
                  </a:solidFill>
                  <a:round/>
                  <a:headEnd type="none" w="sm" len="sm"/>
                  <a:tailEnd type="none" w="sm" len="sm"/>
                </a:ln>
                <a:solidFill>
                  <a:schemeClr val="accent2"/>
                </a:solidFill>
                <a:latin typeface="Arial Black"/>
              </a:rPr>
              <a:t>Prinsip proteksi bahaya listrik</a:t>
            </a:r>
          </a:p>
        </p:txBody>
      </p:sp>
      <p:sp>
        <p:nvSpPr>
          <p:cNvPr id="39942" name="WordArt 12"/>
          <p:cNvSpPr>
            <a:spLocks noChangeArrowheads="1" noChangeShapeType="1" noTextEdit="1"/>
          </p:cNvSpPr>
          <p:nvPr/>
        </p:nvSpPr>
        <p:spPr bwMode="auto">
          <a:xfrm>
            <a:off x="1295400" y="2470150"/>
            <a:ext cx="6858000" cy="11430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0"/>
              </a:avLst>
            </a:prstTxWarp>
          </a:bodyPr>
          <a:lstStyle/>
          <a:p>
            <a:r>
              <a:rPr lang="en-US" sz="3600" kern="10">
                <a:ln w="9525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solidFill>
                  <a:srgbClr val="000000"/>
                </a:solidFill>
                <a:latin typeface="Arial Black"/>
              </a:rPr>
              <a:t>Mencegah mengalirnya arus listrik </a:t>
            </a:r>
          </a:p>
          <a:p>
            <a:r>
              <a:rPr lang="en-US" sz="3600" kern="10">
                <a:ln w="9525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solidFill>
                  <a:srgbClr val="000000"/>
                </a:solidFill>
                <a:latin typeface="Arial Black"/>
              </a:rPr>
              <a:t>melalui tubuh manusia</a:t>
            </a:r>
          </a:p>
        </p:txBody>
      </p:sp>
      <p:grpSp>
        <p:nvGrpSpPr>
          <p:cNvPr id="2" name="Group 13"/>
          <p:cNvGrpSpPr>
            <a:grpSpLocks/>
          </p:cNvGrpSpPr>
          <p:nvPr/>
        </p:nvGrpSpPr>
        <p:grpSpPr bwMode="auto">
          <a:xfrm>
            <a:off x="685800" y="4070350"/>
            <a:ext cx="1143000" cy="1143000"/>
            <a:chOff x="708" y="1860"/>
            <a:chExt cx="840" cy="814"/>
          </a:xfrm>
        </p:grpSpPr>
        <p:sp>
          <p:nvSpPr>
            <p:cNvPr id="39946" name="AutoShape 14"/>
            <p:cNvSpPr>
              <a:spLocks noChangeArrowheads="1"/>
            </p:cNvSpPr>
            <p:nvPr/>
          </p:nvSpPr>
          <p:spPr bwMode="auto">
            <a:xfrm>
              <a:off x="960" y="2112"/>
              <a:ext cx="336" cy="328"/>
            </a:xfrm>
            <a:prstGeom prst="plus">
              <a:avLst>
                <a:gd name="adj" fmla="val 28051"/>
              </a:avLst>
            </a:prstGeom>
            <a:solidFill>
              <a:srgbClr val="008000"/>
            </a:solidFill>
            <a:ln w="9525">
              <a:noFill/>
              <a:miter lim="800000"/>
              <a:headEnd/>
              <a:tailEnd/>
            </a:ln>
            <a:effectLst>
              <a:prstShdw prst="shdw17" dist="17961" dir="13500000">
                <a:srgbClr val="004D00"/>
              </a:prst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47" name="WordArt 15"/>
            <p:cNvSpPr>
              <a:spLocks noChangeArrowheads="1" noChangeShapeType="1" noTextEdit="1"/>
            </p:cNvSpPr>
            <p:nvPr/>
          </p:nvSpPr>
          <p:spPr bwMode="auto">
            <a:xfrm rot="57924">
              <a:off x="720" y="1872"/>
              <a:ext cx="828" cy="800"/>
            </a:xfrm>
            <a:prstGeom prst="rect">
              <a:avLst/>
            </a:prstGeom>
          </p:spPr>
          <p:txBody>
            <a:bodyPr spcFirstLastPara="1" wrap="none" fromWordArt="1">
              <a:prstTxWarp prst="textArchUp">
                <a:avLst>
                  <a:gd name="adj" fmla="val 5554016"/>
                </a:avLst>
              </a:prstTxWarp>
            </a:bodyPr>
            <a:lstStyle/>
            <a:p>
              <a:pPr algn="ctr"/>
              <a:r>
                <a:rPr lang="en-US" sz="4400" kern="10" normalizeH="1">
                  <a:ln w="9525">
                    <a:noFill/>
                    <a:round/>
                    <a:headEnd/>
                    <a:tailEnd/>
                  </a:ln>
                  <a:solidFill>
                    <a:srgbClr val="008000"/>
                  </a:solidFill>
                  <a:effectLst>
                    <a:prstShdw prst="shdw17" dist="17961" dir="13500000">
                      <a:srgbClr val="004D00"/>
                    </a:prstShdw>
                  </a:effectLst>
                  <a:latin typeface="Marlett"/>
                </a:rPr>
                <a:t>ggggggggggg</a:t>
              </a:r>
            </a:p>
          </p:txBody>
        </p:sp>
        <p:sp>
          <p:nvSpPr>
            <p:cNvPr id="39948" name="AutoShape 16"/>
            <p:cNvSpPr>
              <a:spLocks noChangeArrowheads="1"/>
            </p:cNvSpPr>
            <p:nvPr/>
          </p:nvSpPr>
          <p:spPr bwMode="auto">
            <a:xfrm rot="-420707">
              <a:off x="708" y="1860"/>
              <a:ext cx="840" cy="814"/>
            </a:xfrm>
            <a:custGeom>
              <a:avLst/>
              <a:gdLst>
                <a:gd name="T0" fmla="*/ 420 w 21600"/>
                <a:gd name="T1" fmla="*/ 0 h 21600"/>
                <a:gd name="T2" fmla="*/ 123 w 21600"/>
                <a:gd name="T3" fmla="*/ 119 h 21600"/>
                <a:gd name="T4" fmla="*/ 0 w 21600"/>
                <a:gd name="T5" fmla="*/ 407 h 21600"/>
                <a:gd name="T6" fmla="*/ 123 w 21600"/>
                <a:gd name="T7" fmla="*/ 695 h 21600"/>
                <a:gd name="T8" fmla="*/ 420 w 21600"/>
                <a:gd name="T9" fmla="*/ 814 h 21600"/>
                <a:gd name="T10" fmla="*/ 717 w 21600"/>
                <a:gd name="T11" fmla="*/ 695 h 21600"/>
                <a:gd name="T12" fmla="*/ 840 w 21600"/>
                <a:gd name="T13" fmla="*/ 407 h 21600"/>
                <a:gd name="T14" fmla="*/ 717 w 21600"/>
                <a:gd name="T15" fmla="*/ 119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3163 w 21600"/>
                <a:gd name="T25" fmla="*/ 3158 h 21600"/>
                <a:gd name="T26" fmla="*/ 18437 w 21600"/>
                <a:gd name="T27" fmla="*/ 18442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2730" y="10800"/>
                  </a:moveTo>
                  <a:cubicBezTo>
                    <a:pt x="2730" y="15257"/>
                    <a:pt x="6343" y="18870"/>
                    <a:pt x="10800" y="18870"/>
                  </a:cubicBezTo>
                  <a:cubicBezTo>
                    <a:pt x="15257" y="18870"/>
                    <a:pt x="18870" y="15257"/>
                    <a:pt x="18870" y="10800"/>
                  </a:cubicBezTo>
                  <a:cubicBezTo>
                    <a:pt x="18870" y="6343"/>
                    <a:pt x="15257" y="2730"/>
                    <a:pt x="10800" y="2730"/>
                  </a:cubicBezTo>
                  <a:cubicBezTo>
                    <a:pt x="6343" y="2730"/>
                    <a:pt x="2730" y="6343"/>
                    <a:pt x="2730" y="10800"/>
                  </a:cubicBezTo>
                  <a:close/>
                </a:path>
              </a:pathLst>
            </a:custGeom>
            <a:solidFill>
              <a:srgbClr val="008000"/>
            </a:solidFill>
            <a:ln w="9525">
              <a:noFill/>
              <a:round/>
              <a:headEnd/>
              <a:tailEnd/>
            </a:ln>
            <a:effectLst>
              <a:prstShdw prst="shdw17" dist="17961" dir="13500000">
                <a:srgbClr val="004D00"/>
              </a:prstShdw>
            </a:effec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9944" name="WordArt 17"/>
          <p:cNvSpPr>
            <a:spLocks noChangeArrowheads="1" noChangeShapeType="1" noTextEdit="1"/>
          </p:cNvSpPr>
          <p:nvPr/>
        </p:nvSpPr>
        <p:spPr bwMode="auto">
          <a:xfrm>
            <a:off x="2438400" y="4070350"/>
            <a:ext cx="6172200" cy="12192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0"/>
              </a:avLst>
            </a:prstTxWarp>
          </a:bodyPr>
          <a:lstStyle/>
          <a:p>
            <a:r>
              <a:rPr lang="en-US" sz="3600" kern="10">
                <a:ln w="9525">
                  <a:solidFill>
                    <a:srgbClr val="FF00FF"/>
                  </a:solidFill>
                  <a:round/>
                  <a:headEnd type="none" w="sm" len="sm"/>
                  <a:tailEnd type="none" w="sm" len="sm"/>
                </a:ln>
                <a:solidFill>
                  <a:srgbClr val="0000FF">
                    <a:alpha val="50195"/>
                  </a:srgbClr>
                </a:solidFill>
                <a:latin typeface="Arial Black"/>
              </a:rPr>
              <a:t>Membatasi nilai arus listrik</a:t>
            </a:r>
          </a:p>
          <a:p>
            <a:r>
              <a:rPr lang="en-US" sz="3600" kern="10">
                <a:ln w="9525">
                  <a:solidFill>
                    <a:srgbClr val="FF00FF"/>
                  </a:solidFill>
                  <a:round/>
                  <a:headEnd type="none" w="sm" len="sm"/>
                  <a:tailEnd type="none" w="sm" len="sm"/>
                </a:ln>
                <a:solidFill>
                  <a:srgbClr val="0000FF">
                    <a:alpha val="50195"/>
                  </a:srgbClr>
                </a:solidFill>
                <a:latin typeface="Arial Black"/>
              </a:rPr>
              <a:t>dibawah arus kejut listrik</a:t>
            </a:r>
          </a:p>
        </p:txBody>
      </p:sp>
      <p:sp>
        <p:nvSpPr>
          <p:cNvPr id="39945" name="WordArt 18"/>
          <p:cNvSpPr>
            <a:spLocks noChangeArrowheads="1" noChangeShapeType="1" noTextEdit="1"/>
          </p:cNvSpPr>
          <p:nvPr/>
        </p:nvSpPr>
        <p:spPr bwMode="auto">
          <a:xfrm>
            <a:off x="685800" y="5594350"/>
            <a:ext cx="6858000" cy="12192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0"/>
              </a:avLst>
            </a:prstTxWarp>
          </a:bodyPr>
          <a:lstStyle/>
          <a:p>
            <a:r>
              <a:rPr lang="en-US" sz="3600" kern="10">
                <a:ln w="9525">
                  <a:solidFill>
                    <a:srgbClr val="FF00FF"/>
                  </a:solidFill>
                  <a:round/>
                  <a:headEnd type="none" w="sm" len="sm"/>
                  <a:tailEnd type="none" w="sm" len="sm"/>
                </a:ln>
                <a:solidFill>
                  <a:srgbClr val="FF0000"/>
                </a:solidFill>
                <a:latin typeface="Arial Black"/>
              </a:rPr>
              <a:t>Memutuskan suplai secara otomatik</a:t>
            </a:r>
          </a:p>
          <a:p>
            <a:r>
              <a:rPr lang="en-US" sz="3600" kern="10">
                <a:ln w="9525">
                  <a:solidFill>
                    <a:srgbClr val="FF00FF"/>
                  </a:solidFill>
                  <a:round/>
                  <a:headEnd type="none" w="sm" len="sm"/>
                  <a:tailEnd type="none" w="sm" len="sm"/>
                </a:ln>
                <a:solidFill>
                  <a:srgbClr val="FF0000"/>
                </a:solidFill>
                <a:latin typeface="Arial Black"/>
              </a:rPr>
              <a:t>pada saat terjadi gangguan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03F06C7F-2890-4849-AA7A-CFCC7E3932DB}" type="datetime1">
              <a:rPr lang="en-US" smtClean="0"/>
              <a:pPr/>
              <a:t>9/16/2013</a:t>
            </a:fld>
            <a:r>
              <a:rPr lang="en-US" smtClean="0"/>
              <a:t>     </a:t>
            </a:r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5038" y="1346200"/>
            <a:ext cx="7162800" cy="427038"/>
          </a:xfrm>
          <a:noFill/>
          <a:ln w="28575"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lnSpcReduction="10000"/>
          </a:bodyPr>
          <a:lstStyle/>
          <a:p>
            <a:pPr>
              <a:buFontTx/>
              <a:buNone/>
            </a:pPr>
            <a:r>
              <a:rPr lang="en-US" sz="2400" b="1" dirty="0" smtClean="0"/>
              <a:t>SKEMA  ASAL  LISTRIK</a:t>
            </a:r>
          </a:p>
        </p:txBody>
      </p:sp>
      <p:grpSp>
        <p:nvGrpSpPr>
          <p:cNvPr id="2" name="Group 79"/>
          <p:cNvGrpSpPr>
            <a:grpSpLocks/>
          </p:cNvGrpSpPr>
          <p:nvPr/>
        </p:nvGrpSpPr>
        <p:grpSpPr bwMode="auto">
          <a:xfrm>
            <a:off x="1419225" y="1700213"/>
            <a:ext cx="6753225" cy="4392612"/>
            <a:chOff x="96" y="576"/>
            <a:chExt cx="5520" cy="3504"/>
          </a:xfrm>
        </p:grpSpPr>
        <p:sp>
          <p:nvSpPr>
            <p:cNvPr id="23557" name="Line 4"/>
            <p:cNvSpPr>
              <a:spLocks noChangeShapeType="1"/>
            </p:cNvSpPr>
            <p:nvPr/>
          </p:nvSpPr>
          <p:spPr bwMode="auto">
            <a:xfrm>
              <a:off x="96" y="2496"/>
              <a:ext cx="5520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558" name="Oval 5"/>
            <p:cNvSpPr>
              <a:spLocks noChangeArrowheads="1"/>
            </p:cNvSpPr>
            <p:nvPr/>
          </p:nvSpPr>
          <p:spPr bwMode="auto">
            <a:xfrm>
              <a:off x="288" y="1920"/>
              <a:ext cx="528" cy="528"/>
            </a:xfrm>
            <a:prstGeom prst="ellipse">
              <a:avLst/>
            </a:prstGeom>
            <a:solidFill>
              <a:schemeClr val="hlink"/>
            </a:solidFill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23559" name="AutoShape 6"/>
            <p:cNvSpPr>
              <a:spLocks noChangeArrowheads="1"/>
            </p:cNvSpPr>
            <p:nvPr/>
          </p:nvSpPr>
          <p:spPr bwMode="auto">
            <a:xfrm>
              <a:off x="1200" y="2112"/>
              <a:ext cx="192" cy="192"/>
            </a:xfrm>
            <a:prstGeom prst="flowChartConnector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23560" name="AutoShape 7"/>
            <p:cNvSpPr>
              <a:spLocks noChangeArrowheads="1"/>
            </p:cNvSpPr>
            <p:nvPr/>
          </p:nvSpPr>
          <p:spPr bwMode="auto">
            <a:xfrm>
              <a:off x="1056" y="2112"/>
              <a:ext cx="192" cy="192"/>
            </a:xfrm>
            <a:prstGeom prst="flowChartConnector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23561" name="AutoShape 8"/>
            <p:cNvSpPr>
              <a:spLocks noChangeArrowheads="1"/>
            </p:cNvSpPr>
            <p:nvPr/>
          </p:nvSpPr>
          <p:spPr bwMode="auto">
            <a:xfrm flipV="1">
              <a:off x="1824" y="1056"/>
              <a:ext cx="48" cy="1440"/>
            </a:xfrm>
            <a:prstGeom prst="flowChartManualOperation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23562" name="AutoShape 9"/>
            <p:cNvSpPr>
              <a:spLocks noChangeArrowheads="1"/>
            </p:cNvSpPr>
            <p:nvPr/>
          </p:nvSpPr>
          <p:spPr bwMode="auto">
            <a:xfrm flipV="1">
              <a:off x="3216" y="1056"/>
              <a:ext cx="48" cy="1440"/>
            </a:xfrm>
            <a:prstGeom prst="flowChartManualOperation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eaLnBrk="1" hangingPunct="1"/>
              <a:endParaRPr lang="id-ID" sz="2400"/>
            </a:p>
          </p:txBody>
        </p:sp>
        <p:sp>
          <p:nvSpPr>
            <p:cNvPr id="23563" name="Line 10"/>
            <p:cNvSpPr>
              <a:spLocks noChangeShapeType="1"/>
            </p:cNvSpPr>
            <p:nvPr/>
          </p:nvSpPr>
          <p:spPr bwMode="auto">
            <a:xfrm>
              <a:off x="1680" y="1056"/>
              <a:ext cx="33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564" name="Line 11"/>
            <p:cNvSpPr>
              <a:spLocks noChangeShapeType="1"/>
            </p:cNvSpPr>
            <p:nvPr/>
          </p:nvSpPr>
          <p:spPr bwMode="auto">
            <a:xfrm>
              <a:off x="3024" y="1056"/>
              <a:ext cx="38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565" name="Arc 12"/>
            <p:cNvSpPr>
              <a:spLocks/>
            </p:cNvSpPr>
            <p:nvPr/>
          </p:nvSpPr>
          <p:spPr bwMode="auto">
            <a:xfrm rot="8076991">
              <a:off x="1888" y="560"/>
              <a:ext cx="964" cy="996"/>
            </a:xfrm>
            <a:custGeom>
              <a:avLst/>
              <a:gdLst>
                <a:gd name="T0" fmla="*/ 0 w 27479"/>
                <a:gd name="T1" fmla="*/ 1 h 27658"/>
                <a:gd name="T2" fmla="*/ 33 w 27479"/>
                <a:gd name="T3" fmla="*/ 36 h 27658"/>
                <a:gd name="T4" fmla="*/ 7 w 27479"/>
                <a:gd name="T5" fmla="*/ 28 h 27658"/>
                <a:gd name="T6" fmla="*/ 0 60000 65536"/>
                <a:gd name="T7" fmla="*/ 0 60000 65536"/>
                <a:gd name="T8" fmla="*/ 0 60000 65536"/>
                <a:gd name="T9" fmla="*/ 0 w 27479"/>
                <a:gd name="T10" fmla="*/ 0 h 27658"/>
                <a:gd name="T11" fmla="*/ 27479 w 27479"/>
                <a:gd name="T12" fmla="*/ 27658 h 2765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479" h="27658" fill="none" extrusionOk="0">
                  <a:moveTo>
                    <a:pt x="0" y="815"/>
                  </a:moveTo>
                  <a:cubicBezTo>
                    <a:pt x="1912" y="274"/>
                    <a:pt x="3891" y="-1"/>
                    <a:pt x="5879" y="0"/>
                  </a:cubicBezTo>
                  <a:cubicBezTo>
                    <a:pt x="17808" y="0"/>
                    <a:pt x="27479" y="9670"/>
                    <a:pt x="27479" y="21600"/>
                  </a:cubicBezTo>
                  <a:cubicBezTo>
                    <a:pt x="27479" y="23650"/>
                    <a:pt x="27187" y="25690"/>
                    <a:pt x="26612" y="27658"/>
                  </a:cubicBezTo>
                </a:path>
                <a:path w="27479" h="27658" stroke="0" extrusionOk="0">
                  <a:moveTo>
                    <a:pt x="0" y="815"/>
                  </a:moveTo>
                  <a:cubicBezTo>
                    <a:pt x="1912" y="274"/>
                    <a:pt x="3891" y="-1"/>
                    <a:pt x="5879" y="0"/>
                  </a:cubicBezTo>
                  <a:cubicBezTo>
                    <a:pt x="17808" y="0"/>
                    <a:pt x="27479" y="9670"/>
                    <a:pt x="27479" y="21600"/>
                  </a:cubicBezTo>
                  <a:cubicBezTo>
                    <a:pt x="27479" y="23650"/>
                    <a:pt x="27187" y="25690"/>
                    <a:pt x="26612" y="27658"/>
                  </a:cubicBezTo>
                  <a:lnTo>
                    <a:pt x="5879" y="21600"/>
                  </a:lnTo>
                  <a:close/>
                </a:path>
              </a:pathLst>
            </a:custGeom>
            <a:noFill/>
            <a:ln w="38100">
              <a:solidFill>
                <a:srgbClr val="FF3300"/>
              </a:solidFill>
              <a:round/>
              <a:headEnd/>
              <a:tailEnd/>
            </a:ln>
          </p:spPr>
          <p:txBody>
            <a:bodyPr rot="10800000" vert="eaVert" wrap="none" anchor="ctr"/>
            <a:lstStyle/>
            <a:p>
              <a:pPr eaLnBrk="1" hangingPunct="1"/>
              <a:endParaRPr lang="id-ID" sz="2400">
                <a:solidFill>
                  <a:srgbClr val="FF3300"/>
                </a:solidFill>
              </a:endParaRPr>
            </a:p>
          </p:txBody>
        </p:sp>
        <p:sp>
          <p:nvSpPr>
            <p:cNvPr id="23566" name="Arc 13"/>
            <p:cNvSpPr>
              <a:spLocks/>
            </p:cNvSpPr>
            <p:nvPr/>
          </p:nvSpPr>
          <p:spPr bwMode="auto">
            <a:xfrm rot="8076991">
              <a:off x="2044" y="560"/>
              <a:ext cx="964" cy="996"/>
            </a:xfrm>
            <a:custGeom>
              <a:avLst/>
              <a:gdLst>
                <a:gd name="T0" fmla="*/ 0 w 27479"/>
                <a:gd name="T1" fmla="*/ 1 h 27658"/>
                <a:gd name="T2" fmla="*/ 33 w 27479"/>
                <a:gd name="T3" fmla="*/ 36 h 27658"/>
                <a:gd name="T4" fmla="*/ 7 w 27479"/>
                <a:gd name="T5" fmla="*/ 28 h 27658"/>
                <a:gd name="T6" fmla="*/ 0 60000 65536"/>
                <a:gd name="T7" fmla="*/ 0 60000 65536"/>
                <a:gd name="T8" fmla="*/ 0 60000 65536"/>
                <a:gd name="T9" fmla="*/ 0 w 27479"/>
                <a:gd name="T10" fmla="*/ 0 h 27658"/>
                <a:gd name="T11" fmla="*/ 27479 w 27479"/>
                <a:gd name="T12" fmla="*/ 27658 h 2765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479" h="27658" fill="none" extrusionOk="0">
                  <a:moveTo>
                    <a:pt x="0" y="815"/>
                  </a:moveTo>
                  <a:cubicBezTo>
                    <a:pt x="1912" y="274"/>
                    <a:pt x="3891" y="-1"/>
                    <a:pt x="5879" y="0"/>
                  </a:cubicBezTo>
                  <a:cubicBezTo>
                    <a:pt x="17808" y="0"/>
                    <a:pt x="27479" y="9670"/>
                    <a:pt x="27479" y="21600"/>
                  </a:cubicBezTo>
                  <a:cubicBezTo>
                    <a:pt x="27479" y="23650"/>
                    <a:pt x="27187" y="25690"/>
                    <a:pt x="26612" y="27658"/>
                  </a:cubicBezTo>
                </a:path>
                <a:path w="27479" h="27658" stroke="0" extrusionOk="0">
                  <a:moveTo>
                    <a:pt x="0" y="815"/>
                  </a:moveTo>
                  <a:cubicBezTo>
                    <a:pt x="1912" y="274"/>
                    <a:pt x="3891" y="-1"/>
                    <a:pt x="5879" y="0"/>
                  </a:cubicBezTo>
                  <a:cubicBezTo>
                    <a:pt x="17808" y="0"/>
                    <a:pt x="27479" y="9670"/>
                    <a:pt x="27479" y="21600"/>
                  </a:cubicBezTo>
                  <a:cubicBezTo>
                    <a:pt x="27479" y="23650"/>
                    <a:pt x="27187" y="25690"/>
                    <a:pt x="26612" y="27658"/>
                  </a:cubicBezTo>
                  <a:lnTo>
                    <a:pt x="5879" y="21600"/>
                  </a:lnTo>
                  <a:close/>
                </a:path>
              </a:pathLst>
            </a:custGeom>
            <a:noFill/>
            <a:ln w="38100">
              <a:solidFill>
                <a:srgbClr val="FFCC00"/>
              </a:solidFill>
              <a:round/>
              <a:headEnd/>
              <a:tailEnd/>
            </a:ln>
          </p:spPr>
          <p:txBody>
            <a:bodyPr rot="10800000" vert="eaVert" wrap="none" anchor="ctr"/>
            <a:lstStyle/>
            <a:p>
              <a:pPr eaLnBrk="1" hangingPunct="1"/>
              <a:endParaRPr lang="id-ID" sz="2400">
                <a:solidFill>
                  <a:srgbClr val="FF3300"/>
                </a:solidFill>
              </a:endParaRPr>
            </a:p>
          </p:txBody>
        </p:sp>
        <p:sp>
          <p:nvSpPr>
            <p:cNvPr id="23567" name="Arc 14"/>
            <p:cNvSpPr>
              <a:spLocks/>
            </p:cNvSpPr>
            <p:nvPr/>
          </p:nvSpPr>
          <p:spPr bwMode="auto">
            <a:xfrm rot="8076991">
              <a:off x="2188" y="560"/>
              <a:ext cx="964" cy="996"/>
            </a:xfrm>
            <a:custGeom>
              <a:avLst/>
              <a:gdLst>
                <a:gd name="T0" fmla="*/ 0 w 27479"/>
                <a:gd name="T1" fmla="*/ 1 h 27658"/>
                <a:gd name="T2" fmla="*/ 33 w 27479"/>
                <a:gd name="T3" fmla="*/ 36 h 27658"/>
                <a:gd name="T4" fmla="*/ 7 w 27479"/>
                <a:gd name="T5" fmla="*/ 28 h 27658"/>
                <a:gd name="T6" fmla="*/ 0 60000 65536"/>
                <a:gd name="T7" fmla="*/ 0 60000 65536"/>
                <a:gd name="T8" fmla="*/ 0 60000 65536"/>
                <a:gd name="T9" fmla="*/ 0 w 27479"/>
                <a:gd name="T10" fmla="*/ 0 h 27658"/>
                <a:gd name="T11" fmla="*/ 27479 w 27479"/>
                <a:gd name="T12" fmla="*/ 27658 h 2765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479" h="27658" fill="none" extrusionOk="0">
                  <a:moveTo>
                    <a:pt x="0" y="815"/>
                  </a:moveTo>
                  <a:cubicBezTo>
                    <a:pt x="1912" y="274"/>
                    <a:pt x="3891" y="-1"/>
                    <a:pt x="5879" y="0"/>
                  </a:cubicBezTo>
                  <a:cubicBezTo>
                    <a:pt x="17808" y="0"/>
                    <a:pt x="27479" y="9670"/>
                    <a:pt x="27479" y="21600"/>
                  </a:cubicBezTo>
                  <a:cubicBezTo>
                    <a:pt x="27479" y="23650"/>
                    <a:pt x="27187" y="25690"/>
                    <a:pt x="26612" y="27658"/>
                  </a:cubicBezTo>
                </a:path>
                <a:path w="27479" h="27658" stroke="0" extrusionOk="0">
                  <a:moveTo>
                    <a:pt x="0" y="815"/>
                  </a:moveTo>
                  <a:cubicBezTo>
                    <a:pt x="1912" y="274"/>
                    <a:pt x="3891" y="-1"/>
                    <a:pt x="5879" y="0"/>
                  </a:cubicBezTo>
                  <a:cubicBezTo>
                    <a:pt x="17808" y="0"/>
                    <a:pt x="27479" y="9670"/>
                    <a:pt x="27479" y="21600"/>
                  </a:cubicBezTo>
                  <a:cubicBezTo>
                    <a:pt x="27479" y="23650"/>
                    <a:pt x="27187" y="25690"/>
                    <a:pt x="26612" y="27658"/>
                  </a:cubicBezTo>
                  <a:lnTo>
                    <a:pt x="5879" y="21600"/>
                  </a:lnTo>
                  <a:close/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rot="10800000" vert="eaVert" wrap="none" anchor="ctr"/>
            <a:lstStyle/>
            <a:p>
              <a:pPr eaLnBrk="1" hangingPunct="1"/>
              <a:endParaRPr lang="id-ID" sz="2400">
                <a:solidFill>
                  <a:srgbClr val="FF3300"/>
                </a:solidFill>
              </a:endParaRPr>
            </a:p>
          </p:txBody>
        </p:sp>
        <p:sp>
          <p:nvSpPr>
            <p:cNvPr id="23568" name="Line 15"/>
            <p:cNvSpPr>
              <a:spLocks noChangeShapeType="1"/>
            </p:cNvSpPr>
            <p:nvPr/>
          </p:nvSpPr>
          <p:spPr bwMode="auto">
            <a:xfrm flipV="1">
              <a:off x="1296" y="1056"/>
              <a:ext cx="432" cy="1056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569" name="Line 16"/>
            <p:cNvSpPr>
              <a:spLocks noChangeShapeType="1"/>
            </p:cNvSpPr>
            <p:nvPr/>
          </p:nvSpPr>
          <p:spPr bwMode="auto">
            <a:xfrm flipV="1">
              <a:off x="1344" y="1056"/>
              <a:ext cx="528" cy="1056"/>
            </a:xfrm>
            <a:prstGeom prst="line">
              <a:avLst/>
            </a:prstGeom>
            <a:noFill/>
            <a:ln w="57150">
              <a:solidFill>
                <a:srgbClr val="FFCC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570" name="Line 17"/>
            <p:cNvSpPr>
              <a:spLocks noChangeShapeType="1"/>
            </p:cNvSpPr>
            <p:nvPr/>
          </p:nvSpPr>
          <p:spPr bwMode="auto">
            <a:xfrm flipV="1">
              <a:off x="1392" y="1056"/>
              <a:ext cx="624" cy="1104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571" name="Line 18"/>
            <p:cNvSpPr>
              <a:spLocks noChangeShapeType="1"/>
            </p:cNvSpPr>
            <p:nvPr/>
          </p:nvSpPr>
          <p:spPr bwMode="auto">
            <a:xfrm>
              <a:off x="720" y="2208"/>
              <a:ext cx="384" cy="0"/>
            </a:xfrm>
            <a:prstGeom prst="line">
              <a:avLst/>
            </a:prstGeom>
            <a:noFill/>
            <a:ln w="38100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572" name="Line 19"/>
            <p:cNvSpPr>
              <a:spLocks noChangeShapeType="1"/>
            </p:cNvSpPr>
            <p:nvPr/>
          </p:nvSpPr>
          <p:spPr bwMode="auto">
            <a:xfrm>
              <a:off x="720" y="2256"/>
              <a:ext cx="38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573" name="Line 20"/>
            <p:cNvSpPr>
              <a:spLocks noChangeShapeType="1"/>
            </p:cNvSpPr>
            <p:nvPr/>
          </p:nvSpPr>
          <p:spPr bwMode="auto">
            <a:xfrm>
              <a:off x="720" y="2160"/>
              <a:ext cx="384" cy="0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574" name="AutoShape 21"/>
            <p:cNvSpPr>
              <a:spLocks noChangeArrowheads="1"/>
            </p:cNvSpPr>
            <p:nvPr/>
          </p:nvSpPr>
          <p:spPr bwMode="auto">
            <a:xfrm>
              <a:off x="4368" y="2112"/>
              <a:ext cx="192" cy="192"/>
            </a:xfrm>
            <a:prstGeom prst="flowChartConnector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23575" name="AutoShape 22"/>
            <p:cNvSpPr>
              <a:spLocks noChangeArrowheads="1"/>
            </p:cNvSpPr>
            <p:nvPr/>
          </p:nvSpPr>
          <p:spPr bwMode="auto">
            <a:xfrm>
              <a:off x="4512" y="2112"/>
              <a:ext cx="192" cy="192"/>
            </a:xfrm>
            <a:prstGeom prst="flowChartConnector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23576" name="Line 23"/>
            <p:cNvSpPr>
              <a:spLocks noChangeShapeType="1"/>
            </p:cNvSpPr>
            <p:nvPr/>
          </p:nvSpPr>
          <p:spPr bwMode="auto">
            <a:xfrm>
              <a:off x="3024" y="1056"/>
              <a:ext cx="1344" cy="1104"/>
            </a:xfrm>
            <a:prstGeom prst="line">
              <a:avLst/>
            </a:prstGeom>
            <a:noFill/>
            <a:ln w="57150">
              <a:solidFill>
                <a:srgbClr val="FF33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577" name="Line 24"/>
            <p:cNvSpPr>
              <a:spLocks noChangeShapeType="1"/>
            </p:cNvSpPr>
            <p:nvPr/>
          </p:nvSpPr>
          <p:spPr bwMode="auto">
            <a:xfrm>
              <a:off x="3216" y="1056"/>
              <a:ext cx="1152" cy="1104"/>
            </a:xfrm>
            <a:prstGeom prst="line">
              <a:avLst/>
            </a:prstGeom>
            <a:noFill/>
            <a:ln w="57150">
              <a:solidFill>
                <a:srgbClr val="FFCC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578" name="Line 25"/>
            <p:cNvSpPr>
              <a:spLocks noChangeShapeType="1"/>
            </p:cNvSpPr>
            <p:nvPr/>
          </p:nvSpPr>
          <p:spPr bwMode="auto">
            <a:xfrm>
              <a:off x="3360" y="1056"/>
              <a:ext cx="1056" cy="1056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579" name="Line 26"/>
            <p:cNvSpPr>
              <a:spLocks noChangeShapeType="1"/>
            </p:cNvSpPr>
            <p:nvPr/>
          </p:nvSpPr>
          <p:spPr bwMode="auto">
            <a:xfrm>
              <a:off x="4224" y="1632"/>
              <a:ext cx="0" cy="864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580" name="Line 27"/>
            <p:cNvSpPr>
              <a:spLocks noChangeShapeType="1"/>
            </p:cNvSpPr>
            <p:nvPr/>
          </p:nvSpPr>
          <p:spPr bwMode="auto">
            <a:xfrm>
              <a:off x="5568" y="1632"/>
              <a:ext cx="0" cy="864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581" name="Line 28"/>
            <p:cNvSpPr>
              <a:spLocks noChangeShapeType="1"/>
            </p:cNvSpPr>
            <p:nvPr/>
          </p:nvSpPr>
          <p:spPr bwMode="auto">
            <a:xfrm flipV="1">
              <a:off x="4224" y="1200"/>
              <a:ext cx="672" cy="43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582" name="Line 29"/>
            <p:cNvSpPr>
              <a:spLocks noChangeShapeType="1"/>
            </p:cNvSpPr>
            <p:nvPr/>
          </p:nvSpPr>
          <p:spPr bwMode="auto">
            <a:xfrm>
              <a:off x="4896" y="1200"/>
              <a:ext cx="672" cy="43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583" name="WordArt 30"/>
            <p:cNvSpPr>
              <a:spLocks noChangeArrowheads="1" noChangeShapeType="1" noTextEdit="1"/>
            </p:cNvSpPr>
            <p:nvPr/>
          </p:nvSpPr>
          <p:spPr bwMode="auto">
            <a:xfrm>
              <a:off x="4392" y="1584"/>
              <a:ext cx="984" cy="384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r>
                <a:rPr lang="en-US" b="1" kern="10">
                  <a:ln w="9525">
                    <a:noFill/>
                    <a:round/>
                    <a:headEnd/>
                    <a:tailEnd/>
                  </a:ln>
                  <a:solidFill>
                    <a:srgbClr val="FF3300"/>
                  </a:solidFill>
                  <a:latin typeface="Times New Roman"/>
                  <a:cs typeface="Times New Roman"/>
                </a:rPr>
                <a:t>KANTOR</a:t>
              </a:r>
            </a:p>
            <a:p>
              <a:r>
                <a:rPr lang="en-US" b="1" kern="10">
                  <a:ln w="9525">
                    <a:noFill/>
                    <a:round/>
                    <a:headEnd/>
                    <a:tailEnd/>
                  </a:ln>
                  <a:solidFill>
                    <a:srgbClr val="FF3300"/>
                  </a:solidFill>
                  <a:latin typeface="Times New Roman"/>
                  <a:cs typeface="Times New Roman"/>
                </a:rPr>
                <a:t>P3B</a:t>
              </a:r>
            </a:p>
          </p:txBody>
        </p:sp>
        <p:sp>
          <p:nvSpPr>
            <p:cNvPr id="23584" name="AutoShape 31"/>
            <p:cNvSpPr>
              <a:spLocks noChangeArrowheads="1"/>
            </p:cNvSpPr>
            <p:nvPr/>
          </p:nvSpPr>
          <p:spPr bwMode="auto">
            <a:xfrm flipV="1">
              <a:off x="4896" y="2928"/>
              <a:ext cx="48" cy="1152"/>
            </a:xfrm>
            <a:prstGeom prst="flowChartManualOperation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eaLnBrk="1" hangingPunct="1"/>
              <a:endParaRPr lang="id-ID" sz="2400"/>
            </a:p>
          </p:txBody>
        </p:sp>
        <p:sp>
          <p:nvSpPr>
            <p:cNvPr id="23585" name="AutoShape 32"/>
            <p:cNvSpPr>
              <a:spLocks noChangeArrowheads="1"/>
            </p:cNvSpPr>
            <p:nvPr/>
          </p:nvSpPr>
          <p:spPr bwMode="auto">
            <a:xfrm flipV="1">
              <a:off x="3648" y="2928"/>
              <a:ext cx="48" cy="1152"/>
            </a:xfrm>
            <a:prstGeom prst="flowChartManualOperation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eaLnBrk="1" hangingPunct="1"/>
              <a:endParaRPr lang="id-ID" sz="2400"/>
            </a:p>
          </p:txBody>
        </p:sp>
        <p:sp>
          <p:nvSpPr>
            <p:cNvPr id="23586" name="Line 33"/>
            <p:cNvSpPr>
              <a:spLocks noChangeShapeType="1"/>
            </p:cNvSpPr>
            <p:nvPr/>
          </p:nvSpPr>
          <p:spPr bwMode="auto">
            <a:xfrm>
              <a:off x="4752" y="2928"/>
              <a:ext cx="33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587" name="Line 34"/>
            <p:cNvSpPr>
              <a:spLocks noChangeShapeType="1"/>
            </p:cNvSpPr>
            <p:nvPr/>
          </p:nvSpPr>
          <p:spPr bwMode="auto">
            <a:xfrm>
              <a:off x="3504" y="2928"/>
              <a:ext cx="33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588" name="Arc 35"/>
            <p:cNvSpPr>
              <a:spLocks/>
            </p:cNvSpPr>
            <p:nvPr/>
          </p:nvSpPr>
          <p:spPr bwMode="auto">
            <a:xfrm rot="8143634">
              <a:off x="3984" y="2461"/>
              <a:ext cx="905" cy="899"/>
            </a:xfrm>
            <a:custGeom>
              <a:avLst/>
              <a:gdLst>
                <a:gd name="T0" fmla="*/ 0 w 22224"/>
                <a:gd name="T1" fmla="*/ 0 h 21600"/>
                <a:gd name="T2" fmla="*/ 37 w 22224"/>
                <a:gd name="T3" fmla="*/ 37 h 21600"/>
                <a:gd name="T4" fmla="*/ 1 w 22224"/>
                <a:gd name="T5" fmla="*/ 37 h 21600"/>
                <a:gd name="T6" fmla="*/ 0 60000 65536"/>
                <a:gd name="T7" fmla="*/ 0 60000 65536"/>
                <a:gd name="T8" fmla="*/ 0 60000 65536"/>
                <a:gd name="T9" fmla="*/ 0 w 22224"/>
                <a:gd name="T10" fmla="*/ 0 h 21600"/>
                <a:gd name="T11" fmla="*/ 22224 w 22224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2224" h="21600" fill="none" extrusionOk="0">
                  <a:moveTo>
                    <a:pt x="0" y="9"/>
                  </a:moveTo>
                  <a:cubicBezTo>
                    <a:pt x="207" y="3"/>
                    <a:pt x="415" y="-1"/>
                    <a:pt x="624" y="0"/>
                  </a:cubicBezTo>
                  <a:cubicBezTo>
                    <a:pt x="12553" y="0"/>
                    <a:pt x="22224" y="9670"/>
                    <a:pt x="22224" y="21600"/>
                  </a:cubicBezTo>
                </a:path>
                <a:path w="22224" h="21600" stroke="0" extrusionOk="0">
                  <a:moveTo>
                    <a:pt x="0" y="9"/>
                  </a:moveTo>
                  <a:cubicBezTo>
                    <a:pt x="207" y="3"/>
                    <a:pt x="415" y="-1"/>
                    <a:pt x="624" y="0"/>
                  </a:cubicBezTo>
                  <a:cubicBezTo>
                    <a:pt x="12553" y="0"/>
                    <a:pt x="22224" y="9670"/>
                    <a:pt x="22224" y="21600"/>
                  </a:cubicBezTo>
                  <a:lnTo>
                    <a:pt x="624" y="21600"/>
                  </a:lnTo>
                  <a:close/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23589" name="Arc 36"/>
            <p:cNvSpPr>
              <a:spLocks/>
            </p:cNvSpPr>
            <p:nvPr/>
          </p:nvSpPr>
          <p:spPr bwMode="auto">
            <a:xfrm rot="8143634">
              <a:off x="3840" y="2461"/>
              <a:ext cx="905" cy="899"/>
            </a:xfrm>
            <a:custGeom>
              <a:avLst/>
              <a:gdLst>
                <a:gd name="T0" fmla="*/ 0 w 22224"/>
                <a:gd name="T1" fmla="*/ 0 h 21600"/>
                <a:gd name="T2" fmla="*/ 37 w 22224"/>
                <a:gd name="T3" fmla="*/ 37 h 21600"/>
                <a:gd name="T4" fmla="*/ 1 w 22224"/>
                <a:gd name="T5" fmla="*/ 37 h 21600"/>
                <a:gd name="T6" fmla="*/ 0 60000 65536"/>
                <a:gd name="T7" fmla="*/ 0 60000 65536"/>
                <a:gd name="T8" fmla="*/ 0 60000 65536"/>
                <a:gd name="T9" fmla="*/ 0 w 22224"/>
                <a:gd name="T10" fmla="*/ 0 h 21600"/>
                <a:gd name="T11" fmla="*/ 22224 w 22224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2224" h="21600" fill="none" extrusionOk="0">
                  <a:moveTo>
                    <a:pt x="0" y="9"/>
                  </a:moveTo>
                  <a:cubicBezTo>
                    <a:pt x="207" y="3"/>
                    <a:pt x="415" y="-1"/>
                    <a:pt x="624" y="0"/>
                  </a:cubicBezTo>
                  <a:cubicBezTo>
                    <a:pt x="12553" y="0"/>
                    <a:pt x="22224" y="9670"/>
                    <a:pt x="22224" y="21600"/>
                  </a:cubicBezTo>
                </a:path>
                <a:path w="22224" h="21600" stroke="0" extrusionOk="0">
                  <a:moveTo>
                    <a:pt x="0" y="9"/>
                  </a:moveTo>
                  <a:cubicBezTo>
                    <a:pt x="207" y="3"/>
                    <a:pt x="415" y="-1"/>
                    <a:pt x="624" y="0"/>
                  </a:cubicBezTo>
                  <a:cubicBezTo>
                    <a:pt x="12553" y="0"/>
                    <a:pt x="22224" y="9670"/>
                    <a:pt x="22224" y="21600"/>
                  </a:cubicBezTo>
                  <a:lnTo>
                    <a:pt x="624" y="21600"/>
                  </a:lnTo>
                  <a:close/>
                </a:path>
              </a:pathLst>
            </a:custGeom>
            <a:noFill/>
            <a:ln w="38100">
              <a:solidFill>
                <a:srgbClr val="FFCC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23590" name="Arc 37"/>
            <p:cNvSpPr>
              <a:spLocks/>
            </p:cNvSpPr>
            <p:nvPr/>
          </p:nvSpPr>
          <p:spPr bwMode="auto">
            <a:xfrm rot="8143634">
              <a:off x="3696" y="2448"/>
              <a:ext cx="905" cy="899"/>
            </a:xfrm>
            <a:custGeom>
              <a:avLst/>
              <a:gdLst>
                <a:gd name="T0" fmla="*/ 0 w 22224"/>
                <a:gd name="T1" fmla="*/ 0 h 21600"/>
                <a:gd name="T2" fmla="*/ 37 w 22224"/>
                <a:gd name="T3" fmla="*/ 37 h 21600"/>
                <a:gd name="T4" fmla="*/ 1 w 22224"/>
                <a:gd name="T5" fmla="*/ 37 h 21600"/>
                <a:gd name="T6" fmla="*/ 0 60000 65536"/>
                <a:gd name="T7" fmla="*/ 0 60000 65536"/>
                <a:gd name="T8" fmla="*/ 0 60000 65536"/>
                <a:gd name="T9" fmla="*/ 0 w 22224"/>
                <a:gd name="T10" fmla="*/ 0 h 21600"/>
                <a:gd name="T11" fmla="*/ 22224 w 22224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2224" h="21600" fill="none" extrusionOk="0">
                  <a:moveTo>
                    <a:pt x="0" y="9"/>
                  </a:moveTo>
                  <a:cubicBezTo>
                    <a:pt x="207" y="3"/>
                    <a:pt x="415" y="-1"/>
                    <a:pt x="624" y="0"/>
                  </a:cubicBezTo>
                  <a:cubicBezTo>
                    <a:pt x="12553" y="0"/>
                    <a:pt x="22224" y="9670"/>
                    <a:pt x="22224" y="21600"/>
                  </a:cubicBezTo>
                </a:path>
                <a:path w="22224" h="21600" stroke="0" extrusionOk="0">
                  <a:moveTo>
                    <a:pt x="0" y="9"/>
                  </a:moveTo>
                  <a:cubicBezTo>
                    <a:pt x="207" y="3"/>
                    <a:pt x="415" y="-1"/>
                    <a:pt x="624" y="0"/>
                  </a:cubicBezTo>
                  <a:cubicBezTo>
                    <a:pt x="12553" y="0"/>
                    <a:pt x="22224" y="9670"/>
                    <a:pt x="22224" y="21600"/>
                  </a:cubicBezTo>
                  <a:lnTo>
                    <a:pt x="624" y="21600"/>
                  </a:lnTo>
                  <a:close/>
                </a:path>
              </a:pathLst>
            </a:custGeom>
            <a:noFill/>
            <a:ln w="38100">
              <a:solidFill>
                <a:srgbClr val="FF33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23591" name="Line 38"/>
            <p:cNvSpPr>
              <a:spLocks noChangeShapeType="1"/>
            </p:cNvSpPr>
            <p:nvPr/>
          </p:nvSpPr>
          <p:spPr bwMode="auto">
            <a:xfrm flipH="1" flipV="1">
              <a:off x="4608" y="2256"/>
              <a:ext cx="144" cy="672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592" name="Line 39"/>
            <p:cNvSpPr>
              <a:spLocks noChangeShapeType="1"/>
            </p:cNvSpPr>
            <p:nvPr/>
          </p:nvSpPr>
          <p:spPr bwMode="auto">
            <a:xfrm flipH="1" flipV="1">
              <a:off x="4608" y="2208"/>
              <a:ext cx="288" cy="720"/>
            </a:xfrm>
            <a:prstGeom prst="line">
              <a:avLst/>
            </a:prstGeom>
            <a:noFill/>
            <a:ln w="38100">
              <a:solidFill>
                <a:srgbClr val="FFCC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593" name="Line 40"/>
            <p:cNvSpPr>
              <a:spLocks noChangeShapeType="1"/>
            </p:cNvSpPr>
            <p:nvPr/>
          </p:nvSpPr>
          <p:spPr bwMode="auto">
            <a:xfrm flipH="1" flipV="1">
              <a:off x="4656" y="2256"/>
              <a:ext cx="432" cy="67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594" name="AutoShape 41"/>
            <p:cNvSpPr>
              <a:spLocks noChangeArrowheads="1"/>
            </p:cNvSpPr>
            <p:nvPr/>
          </p:nvSpPr>
          <p:spPr bwMode="auto">
            <a:xfrm>
              <a:off x="3024" y="3792"/>
              <a:ext cx="192" cy="192"/>
            </a:xfrm>
            <a:prstGeom prst="flowChartConnector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23595" name="Line 42"/>
            <p:cNvSpPr>
              <a:spLocks noChangeShapeType="1"/>
            </p:cNvSpPr>
            <p:nvPr/>
          </p:nvSpPr>
          <p:spPr bwMode="auto">
            <a:xfrm>
              <a:off x="96" y="4080"/>
              <a:ext cx="5520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596" name="AutoShape 43"/>
            <p:cNvSpPr>
              <a:spLocks noChangeArrowheads="1"/>
            </p:cNvSpPr>
            <p:nvPr/>
          </p:nvSpPr>
          <p:spPr bwMode="auto">
            <a:xfrm>
              <a:off x="3168" y="3792"/>
              <a:ext cx="192" cy="192"/>
            </a:xfrm>
            <a:prstGeom prst="flowChartConnector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23597" name="Line 44"/>
            <p:cNvSpPr>
              <a:spLocks noChangeShapeType="1"/>
            </p:cNvSpPr>
            <p:nvPr/>
          </p:nvSpPr>
          <p:spPr bwMode="auto">
            <a:xfrm flipH="1">
              <a:off x="3264" y="2928"/>
              <a:ext cx="432" cy="912"/>
            </a:xfrm>
            <a:prstGeom prst="line">
              <a:avLst/>
            </a:prstGeom>
            <a:noFill/>
            <a:ln w="57150">
              <a:solidFill>
                <a:srgbClr val="FFCC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598" name="Line 45"/>
            <p:cNvSpPr>
              <a:spLocks noChangeShapeType="1"/>
            </p:cNvSpPr>
            <p:nvPr/>
          </p:nvSpPr>
          <p:spPr bwMode="auto">
            <a:xfrm flipH="1">
              <a:off x="3312" y="2928"/>
              <a:ext cx="480" cy="96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599" name="Line 46"/>
            <p:cNvSpPr>
              <a:spLocks noChangeShapeType="1"/>
            </p:cNvSpPr>
            <p:nvPr/>
          </p:nvSpPr>
          <p:spPr bwMode="auto">
            <a:xfrm flipH="1">
              <a:off x="3264" y="2880"/>
              <a:ext cx="240" cy="912"/>
            </a:xfrm>
            <a:prstGeom prst="line">
              <a:avLst/>
            </a:prstGeom>
            <a:noFill/>
            <a:ln w="57150">
              <a:solidFill>
                <a:srgbClr val="FF33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600" name="Line 47"/>
            <p:cNvSpPr>
              <a:spLocks noChangeShapeType="1"/>
            </p:cNvSpPr>
            <p:nvPr/>
          </p:nvSpPr>
          <p:spPr bwMode="auto">
            <a:xfrm>
              <a:off x="240" y="3456"/>
              <a:ext cx="0" cy="624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601" name="Line 48"/>
            <p:cNvSpPr>
              <a:spLocks noChangeShapeType="1"/>
            </p:cNvSpPr>
            <p:nvPr/>
          </p:nvSpPr>
          <p:spPr bwMode="auto">
            <a:xfrm>
              <a:off x="1872" y="3456"/>
              <a:ext cx="0" cy="624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602" name="Line 49"/>
            <p:cNvSpPr>
              <a:spLocks noChangeShapeType="1"/>
            </p:cNvSpPr>
            <p:nvPr/>
          </p:nvSpPr>
          <p:spPr bwMode="auto">
            <a:xfrm>
              <a:off x="1056" y="3456"/>
              <a:ext cx="0" cy="624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603" name="Line 50"/>
            <p:cNvSpPr>
              <a:spLocks noChangeShapeType="1"/>
            </p:cNvSpPr>
            <p:nvPr/>
          </p:nvSpPr>
          <p:spPr bwMode="auto">
            <a:xfrm flipV="1">
              <a:off x="240" y="3264"/>
              <a:ext cx="432" cy="19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604" name="Line 51"/>
            <p:cNvSpPr>
              <a:spLocks noChangeShapeType="1"/>
            </p:cNvSpPr>
            <p:nvPr/>
          </p:nvSpPr>
          <p:spPr bwMode="auto">
            <a:xfrm flipV="1">
              <a:off x="1056" y="3264"/>
              <a:ext cx="432" cy="19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605" name="Line 52"/>
            <p:cNvSpPr>
              <a:spLocks noChangeShapeType="1"/>
            </p:cNvSpPr>
            <p:nvPr/>
          </p:nvSpPr>
          <p:spPr bwMode="auto">
            <a:xfrm flipH="1" flipV="1">
              <a:off x="624" y="3264"/>
              <a:ext cx="432" cy="19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606" name="Line 53"/>
            <p:cNvSpPr>
              <a:spLocks noChangeShapeType="1"/>
            </p:cNvSpPr>
            <p:nvPr/>
          </p:nvSpPr>
          <p:spPr bwMode="auto">
            <a:xfrm flipH="1" flipV="1">
              <a:off x="1440" y="3264"/>
              <a:ext cx="432" cy="19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607" name="AutoShape 54"/>
            <p:cNvSpPr>
              <a:spLocks noChangeArrowheads="1"/>
            </p:cNvSpPr>
            <p:nvPr/>
          </p:nvSpPr>
          <p:spPr bwMode="auto">
            <a:xfrm>
              <a:off x="1968" y="3792"/>
              <a:ext cx="192" cy="192"/>
            </a:xfrm>
            <a:prstGeom prst="flowChartConnector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23608" name="AutoShape 55"/>
            <p:cNvSpPr>
              <a:spLocks noChangeArrowheads="1"/>
            </p:cNvSpPr>
            <p:nvPr/>
          </p:nvSpPr>
          <p:spPr bwMode="auto">
            <a:xfrm>
              <a:off x="2112" y="3792"/>
              <a:ext cx="192" cy="192"/>
            </a:xfrm>
            <a:prstGeom prst="flowChartConnector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23609" name="Line 56"/>
            <p:cNvSpPr>
              <a:spLocks noChangeShapeType="1"/>
            </p:cNvSpPr>
            <p:nvPr/>
          </p:nvSpPr>
          <p:spPr bwMode="auto">
            <a:xfrm>
              <a:off x="3408" y="3456"/>
              <a:ext cx="0" cy="624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610" name="Line 57"/>
            <p:cNvSpPr>
              <a:spLocks noChangeShapeType="1"/>
            </p:cNvSpPr>
            <p:nvPr/>
          </p:nvSpPr>
          <p:spPr bwMode="auto">
            <a:xfrm>
              <a:off x="2928" y="3456"/>
              <a:ext cx="0" cy="624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611" name="Line 58"/>
            <p:cNvSpPr>
              <a:spLocks noChangeShapeType="1"/>
            </p:cNvSpPr>
            <p:nvPr/>
          </p:nvSpPr>
          <p:spPr bwMode="auto">
            <a:xfrm flipV="1">
              <a:off x="2928" y="3360"/>
              <a:ext cx="288" cy="9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612" name="Line 59"/>
            <p:cNvSpPr>
              <a:spLocks noChangeShapeType="1"/>
            </p:cNvSpPr>
            <p:nvPr/>
          </p:nvSpPr>
          <p:spPr bwMode="auto">
            <a:xfrm flipH="1" flipV="1">
              <a:off x="3168" y="3360"/>
              <a:ext cx="240" cy="9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613" name="Rectangle 60"/>
            <p:cNvSpPr>
              <a:spLocks noChangeArrowheads="1"/>
            </p:cNvSpPr>
            <p:nvPr/>
          </p:nvSpPr>
          <p:spPr bwMode="auto">
            <a:xfrm>
              <a:off x="1488" y="3696"/>
              <a:ext cx="192" cy="384"/>
            </a:xfrm>
            <a:prstGeom prst="rect">
              <a:avLst/>
            </a:prstGeom>
            <a:solidFill>
              <a:schemeClr val="hlink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chemeClr val="hlink"/>
              </a:extrusionClr>
            </a:sp3d>
          </p:spPr>
          <p:txBody>
            <a:bodyPr wrap="none" anchor="ctr">
              <a:flatTx/>
            </a:bodyPr>
            <a:lstStyle/>
            <a:p>
              <a:endParaRPr lang="id-ID"/>
            </a:p>
          </p:txBody>
        </p:sp>
        <p:sp>
          <p:nvSpPr>
            <p:cNvPr id="23614" name="Line 61"/>
            <p:cNvSpPr>
              <a:spLocks noChangeShapeType="1"/>
            </p:cNvSpPr>
            <p:nvPr/>
          </p:nvSpPr>
          <p:spPr bwMode="auto">
            <a:xfrm>
              <a:off x="1728" y="3840"/>
              <a:ext cx="240" cy="0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615" name="Line 62"/>
            <p:cNvSpPr>
              <a:spLocks noChangeShapeType="1"/>
            </p:cNvSpPr>
            <p:nvPr/>
          </p:nvSpPr>
          <p:spPr bwMode="auto">
            <a:xfrm>
              <a:off x="1728" y="3888"/>
              <a:ext cx="240" cy="0"/>
            </a:xfrm>
            <a:prstGeom prst="line">
              <a:avLst/>
            </a:prstGeom>
            <a:noFill/>
            <a:ln w="38100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616" name="Line 63"/>
            <p:cNvSpPr>
              <a:spLocks noChangeShapeType="1"/>
            </p:cNvSpPr>
            <p:nvPr/>
          </p:nvSpPr>
          <p:spPr bwMode="auto">
            <a:xfrm>
              <a:off x="1728" y="3936"/>
              <a:ext cx="24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617" name="Line 64"/>
            <p:cNvSpPr>
              <a:spLocks noChangeShapeType="1"/>
            </p:cNvSpPr>
            <p:nvPr/>
          </p:nvSpPr>
          <p:spPr bwMode="auto">
            <a:xfrm>
              <a:off x="2304" y="3888"/>
              <a:ext cx="768" cy="0"/>
            </a:xfrm>
            <a:prstGeom prst="line">
              <a:avLst/>
            </a:prstGeom>
            <a:noFill/>
            <a:ln w="38100">
              <a:solidFill>
                <a:srgbClr val="FFCC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618" name="Line 65"/>
            <p:cNvSpPr>
              <a:spLocks noChangeShapeType="1"/>
            </p:cNvSpPr>
            <p:nvPr/>
          </p:nvSpPr>
          <p:spPr bwMode="auto">
            <a:xfrm>
              <a:off x="2304" y="3936"/>
              <a:ext cx="76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619" name="Line 66"/>
            <p:cNvSpPr>
              <a:spLocks noChangeShapeType="1"/>
            </p:cNvSpPr>
            <p:nvPr/>
          </p:nvSpPr>
          <p:spPr bwMode="auto">
            <a:xfrm>
              <a:off x="2304" y="3840"/>
              <a:ext cx="768" cy="0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620" name="WordArt 67"/>
            <p:cNvSpPr>
              <a:spLocks noChangeArrowheads="1" noChangeShapeType="1" noTextEdit="1"/>
            </p:cNvSpPr>
            <p:nvPr/>
          </p:nvSpPr>
          <p:spPr bwMode="auto">
            <a:xfrm>
              <a:off x="288" y="3888"/>
              <a:ext cx="720" cy="96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r>
                <a:rPr lang="en-US" sz="1600" kern="10"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solidFill>
                    <a:srgbClr val="336699"/>
                  </a:solidFill>
                  <a:latin typeface="Times New Roman"/>
                  <a:cs typeface="Times New Roman"/>
                </a:rPr>
                <a:t>PERUSAHAAN</a:t>
              </a:r>
            </a:p>
          </p:txBody>
        </p:sp>
        <p:sp>
          <p:nvSpPr>
            <p:cNvPr id="23621" name="WordArt 68"/>
            <p:cNvSpPr>
              <a:spLocks noChangeArrowheads="1" noChangeShapeType="1" noTextEdit="1"/>
            </p:cNvSpPr>
            <p:nvPr/>
          </p:nvSpPr>
          <p:spPr bwMode="auto">
            <a:xfrm>
              <a:off x="3018" y="3510"/>
              <a:ext cx="246" cy="186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r>
                <a:rPr lang="en-US" sz="2000" kern="10">
                  <a:ln w="9525">
                    <a:solidFill>
                      <a:srgbClr val="990033"/>
                    </a:solidFill>
                    <a:round/>
                    <a:headEnd/>
                    <a:tailEnd/>
                  </a:ln>
                  <a:solidFill>
                    <a:srgbClr val="FF3300"/>
                  </a:solidFill>
                  <a:latin typeface="Times New Roman"/>
                  <a:cs typeface="Times New Roman"/>
                </a:rPr>
                <a:t>G.I.</a:t>
              </a:r>
            </a:p>
          </p:txBody>
        </p:sp>
        <p:sp>
          <p:nvSpPr>
            <p:cNvPr id="23622" name="WordArt 69"/>
            <p:cNvSpPr>
              <a:spLocks noChangeArrowheads="1" noChangeShapeType="1" noTextEdit="1"/>
            </p:cNvSpPr>
            <p:nvPr/>
          </p:nvSpPr>
          <p:spPr bwMode="auto">
            <a:xfrm>
              <a:off x="480" y="2064"/>
              <a:ext cx="144" cy="216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r>
                <a:rPr lang="en-US" sz="2400" b="1" kern="10"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>
                    <a:outerShdw dist="45791" dir="2021404" algn="ctr" rotWithShape="0">
                      <a:srgbClr val="C0C0C0"/>
                    </a:outerShdw>
                  </a:effectLst>
                  <a:latin typeface="Times New Roman"/>
                  <a:cs typeface="Times New Roman"/>
                </a:rPr>
                <a:t>G</a:t>
              </a:r>
            </a:p>
          </p:txBody>
        </p:sp>
        <p:sp>
          <p:nvSpPr>
            <p:cNvPr id="23623" name="Line 70"/>
            <p:cNvSpPr>
              <a:spLocks noChangeShapeType="1"/>
            </p:cNvSpPr>
            <p:nvPr/>
          </p:nvSpPr>
          <p:spPr bwMode="auto">
            <a:xfrm flipV="1">
              <a:off x="1872" y="3648"/>
              <a:ext cx="336" cy="9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624" name="Line 71"/>
            <p:cNvSpPr>
              <a:spLocks noChangeShapeType="1"/>
            </p:cNvSpPr>
            <p:nvPr/>
          </p:nvSpPr>
          <p:spPr bwMode="auto">
            <a:xfrm>
              <a:off x="2352" y="3744"/>
              <a:ext cx="0" cy="33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625" name="Line 72"/>
            <p:cNvSpPr>
              <a:spLocks noChangeShapeType="1"/>
            </p:cNvSpPr>
            <p:nvPr/>
          </p:nvSpPr>
          <p:spPr bwMode="auto">
            <a:xfrm>
              <a:off x="2208" y="3648"/>
              <a:ext cx="144" cy="9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626" name="WordArt 73"/>
            <p:cNvSpPr>
              <a:spLocks noChangeArrowheads="1" noChangeShapeType="1" noTextEdit="1"/>
            </p:cNvSpPr>
            <p:nvPr/>
          </p:nvSpPr>
          <p:spPr bwMode="auto">
            <a:xfrm>
              <a:off x="96" y="1680"/>
              <a:ext cx="912" cy="126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r>
                <a:rPr lang="en-US" sz="1400" kern="10">
                  <a:ln w="9525">
                    <a:solidFill>
                      <a:srgbClr val="FF0000"/>
                    </a:solidFill>
                    <a:round/>
                    <a:headEnd/>
                    <a:tailEnd/>
                  </a:ln>
                  <a:solidFill>
                    <a:srgbClr val="FF0000"/>
                  </a:solidFill>
                  <a:latin typeface="Times New Roman"/>
                  <a:cs typeface="Times New Roman"/>
                </a:rPr>
                <a:t>GENERATOR</a:t>
              </a:r>
            </a:p>
          </p:txBody>
        </p:sp>
        <p:sp>
          <p:nvSpPr>
            <p:cNvPr id="23627" name="WordArt 74"/>
            <p:cNvSpPr>
              <a:spLocks noChangeArrowheads="1" noChangeShapeType="1" noTextEdit="1"/>
            </p:cNvSpPr>
            <p:nvPr/>
          </p:nvSpPr>
          <p:spPr bwMode="auto">
            <a:xfrm>
              <a:off x="1008" y="2346"/>
              <a:ext cx="462" cy="102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r>
                <a:rPr lang="en-US" sz="1800" kern="10">
                  <a:ln w="9525">
                    <a:solidFill>
                      <a:schemeClr val="accent2"/>
                    </a:solidFill>
                    <a:round/>
                    <a:headEnd/>
                    <a:tailEnd/>
                  </a:ln>
                  <a:solidFill>
                    <a:srgbClr val="336699"/>
                  </a:solidFill>
                  <a:latin typeface="Times New Roman"/>
                  <a:cs typeface="Times New Roman"/>
                </a:rPr>
                <a:t>TRAFO</a:t>
              </a:r>
            </a:p>
          </p:txBody>
        </p:sp>
        <p:sp>
          <p:nvSpPr>
            <p:cNvPr id="23628" name="WordArt 75"/>
            <p:cNvSpPr>
              <a:spLocks noChangeArrowheads="1" noChangeShapeType="1" noTextEdit="1"/>
            </p:cNvSpPr>
            <p:nvPr/>
          </p:nvSpPr>
          <p:spPr bwMode="auto">
            <a:xfrm>
              <a:off x="2112" y="1491"/>
              <a:ext cx="852" cy="93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r>
                <a:rPr lang="en-US" sz="2000" kern="10">
                  <a:ln w="9525">
                    <a:solidFill>
                      <a:schemeClr val="accent2"/>
                    </a:solidFill>
                    <a:round/>
                    <a:headEnd/>
                    <a:tailEnd/>
                  </a:ln>
                  <a:solidFill>
                    <a:srgbClr val="336699"/>
                  </a:solidFill>
                  <a:latin typeface="Times New Roman"/>
                  <a:cs typeface="Times New Roman"/>
                </a:rPr>
                <a:t>TRANSMISI</a:t>
              </a:r>
            </a:p>
          </p:txBody>
        </p:sp>
        <p:sp>
          <p:nvSpPr>
            <p:cNvPr id="23629" name="WordArt 76"/>
            <p:cNvSpPr>
              <a:spLocks noChangeArrowheads="1" noChangeShapeType="1" noTextEdit="1"/>
            </p:cNvSpPr>
            <p:nvPr/>
          </p:nvSpPr>
          <p:spPr bwMode="auto">
            <a:xfrm>
              <a:off x="4770" y="2154"/>
              <a:ext cx="462" cy="102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r>
                <a:rPr lang="en-US" sz="1800" kern="10">
                  <a:ln w="9525">
                    <a:solidFill>
                      <a:schemeClr val="accent2"/>
                    </a:solidFill>
                    <a:round/>
                    <a:headEnd/>
                    <a:tailEnd/>
                  </a:ln>
                  <a:solidFill>
                    <a:srgbClr val="336699"/>
                  </a:solidFill>
                  <a:latin typeface="Times New Roman"/>
                  <a:cs typeface="Times New Roman"/>
                </a:rPr>
                <a:t>TRAFO</a:t>
              </a:r>
            </a:p>
          </p:txBody>
        </p:sp>
        <p:sp>
          <p:nvSpPr>
            <p:cNvPr id="23630" name="WordArt 77"/>
            <p:cNvSpPr>
              <a:spLocks noChangeArrowheads="1" noChangeShapeType="1" noTextEdit="1"/>
            </p:cNvSpPr>
            <p:nvPr/>
          </p:nvSpPr>
          <p:spPr bwMode="auto">
            <a:xfrm>
              <a:off x="2976" y="3264"/>
              <a:ext cx="366" cy="96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r>
                <a:rPr lang="en-US" sz="1800" kern="10">
                  <a:ln w="9525">
                    <a:solidFill>
                      <a:schemeClr val="accent2"/>
                    </a:solidFill>
                    <a:round/>
                    <a:headEnd/>
                    <a:tailEnd/>
                  </a:ln>
                  <a:solidFill>
                    <a:srgbClr val="336699"/>
                  </a:solidFill>
                  <a:latin typeface="Times New Roman"/>
                  <a:cs typeface="Times New Roman"/>
                </a:rPr>
                <a:t>TRAFO</a:t>
              </a:r>
            </a:p>
          </p:txBody>
        </p:sp>
        <p:sp>
          <p:nvSpPr>
            <p:cNvPr id="23631" name="WordArt 78"/>
            <p:cNvSpPr>
              <a:spLocks noChangeArrowheads="1" noChangeShapeType="1" noTextEdit="1"/>
            </p:cNvSpPr>
            <p:nvPr/>
          </p:nvSpPr>
          <p:spPr bwMode="auto">
            <a:xfrm>
              <a:off x="1938" y="3552"/>
              <a:ext cx="414" cy="4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r>
                <a:rPr lang="en-US" sz="1800" kern="10">
                  <a:ln w="9525">
                    <a:solidFill>
                      <a:schemeClr val="accent2"/>
                    </a:solidFill>
                    <a:round/>
                    <a:headEnd/>
                    <a:tailEnd/>
                  </a:ln>
                  <a:solidFill>
                    <a:srgbClr val="336699"/>
                  </a:solidFill>
                  <a:latin typeface="Times New Roman"/>
                  <a:cs typeface="Times New Roman"/>
                </a:rPr>
                <a:t>TRAFO</a:t>
              </a:r>
            </a:p>
          </p:txBody>
        </p:sp>
      </p:grpSp>
      <p:sp>
        <p:nvSpPr>
          <p:cNvPr id="80" name="Line 2"/>
          <p:cNvSpPr>
            <a:spLocks noChangeShapeType="1"/>
          </p:cNvSpPr>
          <p:nvPr/>
        </p:nvSpPr>
        <p:spPr bwMode="auto">
          <a:xfrm>
            <a:off x="323850" y="836613"/>
            <a:ext cx="8534400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69C40649-EA75-443C-A247-3E41B0B2C4AE}" type="datetime1">
              <a:rPr lang="en-US" smtClean="0"/>
              <a:pPr/>
              <a:t>9/16/2013</a:t>
            </a:fld>
            <a:r>
              <a:rPr lang="en-US" smtClean="0"/>
              <a:t>     </a:t>
            </a:r>
          </a:p>
        </p:txBody>
      </p:sp>
      <p:sp>
        <p:nvSpPr>
          <p:cNvPr id="24579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1550" y="2528888"/>
            <a:ext cx="6915150" cy="3181350"/>
          </a:xfrm>
          <a:noFill/>
          <a:ln w="28575"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 algn="just">
              <a:lnSpc>
                <a:spcPct val="80000"/>
              </a:lnSpc>
              <a:buFontTx/>
              <a:buNone/>
              <a:tabLst>
                <a:tab pos="628650" algn="l"/>
              </a:tabLst>
            </a:pPr>
            <a:r>
              <a:rPr lang="en-US" sz="2400" smtClean="0"/>
              <a:t>I :     Tangan ke Kaki dan </a:t>
            </a:r>
          </a:p>
          <a:p>
            <a:pPr marL="0" indent="0" algn="just">
              <a:lnSpc>
                <a:spcPct val="110000"/>
              </a:lnSpc>
              <a:buFontTx/>
              <a:buNone/>
              <a:tabLst>
                <a:tab pos="628650" algn="l"/>
              </a:tabLst>
            </a:pPr>
            <a:r>
              <a:rPr lang="en-US" sz="2400" smtClean="0"/>
              <a:t>         Kepala ke Kaki.</a:t>
            </a:r>
          </a:p>
          <a:p>
            <a:pPr marL="0" indent="0" algn="just">
              <a:lnSpc>
                <a:spcPct val="110000"/>
              </a:lnSpc>
              <a:buFontTx/>
              <a:buNone/>
              <a:tabLst>
                <a:tab pos="628650" algn="l"/>
              </a:tabLst>
            </a:pPr>
            <a:r>
              <a:rPr lang="en-US" sz="2400" smtClean="0"/>
              <a:t>II :   	Tangan ke Tangan dan</a:t>
            </a:r>
          </a:p>
          <a:p>
            <a:pPr marL="0" indent="0" algn="just">
              <a:lnSpc>
                <a:spcPct val="110000"/>
              </a:lnSpc>
              <a:buFontTx/>
              <a:buNone/>
              <a:tabLst>
                <a:tab pos="628650" algn="l"/>
              </a:tabLst>
            </a:pPr>
            <a:r>
              <a:rPr lang="en-US" sz="2400" smtClean="0"/>
              <a:t>         Tangan ke Kepala.</a:t>
            </a:r>
          </a:p>
          <a:p>
            <a:pPr marL="0" indent="0" algn="just">
              <a:lnSpc>
                <a:spcPct val="110000"/>
              </a:lnSpc>
              <a:buFontTx/>
              <a:buNone/>
              <a:tabLst>
                <a:tab pos="628650" algn="l"/>
              </a:tabLst>
            </a:pPr>
            <a:r>
              <a:rPr lang="en-US" sz="2400" smtClean="0"/>
              <a:t>III :  	Kaki ke Kaki dan</a:t>
            </a:r>
          </a:p>
          <a:p>
            <a:pPr marL="0" indent="0" algn="just">
              <a:lnSpc>
                <a:spcPct val="110000"/>
              </a:lnSpc>
              <a:buFontTx/>
              <a:buNone/>
              <a:tabLst>
                <a:tab pos="628650" algn="l"/>
              </a:tabLst>
            </a:pPr>
            <a:r>
              <a:rPr lang="en-US" sz="2400" smtClean="0"/>
              <a:t>         Pinggang ke Kaki.</a:t>
            </a:r>
          </a:p>
        </p:txBody>
      </p:sp>
      <p:grpSp>
        <p:nvGrpSpPr>
          <p:cNvPr id="2" name="Group 13"/>
          <p:cNvGrpSpPr>
            <a:grpSpLocks/>
          </p:cNvGrpSpPr>
          <p:nvPr/>
        </p:nvGrpSpPr>
        <p:grpSpPr bwMode="auto">
          <a:xfrm>
            <a:off x="4668838" y="3500438"/>
            <a:ext cx="1524000" cy="1633537"/>
            <a:chOff x="3600" y="1680"/>
            <a:chExt cx="1968" cy="2352"/>
          </a:xfrm>
        </p:grpSpPr>
        <p:sp>
          <p:nvSpPr>
            <p:cNvPr id="24583" name="Oval 4"/>
            <p:cNvSpPr>
              <a:spLocks noChangeArrowheads="1"/>
            </p:cNvSpPr>
            <p:nvPr/>
          </p:nvSpPr>
          <p:spPr bwMode="auto">
            <a:xfrm>
              <a:off x="4416" y="1680"/>
              <a:ext cx="192" cy="192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24584" name="Line 5"/>
            <p:cNvSpPr>
              <a:spLocks noChangeShapeType="1"/>
            </p:cNvSpPr>
            <p:nvPr/>
          </p:nvSpPr>
          <p:spPr bwMode="auto">
            <a:xfrm>
              <a:off x="4560" y="1824"/>
              <a:ext cx="144" cy="1056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585" name="Line 6"/>
            <p:cNvSpPr>
              <a:spLocks noChangeShapeType="1"/>
            </p:cNvSpPr>
            <p:nvPr/>
          </p:nvSpPr>
          <p:spPr bwMode="auto">
            <a:xfrm flipH="1">
              <a:off x="4272" y="2880"/>
              <a:ext cx="432" cy="1152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586" name="Line 7"/>
            <p:cNvSpPr>
              <a:spLocks noChangeShapeType="1"/>
            </p:cNvSpPr>
            <p:nvPr/>
          </p:nvSpPr>
          <p:spPr bwMode="auto">
            <a:xfrm>
              <a:off x="4704" y="2880"/>
              <a:ext cx="624" cy="1152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587" name="Line 8"/>
            <p:cNvSpPr>
              <a:spLocks noChangeShapeType="1"/>
            </p:cNvSpPr>
            <p:nvPr/>
          </p:nvSpPr>
          <p:spPr bwMode="auto">
            <a:xfrm flipH="1">
              <a:off x="4176" y="2053"/>
              <a:ext cx="432" cy="28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588" name="Line 9"/>
            <p:cNvSpPr>
              <a:spLocks noChangeShapeType="1"/>
            </p:cNvSpPr>
            <p:nvPr/>
          </p:nvSpPr>
          <p:spPr bwMode="auto">
            <a:xfrm flipH="1" flipV="1">
              <a:off x="3744" y="2112"/>
              <a:ext cx="432" cy="24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589" name="Line 10"/>
            <p:cNvSpPr>
              <a:spLocks noChangeShapeType="1"/>
            </p:cNvSpPr>
            <p:nvPr/>
          </p:nvSpPr>
          <p:spPr bwMode="auto">
            <a:xfrm>
              <a:off x="3600" y="4032"/>
              <a:ext cx="19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590" name="Line 11"/>
            <p:cNvSpPr>
              <a:spLocks noChangeShapeType="1"/>
            </p:cNvSpPr>
            <p:nvPr/>
          </p:nvSpPr>
          <p:spPr bwMode="auto">
            <a:xfrm>
              <a:off x="4608" y="2064"/>
              <a:ext cx="240" cy="28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591" name="Line 12"/>
            <p:cNvSpPr>
              <a:spLocks noChangeShapeType="1"/>
            </p:cNvSpPr>
            <p:nvPr/>
          </p:nvSpPr>
          <p:spPr bwMode="auto">
            <a:xfrm flipH="1" flipV="1">
              <a:off x="4848" y="2352"/>
              <a:ext cx="432" cy="24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4581" name="Rectangle 15"/>
          <p:cNvSpPr>
            <a:spLocks noChangeArrowheads="1"/>
          </p:cNvSpPr>
          <p:nvPr/>
        </p:nvSpPr>
        <p:spPr bwMode="auto">
          <a:xfrm>
            <a:off x="974725" y="1844675"/>
            <a:ext cx="6692900" cy="581025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lnSpc>
                <a:spcPct val="80000"/>
              </a:lnSpc>
              <a:spcBef>
                <a:spcPct val="20000"/>
              </a:spcBef>
            </a:pPr>
            <a:r>
              <a:rPr lang="en-US" sz="2000" b="1"/>
              <a:t>KUALIFIKASI  BAHAYA  ARUS LISTRIK  YANG MENGALIR  PADA  ANGGOTA  BADAN</a:t>
            </a:r>
          </a:p>
        </p:txBody>
      </p:sp>
      <p:sp>
        <p:nvSpPr>
          <p:cNvPr id="24582" name="Rectangle 16"/>
          <p:cNvSpPr>
            <a:spLocks noChangeArrowheads="1"/>
          </p:cNvSpPr>
          <p:nvPr/>
        </p:nvSpPr>
        <p:spPr bwMode="auto">
          <a:xfrm>
            <a:off x="935038" y="1346200"/>
            <a:ext cx="7162800" cy="427038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spcBef>
                <a:spcPct val="20000"/>
              </a:spcBef>
            </a:pPr>
            <a:r>
              <a:rPr lang="en-US" sz="2400" b="1" dirty="0" smtClean="0"/>
              <a:t>SKEMA  </a:t>
            </a:r>
            <a:r>
              <a:rPr lang="en-US" sz="2400" b="1" dirty="0"/>
              <a:t>ASAL  LISTRIK</a:t>
            </a:r>
          </a:p>
        </p:txBody>
      </p:sp>
      <p:sp>
        <p:nvSpPr>
          <p:cNvPr id="16" name="Line 2"/>
          <p:cNvSpPr>
            <a:spLocks noChangeShapeType="1"/>
          </p:cNvSpPr>
          <p:nvPr/>
        </p:nvSpPr>
        <p:spPr bwMode="auto">
          <a:xfrm>
            <a:off x="323850" y="836613"/>
            <a:ext cx="8534400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95A0DEA4-3AAB-49E0-860B-9977860AE487}" type="datetime1">
              <a:rPr lang="en-US" smtClean="0"/>
              <a:pPr/>
              <a:t>9/16/2013</a:t>
            </a:fld>
            <a:r>
              <a:rPr lang="en-US" smtClean="0"/>
              <a:t>     </a:t>
            </a:r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1550" y="1844675"/>
            <a:ext cx="7308850" cy="3567113"/>
          </a:xfrm>
          <a:noFill/>
          <a:ln w="28575"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61950" indent="-361950" algn="just">
              <a:lnSpc>
                <a:spcPct val="110000"/>
              </a:lnSpc>
              <a:buFontTx/>
              <a:buNone/>
            </a:pPr>
            <a:r>
              <a:rPr lang="en-US" sz="2000" smtClean="0"/>
              <a:t>1.	Listrik dapat berguna atau bermanfaat jika ada rangkaian instalasi listrik tertutup.</a:t>
            </a:r>
          </a:p>
          <a:p>
            <a:pPr marL="361950" indent="-361950" algn="just">
              <a:lnSpc>
                <a:spcPct val="110000"/>
              </a:lnSpc>
              <a:buFontTx/>
              <a:buNone/>
            </a:pPr>
            <a:r>
              <a:rPr lang="en-US" sz="2000" smtClean="0"/>
              <a:t>   	Contoh : motor listrik pompa air jika dihidupkan bisa berputar dan memompa air.</a:t>
            </a:r>
          </a:p>
          <a:p>
            <a:pPr marL="361950" indent="-361950" algn="just">
              <a:lnSpc>
                <a:spcPct val="110000"/>
              </a:lnSpc>
              <a:buFontTx/>
              <a:buNone/>
            </a:pPr>
            <a:endParaRPr lang="en-US" sz="2000" smtClean="0"/>
          </a:p>
          <a:p>
            <a:pPr marL="361950" indent="-361950" algn="just">
              <a:lnSpc>
                <a:spcPct val="110000"/>
              </a:lnSpc>
              <a:buFontTx/>
              <a:buNone/>
            </a:pPr>
            <a:endParaRPr lang="en-US" sz="2000" smtClean="0"/>
          </a:p>
          <a:p>
            <a:pPr marL="361950" indent="-361950" algn="just">
              <a:lnSpc>
                <a:spcPct val="110000"/>
              </a:lnSpc>
              <a:buFontTx/>
              <a:buNone/>
            </a:pPr>
            <a:r>
              <a:rPr lang="en-US" sz="2000" smtClean="0"/>
              <a:t>2.	Arus Listrik dapat berbahaya bagi semua manusia, jika ada RANGKAIAN TERTUTUP yang melewati anggota badan manusia ke bumi atau fasa dengan nol atau fasa dengan fasa.</a:t>
            </a:r>
          </a:p>
        </p:txBody>
      </p:sp>
      <p:grpSp>
        <p:nvGrpSpPr>
          <p:cNvPr id="2" name="Group 26"/>
          <p:cNvGrpSpPr>
            <a:grpSpLocks/>
          </p:cNvGrpSpPr>
          <p:nvPr/>
        </p:nvGrpSpPr>
        <p:grpSpPr bwMode="auto">
          <a:xfrm>
            <a:off x="1763713" y="3465513"/>
            <a:ext cx="5335587" cy="457200"/>
            <a:chOff x="576" y="1920"/>
            <a:chExt cx="4272" cy="288"/>
          </a:xfrm>
        </p:grpSpPr>
        <p:sp>
          <p:nvSpPr>
            <p:cNvPr id="25623" name="Oval 4"/>
            <p:cNvSpPr>
              <a:spLocks noChangeArrowheads="1"/>
            </p:cNvSpPr>
            <p:nvPr/>
          </p:nvSpPr>
          <p:spPr bwMode="auto">
            <a:xfrm>
              <a:off x="4560" y="1920"/>
              <a:ext cx="288" cy="288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25624" name="Line 5"/>
            <p:cNvSpPr>
              <a:spLocks noChangeShapeType="1"/>
            </p:cNvSpPr>
            <p:nvPr/>
          </p:nvSpPr>
          <p:spPr bwMode="auto">
            <a:xfrm flipH="1">
              <a:off x="864" y="2016"/>
              <a:ext cx="3696" cy="0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25" name="Line 6"/>
            <p:cNvSpPr>
              <a:spLocks noChangeShapeType="1"/>
            </p:cNvSpPr>
            <p:nvPr/>
          </p:nvSpPr>
          <p:spPr bwMode="auto">
            <a:xfrm flipH="1">
              <a:off x="864" y="2112"/>
              <a:ext cx="369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26" name="WordArt 7"/>
            <p:cNvSpPr>
              <a:spLocks noChangeArrowheads="1" noChangeShapeType="1" noTextEdit="1"/>
            </p:cNvSpPr>
            <p:nvPr/>
          </p:nvSpPr>
          <p:spPr bwMode="auto">
            <a:xfrm>
              <a:off x="576" y="1920"/>
              <a:ext cx="192" cy="252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r>
                <a:rPr lang="en-US" sz="1400" kern="10"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solidFill>
                    <a:schemeClr val="folHlink"/>
                  </a:solidFill>
                  <a:latin typeface="Times New Roman"/>
                  <a:cs typeface="Times New Roman"/>
                </a:rPr>
                <a:t>L.1.</a:t>
              </a:r>
            </a:p>
            <a:p>
              <a:r>
                <a:rPr lang="en-US" sz="1400" kern="10"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solidFill>
                    <a:schemeClr val="folHlink"/>
                  </a:solidFill>
                  <a:latin typeface="Times New Roman"/>
                  <a:cs typeface="Times New Roman"/>
                </a:rPr>
                <a:t>Nol.</a:t>
              </a:r>
            </a:p>
          </p:txBody>
        </p:sp>
        <p:sp>
          <p:nvSpPr>
            <p:cNvPr id="25627" name="WordArt 8"/>
            <p:cNvSpPr>
              <a:spLocks noChangeArrowheads="1" noChangeShapeType="1" noTextEdit="1"/>
            </p:cNvSpPr>
            <p:nvPr/>
          </p:nvSpPr>
          <p:spPr bwMode="auto">
            <a:xfrm>
              <a:off x="4656" y="2016"/>
              <a:ext cx="96" cy="12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r>
                <a:rPr lang="en-US" sz="2400" b="1" kern="10"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latin typeface="Times New Roman"/>
                  <a:cs typeface="Times New Roman"/>
                </a:rPr>
                <a:t>M</a:t>
              </a:r>
            </a:p>
          </p:txBody>
        </p:sp>
      </p:grpSp>
      <p:grpSp>
        <p:nvGrpSpPr>
          <p:cNvPr id="3" name="Group 25"/>
          <p:cNvGrpSpPr>
            <a:grpSpLocks/>
          </p:cNvGrpSpPr>
          <p:nvPr/>
        </p:nvGrpSpPr>
        <p:grpSpPr bwMode="auto">
          <a:xfrm>
            <a:off x="1511300" y="5445125"/>
            <a:ext cx="5473700" cy="738188"/>
            <a:chOff x="144" y="3536"/>
            <a:chExt cx="5472" cy="784"/>
          </a:xfrm>
        </p:grpSpPr>
        <p:sp>
          <p:nvSpPr>
            <p:cNvPr id="25607" name="Line 9"/>
            <p:cNvSpPr>
              <a:spLocks noChangeShapeType="1"/>
            </p:cNvSpPr>
            <p:nvPr/>
          </p:nvSpPr>
          <p:spPr bwMode="auto">
            <a:xfrm>
              <a:off x="1152" y="3630"/>
              <a:ext cx="4224" cy="0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08" name="Line 10"/>
            <p:cNvSpPr>
              <a:spLocks noChangeShapeType="1"/>
            </p:cNvSpPr>
            <p:nvPr/>
          </p:nvSpPr>
          <p:spPr bwMode="auto">
            <a:xfrm>
              <a:off x="144" y="4176"/>
              <a:ext cx="542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09" name="AutoShape 11"/>
            <p:cNvSpPr>
              <a:spLocks noChangeArrowheads="1"/>
            </p:cNvSpPr>
            <p:nvPr/>
          </p:nvSpPr>
          <p:spPr bwMode="auto">
            <a:xfrm>
              <a:off x="816" y="3552"/>
              <a:ext cx="96" cy="96"/>
            </a:xfrm>
            <a:prstGeom prst="flowChartConnector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25610" name="Freeform 12"/>
            <p:cNvSpPr>
              <a:spLocks/>
            </p:cNvSpPr>
            <p:nvPr/>
          </p:nvSpPr>
          <p:spPr bwMode="auto">
            <a:xfrm rot="1093189">
              <a:off x="676" y="3536"/>
              <a:ext cx="411" cy="781"/>
            </a:xfrm>
            <a:custGeom>
              <a:avLst/>
              <a:gdLst>
                <a:gd name="T0" fmla="*/ 411 w 360"/>
                <a:gd name="T1" fmla="*/ 0 h 936"/>
                <a:gd name="T2" fmla="*/ 301 w 360"/>
                <a:gd name="T3" fmla="*/ 20 h 936"/>
                <a:gd name="T4" fmla="*/ 274 w 360"/>
                <a:gd name="T5" fmla="*/ 50 h 936"/>
                <a:gd name="T6" fmla="*/ 192 w 360"/>
                <a:gd name="T7" fmla="*/ 100 h 936"/>
                <a:gd name="T8" fmla="*/ 233 w 360"/>
                <a:gd name="T9" fmla="*/ 120 h 936"/>
                <a:gd name="T10" fmla="*/ 274 w 360"/>
                <a:gd name="T11" fmla="*/ 130 h 936"/>
                <a:gd name="T12" fmla="*/ 233 w 360"/>
                <a:gd name="T13" fmla="*/ 160 h 936"/>
                <a:gd name="T14" fmla="*/ 96 w 360"/>
                <a:gd name="T15" fmla="*/ 320 h 936"/>
                <a:gd name="T16" fmla="*/ 233 w 360"/>
                <a:gd name="T17" fmla="*/ 340 h 936"/>
                <a:gd name="T18" fmla="*/ 206 w 360"/>
                <a:gd name="T19" fmla="*/ 370 h 936"/>
                <a:gd name="T20" fmla="*/ 110 w 360"/>
                <a:gd name="T21" fmla="*/ 471 h 936"/>
                <a:gd name="T22" fmla="*/ 96 w 360"/>
                <a:gd name="T23" fmla="*/ 501 h 936"/>
                <a:gd name="T24" fmla="*/ 68 w 360"/>
                <a:gd name="T25" fmla="*/ 531 h 936"/>
                <a:gd name="T26" fmla="*/ 151 w 360"/>
                <a:gd name="T27" fmla="*/ 521 h 936"/>
                <a:gd name="T28" fmla="*/ 192 w 360"/>
                <a:gd name="T29" fmla="*/ 531 h 936"/>
                <a:gd name="T30" fmla="*/ 151 w 360"/>
                <a:gd name="T31" fmla="*/ 551 h 936"/>
                <a:gd name="T32" fmla="*/ 137 w 360"/>
                <a:gd name="T33" fmla="*/ 581 h 936"/>
                <a:gd name="T34" fmla="*/ 110 w 360"/>
                <a:gd name="T35" fmla="*/ 611 h 936"/>
                <a:gd name="T36" fmla="*/ 82 w 360"/>
                <a:gd name="T37" fmla="*/ 671 h 936"/>
                <a:gd name="T38" fmla="*/ 0 w 360"/>
                <a:gd name="T39" fmla="*/ 781 h 9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360"/>
                <a:gd name="T61" fmla="*/ 0 h 936"/>
                <a:gd name="T62" fmla="*/ 360 w 360"/>
                <a:gd name="T63" fmla="*/ 936 h 9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360" h="936">
                  <a:moveTo>
                    <a:pt x="360" y="0"/>
                  </a:moveTo>
                  <a:cubicBezTo>
                    <a:pt x="357" y="1"/>
                    <a:pt x="276" y="14"/>
                    <a:pt x="264" y="24"/>
                  </a:cubicBezTo>
                  <a:cubicBezTo>
                    <a:pt x="253" y="33"/>
                    <a:pt x="250" y="50"/>
                    <a:pt x="240" y="60"/>
                  </a:cubicBezTo>
                  <a:cubicBezTo>
                    <a:pt x="218" y="82"/>
                    <a:pt x="190" y="98"/>
                    <a:pt x="168" y="120"/>
                  </a:cubicBezTo>
                  <a:cubicBezTo>
                    <a:pt x="180" y="128"/>
                    <a:pt x="191" y="138"/>
                    <a:pt x="204" y="144"/>
                  </a:cubicBezTo>
                  <a:cubicBezTo>
                    <a:pt x="215" y="150"/>
                    <a:pt x="240" y="143"/>
                    <a:pt x="240" y="156"/>
                  </a:cubicBezTo>
                  <a:cubicBezTo>
                    <a:pt x="240" y="173"/>
                    <a:pt x="214" y="179"/>
                    <a:pt x="204" y="192"/>
                  </a:cubicBezTo>
                  <a:cubicBezTo>
                    <a:pt x="156" y="254"/>
                    <a:pt x="130" y="323"/>
                    <a:pt x="84" y="384"/>
                  </a:cubicBezTo>
                  <a:cubicBezTo>
                    <a:pt x="123" y="397"/>
                    <a:pt x="172" y="383"/>
                    <a:pt x="204" y="408"/>
                  </a:cubicBezTo>
                  <a:cubicBezTo>
                    <a:pt x="215" y="417"/>
                    <a:pt x="188" y="432"/>
                    <a:pt x="180" y="444"/>
                  </a:cubicBezTo>
                  <a:cubicBezTo>
                    <a:pt x="163" y="468"/>
                    <a:pt x="103" y="543"/>
                    <a:pt x="96" y="564"/>
                  </a:cubicBezTo>
                  <a:cubicBezTo>
                    <a:pt x="92" y="576"/>
                    <a:pt x="90" y="589"/>
                    <a:pt x="84" y="600"/>
                  </a:cubicBezTo>
                  <a:cubicBezTo>
                    <a:pt x="78" y="613"/>
                    <a:pt x="47" y="630"/>
                    <a:pt x="60" y="636"/>
                  </a:cubicBezTo>
                  <a:cubicBezTo>
                    <a:pt x="82" y="647"/>
                    <a:pt x="108" y="628"/>
                    <a:pt x="132" y="624"/>
                  </a:cubicBezTo>
                  <a:cubicBezTo>
                    <a:pt x="144" y="628"/>
                    <a:pt x="168" y="623"/>
                    <a:pt x="168" y="636"/>
                  </a:cubicBezTo>
                  <a:cubicBezTo>
                    <a:pt x="168" y="650"/>
                    <a:pt x="141" y="649"/>
                    <a:pt x="132" y="660"/>
                  </a:cubicBezTo>
                  <a:cubicBezTo>
                    <a:pt x="124" y="670"/>
                    <a:pt x="126" y="685"/>
                    <a:pt x="120" y="696"/>
                  </a:cubicBezTo>
                  <a:cubicBezTo>
                    <a:pt x="114" y="709"/>
                    <a:pt x="102" y="719"/>
                    <a:pt x="96" y="732"/>
                  </a:cubicBezTo>
                  <a:cubicBezTo>
                    <a:pt x="86" y="755"/>
                    <a:pt x="86" y="783"/>
                    <a:pt x="72" y="804"/>
                  </a:cubicBezTo>
                  <a:cubicBezTo>
                    <a:pt x="36" y="859"/>
                    <a:pt x="27" y="883"/>
                    <a:pt x="0" y="936"/>
                  </a:cubicBezTo>
                </a:path>
              </a:pathLst>
            </a:custGeom>
            <a:noFill/>
            <a:ln w="38100">
              <a:solidFill>
                <a:srgbClr val="FF33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25611" name="WordArt 13"/>
            <p:cNvSpPr>
              <a:spLocks noChangeArrowheads="1" noChangeShapeType="1" noTextEdit="1"/>
            </p:cNvSpPr>
            <p:nvPr/>
          </p:nvSpPr>
          <p:spPr bwMode="auto">
            <a:xfrm>
              <a:off x="4080" y="3822"/>
              <a:ext cx="144" cy="114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r>
                <a:rPr lang="en-US" sz="1800" kern="10">
                  <a:ln w="9525">
                    <a:solidFill>
                      <a:srgbClr val="FF3300"/>
                    </a:solidFill>
                    <a:round/>
                    <a:headEnd/>
                    <a:tailEnd/>
                  </a:ln>
                  <a:solidFill>
                    <a:srgbClr val="FF3300"/>
                  </a:solidFill>
                  <a:latin typeface="Times New Roman"/>
                  <a:cs typeface="Times New Roman"/>
                </a:rPr>
                <a:t>X</a:t>
              </a:r>
            </a:p>
          </p:txBody>
        </p:sp>
        <p:sp>
          <p:nvSpPr>
            <p:cNvPr id="25612" name="Line 14"/>
            <p:cNvSpPr>
              <a:spLocks noChangeShapeType="1"/>
            </p:cNvSpPr>
            <p:nvPr/>
          </p:nvSpPr>
          <p:spPr bwMode="auto">
            <a:xfrm>
              <a:off x="4224" y="3630"/>
              <a:ext cx="0" cy="192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13" name="Line 15"/>
            <p:cNvSpPr>
              <a:spLocks noChangeShapeType="1"/>
            </p:cNvSpPr>
            <p:nvPr/>
          </p:nvSpPr>
          <p:spPr bwMode="auto">
            <a:xfrm>
              <a:off x="4080" y="3936"/>
              <a:ext cx="0" cy="28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14" name="Line 16"/>
            <p:cNvSpPr>
              <a:spLocks noChangeShapeType="1"/>
            </p:cNvSpPr>
            <p:nvPr/>
          </p:nvSpPr>
          <p:spPr bwMode="auto">
            <a:xfrm>
              <a:off x="3936" y="4224"/>
              <a:ext cx="24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15" name="Line 17"/>
            <p:cNvSpPr>
              <a:spLocks noChangeShapeType="1"/>
            </p:cNvSpPr>
            <p:nvPr/>
          </p:nvSpPr>
          <p:spPr bwMode="auto">
            <a:xfrm>
              <a:off x="3984" y="4272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16" name="Line 18"/>
            <p:cNvSpPr>
              <a:spLocks noChangeShapeType="1"/>
            </p:cNvSpPr>
            <p:nvPr/>
          </p:nvSpPr>
          <p:spPr bwMode="auto">
            <a:xfrm>
              <a:off x="4032" y="4320"/>
              <a:ext cx="4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17" name="WordArt 19"/>
            <p:cNvSpPr>
              <a:spLocks noChangeArrowheads="1" noChangeShapeType="1" noTextEdit="1"/>
            </p:cNvSpPr>
            <p:nvPr/>
          </p:nvSpPr>
          <p:spPr bwMode="auto">
            <a:xfrm>
              <a:off x="5436" y="3552"/>
              <a:ext cx="180" cy="96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r>
                <a:rPr lang="en-US" sz="1400" kern="10"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solidFill>
                    <a:srgbClr val="FF3300"/>
                  </a:solidFill>
                  <a:latin typeface="Times New Roman"/>
                  <a:cs typeface="Times New Roman"/>
                </a:rPr>
                <a:t>L.1.</a:t>
              </a:r>
            </a:p>
          </p:txBody>
        </p:sp>
        <p:sp>
          <p:nvSpPr>
            <p:cNvPr id="25618" name="Line 20"/>
            <p:cNvSpPr>
              <a:spLocks noChangeShapeType="1"/>
            </p:cNvSpPr>
            <p:nvPr/>
          </p:nvSpPr>
          <p:spPr bwMode="auto">
            <a:xfrm flipH="1">
              <a:off x="768" y="3600"/>
              <a:ext cx="96" cy="288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19" name="Line 21"/>
            <p:cNvSpPr>
              <a:spLocks noChangeShapeType="1"/>
            </p:cNvSpPr>
            <p:nvPr/>
          </p:nvSpPr>
          <p:spPr bwMode="auto">
            <a:xfrm flipH="1">
              <a:off x="624" y="3840"/>
              <a:ext cx="144" cy="33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20" name="Line 22"/>
            <p:cNvSpPr>
              <a:spLocks noChangeShapeType="1"/>
            </p:cNvSpPr>
            <p:nvPr/>
          </p:nvSpPr>
          <p:spPr bwMode="auto">
            <a:xfrm>
              <a:off x="768" y="3840"/>
              <a:ext cx="144" cy="33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21" name="Line 23"/>
            <p:cNvSpPr>
              <a:spLocks noChangeShapeType="1"/>
            </p:cNvSpPr>
            <p:nvPr/>
          </p:nvSpPr>
          <p:spPr bwMode="auto">
            <a:xfrm>
              <a:off x="816" y="3648"/>
              <a:ext cx="192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22" name="Line 24"/>
            <p:cNvSpPr>
              <a:spLocks noChangeShapeType="1"/>
            </p:cNvSpPr>
            <p:nvPr/>
          </p:nvSpPr>
          <p:spPr bwMode="auto">
            <a:xfrm flipV="1">
              <a:off x="1008" y="3600"/>
              <a:ext cx="192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5606" name="Rectangle 28"/>
          <p:cNvSpPr>
            <a:spLocks noChangeArrowheads="1"/>
          </p:cNvSpPr>
          <p:nvPr/>
        </p:nvSpPr>
        <p:spPr bwMode="auto">
          <a:xfrm>
            <a:off x="935038" y="1304925"/>
            <a:ext cx="4155305" cy="498598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>
              <a:lnSpc>
                <a:spcPct val="110000"/>
              </a:lnSpc>
              <a:spcBef>
                <a:spcPct val="20000"/>
              </a:spcBef>
            </a:pPr>
            <a:r>
              <a:rPr lang="en-US" sz="2400" b="1" dirty="0" smtClean="0"/>
              <a:t>POTENSI </a:t>
            </a:r>
            <a:r>
              <a:rPr lang="en-US" sz="2400" b="1" dirty="0"/>
              <a:t>BAHAYA ARUS LISTRIK</a:t>
            </a:r>
          </a:p>
        </p:txBody>
      </p:sp>
      <p:sp>
        <p:nvSpPr>
          <p:cNvPr id="28" name="Line 2"/>
          <p:cNvSpPr>
            <a:spLocks noChangeShapeType="1"/>
          </p:cNvSpPr>
          <p:nvPr/>
        </p:nvSpPr>
        <p:spPr bwMode="auto">
          <a:xfrm>
            <a:off x="323850" y="836613"/>
            <a:ext cx="8534400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ADFE72A2-358D-48F0-9CD8-A838F87E85B5}" type="datetime1">
              <a:rPr lang="en-US" smtClean="0"/>
              <a:pPr/>
              <a:t>9/16/2013</a:t>
            </a:fld>
            <a:r>
              <a:rPr lang="en-US" smtClean="0"/>
              <a:t>     </a:t>
            </a:r>
          </a:p>
        </p:txBody>
      </p:sp>
      <p:sp>
        <p:nvSpPr>
          <p:cNvPr id="266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1550" y="1860550"/>
            <a:ext cx="7237413" cy="1820863"/>
          </a:xfrm>
          <a:noFill/>
          <a:ln w="28575"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just">
              <a:buFontTx/>
              <a:buNone/>
            </a:pPr>
            <a:r>
              <a:rPr lang="en-US" sz="2000" smtClean="0"/>
              <a:t>3.	Arus listrik TIDAK AKAN MENGALIR lewat anggota badan, jika memakai bahan isolasi (APD) atau lantai berisolasi sesuai tegangan kerjanya</a:t>
            </a: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2339975" y="3249613"/>
            <a:ext cx="5305425" cy="2700337"/>
            <a:chOff x="480" y="1392"/>
            <a:chExt cx="5136" cy="2832"/>
          </a:xfrm>
        </p:grpSpPr>
        <p:pic>
          <p:nvPicPr>
            <p:cNvPr id="26630" name="Picture 4" descr="BD06711_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480" y="1419"/>
              <a:ext cx="3696" cy="28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6631" name="WordArt 5"/>
            <p:cNvSpPr>
              <a:spLocks noChangeArrowheads="1" noChangeShapeType="1" noTextEdit="1"/>
            </p:cNvSpPr>
            <p:nvPr/>
          </p:nvSpPr>
          <p:spPr bwMode="auto">
            <a:xfrm>
              <a:off x="3852" y="2352"/>
              <a:ext cx="1764" cy="24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r>
                <a:rPr lang="en-US" sz="1600" b="1" kern="10">
                  <a:ln w="9525">
                    <a:solidFill>
                      <a:srgbClr val="FF3300"/>
                    </a:solidFill>
                    <a:round/>
                    <a:headEnd/>
                    <a:tailEnd/>
                  </a:ln>
                  <a:solidFill>
                    <a:srgbClr val="FF3300"/>
                  </a:solidFill>
                  <a:latin typeface="Times New Roman"/>
                  <a:cs typeface="Times New Roman"/>
                </a:rPr>
                <a:t>Sepatu Pengaman.</a:t>
              </a:r>
            </a:p>
          </p:txBody>
        </p:sp>
        <p:sp>
          <p:nvSpPr>
            <p:cNvPr id="26632" name="Line 6"/>
            <p:cNvSpPr>
              <a:spLocks noChangeShapeType="1"/>
            </p:cNvSpPr>
            <p:nvPr/>
          </p:nvSpPr>
          <p:spPr bwMode="auto">
            <a:xfrm flipH="1">
              <a:off x="3408" y="2496"/>
              <a:ext cx="288" cy="48"/>
            </a:xfrm>
            <a:prstGeom prst="line">
              <a:avLst/>
            </a:prstGeom>
            <a:noFill/>
            <a:ln w="76200">
              <a:solidFill>
                <a:srgbClr val="FF33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33" name="AutoShape 7"/>
            <p:cNvSpPr>
              <a:spLocks noChangeArrowheads="1"/>
            </p:cNvSpPr>
            <p:nvPr/>
          </p:nvSpPr>
          <p:spPr bwMode="auto">
            <a:xfrm>
              <a:off x="2160" y="1392"/>
              <a:ext cx="288" cy="288"/>
            </a:xfrm>
            <a:prstGeom prst="flowChartConnector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26634" name="AutoShape 8"/>
            <p:cNvSpPr>
              <a:spLocks noChangeArrowheads="1"/>
            </p:cNvSpPr>
            <p:nvPr/>
          </p:nvSpPr>
          <p:spPr bwMode="auto">
            <a:xfrm rot="8320746">
              <a:off x="2955" y="1680"/>
              <a:ext cx="261" cy="192"/>
            </a:xfrm>
            <a:prstGeom prst="flowChartConnector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26635" name="AutoShape 9"/>
            <p:cNvSpPr>
              <a:spLocks noChangeArrowheads="1"/>
            </p:cNvSpPr>
            <p:nvPr/>
          </p:nvSpPr>
          <p:spPr bwMode="auto">
            <a:xfrm rot="8320746">
              <a:off x="1812" y="1874"/>
              <a:ext cx="234" cy="176"/>
            </a:xfrm>
            <a:prstGeom prst="flowChartConnector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d-ID"/>
            </a:p>
          </p:txBody>
        </p:sp>
      </p:grpSp>
      <p:sp>
        <p:nvSpPr>
          <p:cNvPr id="26629" name="Rectangle 12"/>
          <p:cNvSpPr>
            <a:spLocks noChangeArrowheads="1"/>
          </p:cNvSpPr>
          <p:nvPr/>
        </p:nvSpPr>
        <p:spPr bwMode="auto">
          <a:xfrm>
            <a:off x="935038" y="1304925"/>
            <a:ext cx="4224233" cy="498598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>
              <a:lnSpc>
                <a:spcPct val="110000"/>
              </a:lnSpc>
              <a:spcBef>
                <a:spcPct val="20000"/>
              </a:spcBef>
            </a:pPr>
            <a:r>
              <a:rPr lang="en-US" sz="2400" b="1" dirty="0" smtClean="0"/>
              <a:t>POTENSI </a:t>
            </a:r>
            <a:r>
              <a:rPr lang="en-US" sz="2400" b="1" dirty="0"/>
              <a:t>BAHAYA ARUS LISTRIK</a:t>
            </a:r>
          </a:p>
        </p:txBody>
      </p:sp>
      <p:sp>
        <p:nvSpPr>
          <p:cNvPr id="12" name="Line 2"/>
          <p:cNvSpPr>
            <a:spLocks noChangeShapeType="1"/>
          </p:cNvSpPr>
          <p:nvPr/>
        </p:nvSpPr>
        <p:spPr bwMode="auto">
          <a:xfrm>
            <a:off x="323850" y="836613"/>
            <a:ext cx="8534400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27B7A932-1BCE-4D22-88BC-860EF41E920C}" type="datetime1">
              <a:rPr lang="en-US" smtClean="0"/>
              <a:pPr/>
              <a:t>9/16/2013</a:t>
            </a:fld>
            <a:r>
              <a:rPr lang="en-US" smtClean="0"/>
              <a:t>     </a:t>
            </a:r>
          </a:p>
        </p:txBody>
      </p:sp>
      <p:sp>
        <p:nvSpPr>
          <p:cNvPr id="27651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1550" y="1871663"/>
            <a:ext cx="7272338" cy="1233487"/>
          </a:xfrm>
          <a:noFill/>
          <a:ln w="28575"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2500" lnSpcReduction="10000"/>
          </a:bodyPr>
          <a:lstStyle/>
          <a:p>
            <a:pPr algn="just">
              <a:lnSpc>
                <a:spcPct val="90000"/>
              </a:lnSpc>
              <a:buFontTx/>
              <a:buNone/>
            </a:pPr>
            <a:r>
              <a:rPr lang="en-US" sz="2400" smtClean="0"/>
              <a:t>1.	SENTUH LANGSUNG adalah persentuhan manusia dengan bagian aktif instalasi listrik.</a:t>
            </a:r>
          </a:p>
          <a:p>
            <a:pPr algn="just">
              <a:lnSpc>
                <a:spcPct val="90000"/>
              </a:lnSpc>
              <a:buFontTx/>
              <a:buNone/>
            </a:pPr>
            <a:r>
              <a:rPr lang="en-US" sz="2400" smtClean="0"/>
              <a:t>   	a.	Arus listrik mengalir dari bagian aktif ke bagian 	nol yang lewat tangan kanan ke tangan kiri.</a:t>
            </a:r>
          </a:p>
        </p:txBody>
      </p:sp>
      <p:grpSp>
        <p:nvGrpSpPr>
          <p:cNvPr id="2" name="Group 27"/>
          <p:cNvGrpSpPr>
            <a:grpSpLocks/>
          </p:cNvGrpSpPr>
          <p:nvPr/>
        </p:nvGrpSpPr>
        <p:grpSpPr bwMode="auto">
          <a:xfrm>
            <a:off x="2063750" y="3716338"/>
            <a:ext cx="5100638" cy="2179637"/>
            <a:chOff x="192" y="2160"/>
            <a:chExt cx="5328" cy="2064"/>
          </a:xfrm>
        </p:grpSpPr>
        <p:sp>
          <p:nvSpPr>
            <p:cNvPr id="27654" name="AutoShape 4"/>
            <p:cNvSpPr>
              <a:spLocks noChangeArrowheads="1"/>
            </p:cNvSpPr>
            <p:nvPr/>
          </p:nvSpPr>
          <p:spPr bwMode="auto">
            <a:xfrm>
              <a:off x="2220" y="2832"/>
              <a:ext cx="576" cy="672"/>
            </a:xfrm>
            <a:prstGeom prst="flowChartTerminator">
              <a:avLst/>
            </a:prstGeom>
            <a:solidFill>
              <a:schemeClr val="accent2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27655" name="AutoShape 5"/>
            <p:cNvSpPr>
              <a:spLocks noChangeArrowheads="1"/>
            </p:cNvSpPr>
            <p:nvPr/>
          </p:nvSpPr>
          <p:spPr bwMode="auto">
            <a:xfrm rot="-693886">
              <a:off x="2604" y="3456"/>
              <a:ext cx="192" cy="720"/>
            </a:xfrm>
            <a:prstGeom prst="flowChartManualOperation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27656" name="AutoShape 6"/>
            <p:cNvSpPr>
              <a:spLocks noChangeArrowheads="1"/>
            </p:cNvSpPr>
            <p:nvPr/>
          </p:nvSpPr>
          <p:spPr bwMode="auto">
            <a:xfrm rot="755859">
              <a:off x="2220" y="3456"/>
              <a:ext cx="192" cy="720"/>
            </a:xfrm>
            <a:prstGeom prst="flowChartManualOperation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27657" name="AutoShape 7"/>
            <p:cNvSpPr>
              <a:spLocks noChangeArrowheads="1"/>
            </p:cNvSpPr>
            <p:nvPr/>
          </p:nvSpPr>
          <p:spPr bwMode="auto">
            <a:xfrm rot="7263512">
              <a:off x="2052" y="2616"/>
              <a:ext cx="144" cy="384"/>
            </a:xfrm>
            <a:prstGeom prst="flowChartManualOperation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27658" name="AutoShape 8"/>
            <p:cNvSpPr>
              <a:spLocks noChangeArrowheads="1"/>
            </p:cNvSpPr>
            <p:nvPr/>
          </p:nvSpPr>
          <p:spPr bwMode="auto">
            <a:xfrm rot="-6349493">
              <a:off x="2868" y="2664"/>
              <a:ext cx="144" cy="384"/>
            </a:xfrm>
            <a:prstGeom prst="flowChartManualOperation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27659" name="AutoShape 9"/>
            <p:cNvSpPr>
              <a:spLocks noChangeArrowheads="1"/>
            </p:cNvSpPr>
            <p:nvPr/>
          </p:nvSpPr>
          <p:spPr bwMode="auto">
            <a:xfrm rot="-8547912">
              <a:off x="2112" y="2352"/>
              <a:ext cx="96" cy="384"/>
            </a:xfrm>
            <a:prstGeom prst="flowChartManualOperation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27660" name="AutoShape 10"/>
            <p:cNvSpPr>
              <a:spLocks noChangeArrowheads="1"/>
            </p:cNvSpPr>
            <p:nvPr/>
          </p:nvSpPr>
          <p:spPr bwMode="auto">
            <a:xfrm rot="-8172775">
              <a:off x="3180" y="2496"/>
              <a:ext cx="96" cy="384"/>
            </a:xfrm>
            <a:prstGeom prst="flowChartManualOperation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27661" name="AutoShape 11"/>
            <p:cNvSpPr>
              <a:spLocks noChangeArrowheads="1"/>
            </p:cNvSpPr>
            <p:nvPr/>
          </p:nvSpPr>
          <p:spPr bwMode="auto">
            <a:xfrm rot="-10585913">
              <a:off x="2412" y="2688"/>
              <a:ext cx="144" cy="144"/>
            </a:xfrm>
            <a:prstGeom prst="flowChartManualOperation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27662" name="AutoShape 12"/>
            <p:cNvSpPr>
              <a:spLocks noChangeArrowheads="1"/>
            </p:cNvSpPr>
            <p:nvPr/>
          </p:nvSpPr>
          <p:spPr bwMode="auto">
            <a:xfrm>
              <a:off x="2364" y="2496"/>
              <a:ext cx="288" cy="288"/>
            </a:xfrm>
            <a:prstGeom prst="flowChartConnector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27663" name="AutoShape 13"/>
            <p:cNvSpPr>
              <a:spLocks noChangeArrowheads="1"/>
            </p:cNvSpPr>
            <p:nvPr/>
          </p:nvSpPr>
          <p:spPr bwMode="auto">
            <a:xfrm rot="2777441">
              <a:off x="2172" y="2352"/>
              <a:ext cx="144" cy="240"/>
            </a:xfrm>
            <a:prstGeom prst="flowChartConnector">
              <a:avLst/>
            </a:prstGeom>
            <a:solidFill>
              <a:srgbClr val="9900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27664" name="Line 14"/>
            <p:cNvSpPr>
              <a:spLocks noChangeShapeType="1"/>
            </p:cNvSpPr>
            <p:nvPr/>
          </p:nvSpPr>
          <p:spPr bwMode="auto">
            <a:xfrm>
              <a:off x="540" y="2256"/>
              <a:ext cx="489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665" name="Line 15"/>
            <p:cNvSpPr>
              <a:spLocks noChangeShapeType="1"/>
            </p:cNvSpPr>
            <p:nvPr/>
          </p:nvSpPr>
          <p:spPr bwMode="auto">
            <a:xfrm>
              <a:off x="540" y="2448"/>
              <a:ext cx="1728" cy="0"/>
            </a:xfrm>
            <a:prstGeom prst="line">
              <a:avLst/>
            </a:prstGeom>
            <a:noFill/>
            <a:ln w="57150">
              <a:solidFill>
                <a:srgbClr val="FF33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666" name="Line 16"/>
            <p:cNvSpPr>
              <a:spLocks noChangeShapeType="1"/>
            </p:cNvSpPr>
            <p:nvPr/>
          </p:nvSpPr>
          <p:spPr bwMode="auto">
            <a:xfrm>
              <a:off x="3372" y="2544"/>
              <a:ext cx="2064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667" name="AutoShape 17"/>
            <p:cNvSpPr>
              <a:spLocks noChangeArrowheads="1"/>
            </p:cNvSpPr>
            <p:nvPr/>
          </p:nvSpPr>
          <p:spPr bwMode="auto">
            <a:xfrm rot="2777441">
              <a:off x="3324" y="2448"/>
              <a:ext cx="144" cy="240"/>
            </a:xfrm>
            <a:prstGeom prst="flowChartConnector">
              <a:avLst/>
            </a:prstGeom>
            <a:solidFill>
              <a:srgbClr val="9900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27668" name="WordArt 18"/>
            <p:cNvSpPr>
              <a:spLocks noChangeArrowheads="1" noChangeShapeType="1" noTextEdit="1"/>
            </p:cNvSpPr>
            <p:nvPr/>
          </p:nvSpPr>
          <p:spPr bwMode="auto">
            <a:xfrm>
              <a:off x="5436" y="2256"/>
              <a:ext cx="84" cy="272"/>
            </a:xfrm>
            <a:prstGeom prst="rect">
              <a:avLst/>
            </a:prstGeom>
          </p:spPr>
          <p:txBody>
            <a:bodyPr wrap="none" fromWordArt="1">
              <a:prstTxWarp prst="textDeflate">
                <a:avLst>
                  <a:gd name="adj" fmla="val 26227"/>
                </a:avLst>
              </a:prstTxWarp>
            </a:bodyPr>
            <a:lstStyle/>
            <a:p>
              <a:r>
                <a:rPr lang="en-US" sz="2000" b="1" kern="10">
                  <a:ln w="9525">
                    <a:solidFill>
                      <a:srgbClr val="FF3300"/>
                    </a:solidFill>
                    <a:round/>
                    <a:headEnd/>
                    <a:tailEnd/>
                  </a:ln>
                  <a:solidFill>
                    <a:srgbClr val="FF3300"/>
                  </a:solidFill>
                  <a:latin typeface="Impact"/>
                </a:rPr>
                <a:t>X</a:t>
              </a:r>
            </a:p>
          </p:txBody>
        </p:sp>
        <p:sp>
          <p:nvSpPr>
            <p:cNvPr id="27669" name="WordArt 19"/>
            <p:cNvSpPr>
              <a:spLocks noChangeArrowheads="1" noChangeShapeType="1" noTextEdit="1"/>
            </p:cNvSpPr>
            <p:nvPr/>
          </p:nvSpPr>
          <p:spPr bwMode="auto">
            <a:xfrm>
              <a:off x="222" y="2160"/>
              <a:ext cx="246" cy="324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r>
                <a:rPr lang="en-US" sz="1800" kern="10">
                  <a:ln w="9525">
                    <a:solidFill>
                      <a:srgbClr val="FF0000"/>
                    </a:solidFill>
                    <a:round/>
                    <a:headEnd/>
                    <a:tailEnd/>
                  </a:ln>
                  <a:solidFill>
                    <a:srgbClr val="336699"/>
                  </a:solidFill>
                  <a:latin typeface="Times New Roman"/>
                  <a:cs typeface="Times New Roman"/>
                </a:rPr>
                <a:t>Nol.</a:t>
              </a:r>
            </a:p>
            <a:p>
              <a:r>
                <a:rPr lang="en-US" sz="1800" kern="10">
                  <a:ln w="9525">
                    <a:solidFill>
                      <a:srgbClr val="FF0000"/>
                    </a:solidFill>
                    <a:round/>
                    <a:headEnd/>
                    <a:tailEnd/>
                  </a:ln>
                  <a:solidFill>
                    <a:srgbClr val="336699"/>
                  </a:solidFill>
                  <a:latin typeface="Times New Roman"/>
                  <a:cs typeface="Times New Roman"/>
                </a:rPr>
                <a:t>L.1.</a:t>
              </a:r>
            </a:p>
          </p:txBody>
        </p:sp>
        <p:sp>
          <p:nvSpPr>
            <p:cNvPr id="27670" name="AutoShape 20"/>
            <p:cNvSpPr>
              <a:spLocks noChangeArrowheads="1"/>
            </p:cNvSpPr>
            <p:nvPr/>
          </p:nvSpPr>
          <p:spPr bwMode="auto">
            <a:xfrm>
              <a:off x="2556" y="2880"/>
              <a:ext cx="192" cy="288"/>
            </a:xfrm>
            <a:prstGeom prst="flowChartConnector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27671" name="WordArt 21"/>
            <p:cNvSpPr>
              <a:spLocks noChangeArrowheads="1" noChangeShapeType="1" noTextEdit="1"/>
            </p:cNvSpPr>
            <p:nvPr/>
          </p:nvSpPr>
          <p:spPr bwMode="auto">
            <a:xfrm>
              <a:off x="2430" y="2552"/>
              <a:ext cx="168" cy="185"/>
            </a:xfrm>
            <a:prstGeom prst="rect">
              <a:avLst/>
            </a:prstGeom>
          </p:spPr>
          <p:txBody>
            <a:bodyPr wrap="none" fromWordArt="1">
              <a:prstTxWarp prst="textDeflate">
                <a:avLst>
                  <a:gd name="adj" fmla="val 26227"/>
                </a:avLst>
              </a:prstTxWarp>
            </a:bodyPr>
            <a:lstStyle/>
            <a:p>
              <a:r>
                <a:rPr lang="en-US" sz="12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latin typeface="Impact"/>
                </a:rPr>
                <a:t>o    o</a:t>
              </a:r>
            </a:p>
          </p:txBody>
        </p:sp>
        <p:sp>
          <p:nvSpPr>
            <p:cNvPr id="27672" name="Freeform 22"/>
            <p:cNvSpPr>
              <a:spLocks/>
            </p:cNvSpPr>
            <p:nvPr/>
          </p:nvSpPr>
          <p:spPr bwMode="auto">
            <a:xfrm>
              <a:off x="2186" y="2448"/>
              <a:ext cx="1306" cy="544"/>
            </a:xfrm>
            <a:custGeom>
              <a:avLst/>
              <a:gdLst>
                <a:gd name="T0" fmla="*/ 34 w 1306"/>
                <a:gd name="T1" fmla="*/ 0 h 544"/>
                <a:gd name="T2" fmla="*/ 34 w 1306"/>
                <a:gd name="T3" fmla="*/ 180 h 544"/>
                <a:gd name="T4" fmla="*/ 58 w 1306"/>
                <a:gd name="T5" fmla="*/ 216 h 544"/>
                <a:gd name="T6" fmla="*/ 46 w 1306"/>
                <a:gd name="T7" fmla="*/ 432 h 544"/>
                <a:gd name="T8" fmla="*/ 58 w 1306"/>
                <a:gd name="T9" fmla="*/ 468 h 544"/>
                <a:gd name="T10" fmla="*/ 178 w 1306"/>
                <a:gd name="T11" fmla="*/ 444 h 544"/>
                <a:gd name="T12" fmla="*/ 214 w 1306"/>
                <a:gd name="T13" fmla="*/ 420 h 544"/>
                <a:gd name="T14" fmla="*/ 238 w 1306"/>
                <a:gd name="T15" fmla="*/ 420 h 544"/>
                <a:gd name="T16" fmla="*/ 250 w 1306"/>
                <a:gd name="T17" fmla="*/ 504 h 544"/>
                <a:gd name="T18" fmla="*/ 262 w 1306"/>
                <a:gd name="T19" fmla="*/ 540 h 544"/>
                <a:gd name="T20" fmla="*/ 358 w 1306"/>
                <a:gd name="T21" fmla="*/ 516 h 544"/>
                <a:gd name="T22" fmla="*/ 430 w 1306"/>
                <a:gd name="T23" fmla="*/ 456 h 544"/>
                <a:gd name="T24" fmla="*/ 490 w 1306"/>
                <a:gd name="T25" fmla="*/ 396 h 544"/>
                <a:gd name="T26" fmla="*/ 514 w 1306"/>
                <a:gd name="T27" fmla="*/ 492 h 544"/>
                <a:gd name="T28" fmla="*/ 550 w 1306"/>
                <a:gd name="T29" fmla="*/ 504 h 544"/>
                <a:gd name="T30" fmla="*/ 766 w 1306"/>
                <a:gd name="T31" fmla="*/ 360 h 544"/>
                <a:gd name="T32" fmla="*/ 862 w 1306"/>
                <a:gd name="T33" fmla="*/ 408 h 544"/>
                <a:gd name="T34" fmla="*/ 934 w 1306"/>
                <a:gd name="T35" fmla="*/ 360 h 544"/>
                <a:gd name="T36" fmla="*/ 994 w 1306"/>
                <a:gd name="T37" fmla="*/ 288 h 544"/>
                <a:gd name="T38" fmla="*/ 1030 w 1306"/>
                <a:gd name="T39" fmla="*/ 312 h 544"/>
                <a:gd name="T40" fmla="*/ 1054 w 1306"/>
                <a:gd name="T41" fmla="*/ 276 h 544"/>
                <a:gd name="T42" fmla="*/ 1090 w 1306"/>
                <a:gd name="T43" fmla="*/ 252 h 544"/>
                <a:gd name="T44" fmla="*/ 1186 w 1306"/>
                <a:gd name="T45" fmla="*/ 156 h 544"/>
                <a:gd name="T46" fmla="*/ 1306 w 1306"/>
                <a:gd name="T47" fmla="*/ 96 h 544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1306"/>
                <a:gd name="T73" fmla="*/ 0 h 544"/>
                <a:gd name="T74" fmla="*/ 1306 w 1306"/>
                <a:gd name="T75" fmla="*/ 544 h 544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1306" h="544">
                  <a:moveTo>
                    <a:pt x="34" y="0"/>
                  </a:moveTo>
                  <a:cubicBezTo>
                    <a:pt x="60" y="78"/>
                    <a:pt x="52" y="38"/>
                    <a:pt x="34" y="180"/>
                  </a:cubicBezTo>
                  <a:cubicBezTo>
                    <a:pt x="27" y="238"/>
                    <a:pt x="0" y="235"/>
                    <a:pt x="58" y="216"/>
                  </a:cubicBezTo>
                  <a:cubicBezTo>
                    <a:pt x="81" y="285"/>
                    <a:pt x="56" y="361"/>
                    <a:pt x="46" y="432"/>
                  </a:cubicBezTo>
                  <a:cubicBezTo>
                    <a:pt x="50" y="444"/>
                    <a:pt x="45" y="467"/>
                    <a:pt x="58" y="468"/>
                  </a:cubicBezTo>
                  <a:cubicBezTo>
                    <a:pt x="99" y="472"/>
                    <a:pt x="178" y="444"/>
                    <a:pt x="178" y="444"/>
                  </a:cubicBezTo>
                  <a:cubicBezTo>
                    <a:pt x="190" y="436"/>
                    <a:pt x="205" y="431"/>
                    <a:pt x="214" y="420"/>
                  </a:cubicBezTo>
                  <a:cubicBezTo>
                    <a:pt x="237" y="392"/>
                    <a:pt x="215" y="352"/>
                    <a:pt x="238" y="420"/>
                  </a:cubicBezTo>
                  <a:cubicBezTo>
                    <a:pt x="242" y="448"/>
                    <a:pt x="244" y="476"/>
                    <a:pt x="250" y="504"/>
                  </a:cubicBezTo>
                  <a:cubicBezTo>
                    <a:pt x="252" y="516"/>
                    <a:pt x="249" y="539"/>
                    <a:pt x="262" y="540"/>
                  </a:cubicBezTo>
                  <a:cubicBezTo>
                    <a:pt x="295" y="544"/>
                    <a:pt x="326" y="524"/>
                    <a:pt x="358" y="516"/>
                  </a:cubicBezTo>
                  <a:cubicBezTo>
                    <a:pt x="380" y="494"/>
                    <a:pt x="408" y="478"/>
                    <a:pt x="430" y="456"/>
                  </a:cubicBezTo>
                  <a:cubicBezTo>
                    <a:pt x="510" y="376"/>
                    <a:pt x="394" y="460"/>
                    <a:pt x="490" y="396"/>
                  </a:cubicBezTo>
                  <a:cubicBezTo>
                    <a:pt x="500" y="427"/>
                    <a:pt x="496" y="465"/>
                    <a:pt x="514" y="492"/>
                  </a:cubicBezTo>
                  <a:cubicBezTo>
                    <a:pt x="521" y="503"/>
                    <a:pt x="538" y="500"/>
                    <a:pt x="550" y="504"/>
                  </a:cubicBezTo>
                  <a:cubicBezTo>
                    <a:pt x="643" y="473"/>
                    <a:pt x="696" y="430"/>
                    <a:pt x="766" y="360"/>
                  </a:cubicBezTo>
                  <a:cubicBezTo>
                    <a:pt x="799" y="409"/>
                    <a:pt x="802" y="428"/>
                    <a:pt x="862" y="408"/>
                  </a:cubicBezTo>
                  <a:cubicBezTo>
                    <a:pt x="977" y="293"/>
                    <a:pt x="830" y="429"/>
                    <a:pt x="934" y="360"/>
                  </a:cubicBezTo>
                  <a:cubicBezTo>
                    <a:pt x="962" y="342"/>
                    <a:pt x="976" y="315"/>
                    <a:pt x="994" y="288"/>
                  </a:cubicBezTo>
                  <a:cubicBezTo>
                    <a:pt x="1006" y="296"/>
                    <a:pt x="1016" y="315"/>
                    <a:pt x="1030" y="312"/>
                  </a:cubicBezTo>
                  <a:cubicBezTo>
                    <a:pt x="1044" y="309"/>
                    <a:pt x="1044" y="286"/>
                    <a:pt x="1054" y="276"/>
                  </a:cubicBezTo>
                  <a:cubicBezTo>
                    <a:pt x="1064" y="266"/>
                    <a:pt x="1078" y="260"/>
                    <a:pt x="1090" y="252"/>
                  </a:cubicBezTo>
                  <a:cubicBezTo>
                    <a:pt x="1115" y="214"/>
                    <a:pt x="1143" y="175"/>
                    <a:pt x="1186" y="156"/>
                  </a:cubicBezTo>
                  <a:cubicBezTo>
                    <a:pt x="1235" y="134"/>
                    <a:pt x="1282" y="143"/>
                    <a:pt x="1306" y="96"/>
                  </a:cubicBezTo>
                </a:path>
              </a:pathLst>
            </a:custGeom>
            <a:noFill/>
            <a:ln w="571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27673" name="AutoShape 23"/>
            <p:cNvSpPr>
              <a:spLocks noChangeArrowheads="1"/>
            </p:cNvSpPr>
            <p:nvPr/>
          </p:nvSpPr>
          <p:spPr bwMode="auto">
            <a:xfrm>
              <a:off x="2652" y="4080"/>
              <a:ext cx="288" cy="144"/>
            </a:xfrm>
            <a:prstGeom prst="flowChartPunchedTap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27674" name="AutoShape 24"/>
            <p:cNvSpPr>
              <a:spLocks noChangeArrowheads="1"/>
            </p:cNvSpPr>
            <p:nvPr/>
          </p:nvSpPr>
          <p:spPr bwMode="auto">
            <a:xfrm>
              <a:off x="2076" y="4080"/>
              <a:ext cx="288" cy="144"/>
            </a:xfrm>
            <a:prstGeom prst="flowChartPunchedTap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27675" name="WordArt 25"/>
            <p:cNvSpPr>
              <a:spLocks noChangeArrowheads="1" noChangeShapeType="1" noTextEdit="1"/>
            </p:cNvSpPr>
            <p:nvPr/>
          </p:nvSpPr>
          <p:spPr bwMode="auto">
            <a:xfrm>
              <a:off x="192" y="3744"/>
              <a:ext cx="1548" cy="336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r>
                <a:rPr lang="en-US" b="1" kern="10"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solidFill>
                    <a:srgbClr val="FF3300"/>
                  </a:solidFill>
                  <a:latin typeface="Times New Roman"/>
                  <a:cs typeface="Times New Roman"/>
                </a:rPr>
                <a:t>Sepatu Safety</a:t>
              </a:r>
            </a:p>
          </p:txBody>
        </p:sp>
        <p:sp>
          <p:nvSpPr>
            <p:cNvPr id="27676" name="Line 26"/>
            <p:cNvSpPr>
              <a:spLocks noChangeShapeType="1"/>
            </p:cNvSpPr>
            <p:nvPr/>
          </p:nvSpPr>
          <p:spPr bwMode="auto">
            <a:xfrm>
              <a:off x="1740" y="3936"/>
              <a:ext cx="288" cy="192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7653" name="Rectangle 29"/>
          <p:cNvSpPr>
            <a:spLocks noChangeArrowheads="1"/>
          </p:cNvSpPr>
          <p:nvPr/>
        </p:nvSpPr>
        <p:spPr bwMode="auto">
          <a:xfrm>
            <a:off x="963613" y="1339850"/>
            <a:ext cx="3720121" cy="424732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>
              <a:lnSpc>
                <a:spcPct val="90000"/>
              </a:lnSpc>
              <a:spcBef>
                <a:spcPct val="20000"/>
              </a:spcBef>
            </a:pPr>
            <a:r>
              <a:rPr lang="en-US" sz="2400" b="1" dirty="0" smtClean="0"/>
              <a:t>TERJADINYA  </a:t>
            </a:r>
            <a:r>
              <a:rPr lang="en-US" sz="2400" b="1" dirty="0"/>
              <a:t>KEJUT  LISTRIK</a:t>
            </a:r>
          </a:p>
        </p:txBody>
      </p:sp>
      <p:sp>
        <p:nvSpPr>
          <p:cNvPr id="29" name="Line 2"/>
          <p:cNvSpPr>
            <a:spLocks noChangeShapeType="1"/>
          </p:cNvSpPr>
          <p:nvPr/>
        </p:nvSpPr>
        <p:spPr bwMode="auto">
          <a:xfrm>
            <a:off x="323850" y="836613"/>
            <a:ext cx="8534400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949569" y="1709738"/>
            <a:ext cx="184731" cy="5847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endParaRPr lang="en-GB" sz="3200">
              <a:latin typeface="Arial" charset="0"/>
            </a:endParaRPr>
          </a:p>
        </p:txBody>
      </p:sp>
      <p:sp>
        <p:nvSpPr>
          <p:cNvPr id="43011" name="Rectangle 3"/>
          <p:cNvSpPr>
            <a:spLocks noChangeArrowheads="1"/>
          </p:cNvSpPr>
          <p:nvPr/>
        </p:nvSpPr>
        <p:spPr bwMode="auto">
          <a:xfrm>
            <a:off x="1166446" y="2932113"/>
            <a:ext cx="7508631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defRPr/>
            </a:pPr>
            <a:r>
              <a:rPr lang="en-US" sz="3600" b="1" dirty="0" err="1">
                <a:solidFill>
                  <a:schemeClr val="hlink"/>
                </a:solidFill>
                <a:latin typeface="+mn-lt"/>
              </a:rPr>
              <a:t>Apakah</a:t>
            </a:r>
            <a:r>
              <a:rPr lang="en-US" sz="3600" b="1" dirty="0">
                <a:solidFill>
                  <a:schemeClr val="hlink"/>
                </a:solidFill>
                <a:latin typeface="+mn-lt"/>
              </a:rPr>
              <a:t> </a:t>
            </a:r>
            <a:r>
              <a:rPr lang="en-US" sz="3600" b="1" dirty="0" err="1">
                <a:solidFill>
                  <a:schemeClr val="hlink"/>
                </a:solidFill>
                <a:latin typeface="+mn-lt"/>
              </a:rPr>
              <a:t>anda</a:t>
            </a:r>
            <a:r>
              <a:rPr lang="en-US" sz="3600" b="1" dirty="0">
                <a:solidFill>
                  <a:schemeClr val="hlink"/>
                </a:solidFill>
                <a:latin typeface="+mn-lt"/>
              </a:rPr>
              <a:t> </a:t>
            </a:r>
            <a:r>
              <a:rPr lang="en-US" sz="3600" b="1" dirty="0" err="1">
                <a:solidFill>
                  <a:schemeClr val="hlink"/>
                </a:solidFill>
                <a:latin typeface="+mn-lt"/>
              </a:rPr>
              <a:t>pernah</a:t>
            </a:r>
            <a:r>
              <a:rPr lang="en-US" sz="3600" b="1" dirty="0">
                <a:solidFill>
                  <a:schemeClr val="hlink"/>
                </a:solidFill>
                <a:latin typeface="+mn-lt"/>
              </a:rPr>
              <a:t> </a:t>
            </a:r>
            <a:r>
              <a:rPr lang="en-US" sz="3600" b="1" dirty="0" err="1">
                <a:solidFill>
                  <a:schemeClr val="hlink"/>
                </a:solidFill>
                <a:latin typeface="+mn-lt"/>
              </a:rPr>
              <a:t>kesetrum</a:t>
            </a:r>
            <a:r>
              <a:rPr lang="en-US" sz="3600" b="1" dirty="0">
                <a:solidFill>
                  <a:schemeClr val="hlink"/>
                </a:solidFill>
                <a:latin typeface="+mn-lt"/>
              </a:rPr>
              <a:t> ?</a:t>
            </a:r>
          </a:p>
        </p:txBody>
      </p:sp>
      <p:sp>
        <p:nvSpPr>
          <p:cNvPr id="4100" name="Text Box 5"/>
          <p:cNvSpPr txBox="1">
            <a:spLocks noChangeArrowheads="1"/>
          </p:cNvSpPr>
          <p:nvPr/>
        </p:nvSpPr>
        <p:spPr bwMode="auto">
          <a:xfrm>
            <a:off x="1041889" y="3386139"/>
            <a:ext cx="184731" cy="5847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endParaRPr lang="en-GB" sz="3200">
              <a:latin typeface="Arial" charset="0"/>
            </a:endParaRPr>
          </a:p>
        </p:txBody>
      </p:sp>
      <p:sp>
        <p:nvSpPr>
          <p:cNvPr id="4101" name="Rectangle 6"/>
          <p:cNvSpPr>
            <a:spLocks noGrp="1" noChangeArrowheads="1"/>
          </p:cNvSpPr>
          <p:nvPr>
            <p:ph type="title"/>
          </p:nvPr>
        </p:nvSpPr>
        <p:spPr>
          <a:xfrm>
            <a:off x="1312985" y="1081089"/>
            <a:ext cx="6644054" cy="1411287"/>
          </a:xfrm>
          <a:effectLst>
            <a:outerShdw dist="35921" dir="2700000" algn="ctr" rotWithShape="0">
              <a:schemeClr val="bg2"/>
            </a:outerShdw>
          </a:effectLst>
        </p:spPr>
        <p:txBody>
          <a:bodyPr lIns="92075" tIns="46038" rIns="92075" bIns="46038" anchor="ctr"/>
          <a:lstStyle/>
          <a:p>
            <a:pPr eaLnBrk="1" hangingPunct="1"/>
            <a:r>
              <a:rPr lang="en-US" sz="4000" b="1" u="sng" smtClean="0">
                <a:solidFill>
                  <a:schemeClr val="tx2"/>
                </a:solidFill>
              </a:rPr>
              <a:t>Electrical Hazards</a:t>
            </a:r>
          </a:p>
        </p:txBody>
      </p:sp>
      <p:graphicFrame>
        <p:nvGraphicFramePr>
          <p:cNvPr id="4102" name="Object 7"/>
          <p:cNvGraphicFramePr>
            <a:graphicFrameLocks/>
          </p:cNvGraphicFramePr>
          <p:nvPr/>
        </p:nvGraphicFramePr>
        <p:xfrm>
          <a:off x="3701562" y="3716338"/>
          <a:ext cx="2094035" cy="2525712"/>
        </p:xfrm>
        <a:graphic>
          <a:graphicData uri="http://schemas.openxmlformats.org/presentationml/2006/ole">
            <p:oleObj spid="_x0000_s2050" name="Clip" r:id="rId3" imgW="1606163" imgH="2286663" progId="">
              <p:embed/>
            </p:oleObj>
          </a:graphicData>
        </a:graphic>
      </p:graphicFrame>
      <p:sp>
        <p:nvSpPr>
          <p:cNvPr id="4103" name="Line 8"/>
          <p:cNvSpPr>
            <a:spLocks noChangeShapeType="1"/>
          </p:cNvSpPr>
          <p:nvPr/>
        </p:nvSpPr>
        <p:spPr bwMode="auto">
          <a:xfrm>
            <a:off x="381000" y="1066800"/>
            <a:ext cx="8534400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28600" y="192833"/>
            <a:ext cx="2209800" cy="7215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5E0F8983-2D1E-4C5E-B8FF-FEAB7311D738}" type="datetime1">
              <a:rPr lang="en-US" smtClean="0"/>
              <a:pPr/>
              <a:t>9/16/2013</a:t>
            </a:fld>
            <a:r>
              <a:rPr lang="en-US" smtClean="0"/>
              <a:t>     </a:t>
            </a:r>
          </a:p>
        </p:txBody>
      </p:sp>
      <p:sp>
        <p:nvSpPr>
          <p:cNvPr id="28675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7575" y="1889125"/>
            <a:ext cx="6915150" cy="1431925"/>
          </a:xfrm>
          <a:noFill/>
          <a:ln w="28575"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57200" indent="-457200" algn="just">
              <a:lnSpc>
                <a:spcPct val="90000"/>
              </a:lnSpc>
              <a:buFontTx/>
              <a:buNone/>
            </a:pPr>
            <a:r>
              <a:rPr lang="en-US" sz="2400" smtClean="0"/>
              <a:t>	b.	Arus listrik mengalir dari bagian aktif ke 	bagian bumi / 	tanah yang lewat dari tangan ke 	kaki</a:t>
            </a:r>
          </a:p>
        </p:txBody>
      </p:sp>
      <p:grpSp>
        <p:nvGrpSpPr>
          <p:cNvPr id="2" name="Group 27"/>
          <p:cNvGrpSpPr>
            <a:grpSpLocks/>
          </p:cNvGrpSpPr>
          <p:nvPr/>
        </p:nvGrpSpPr>
        <p:grpSpPr bwMode="auto">
          <a:xfrm>
            <a:off x="1949450" y="3225800"/>
            <a:ext cx="5394325" cy="2940050"/>
            <a:chOff x="192" y="1296"/>
            <a:chExt cx="5232" cy="3008"/>
          </a:xfrm>
        </p:grpSpPr>
        <p:sp>
          <p:nvSpPr>
            <p:cNvPr id="28678" name="AutoShape 4"/>
            <p:cNvSpPr>
              <a:spLocks noChangeArrowheads="1"/>
            </p:cNvSpPr>
            <p:nvPr/>
          </p:nvSpPr>
          <p:spPr bwMode="auto">
            <a:xfrm>
              <a:off x="1968" y="2256"/>
              <a:ext cx="768" cy="1008"/>
            </a:xfrm>
            <a:prstGeom prst="flowChartTerminator">
              <a:avLst/>
            </a:prstGeom>
            <a:solidFill>
              <a:schemeClr val="accent2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id-ID" sz="2400"/>
            </a:p>
          </p:txBody>
        </p:sp>
        <p:sp>
          <p:nvSpPr>
            <p:cNvPr id="28679" name="AutoShape 5"/>
            <p:cNvSpPr>
              <a:spLocks noChangeArrowheads="1"/>
            </p:cNvSpPr>
            <p:nvPr/>
          </p:nvSpPr>
          <p:spPr bwMode="auto">
            <a:xfrm rot="-693886">
              <a:off x="2590" y="3195"/>
              <a:ext cx="166" cy="960"/>
            </a:xfrm>
            <a:prstGeom prst="flowChartManualOperation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28680" name="AutoShape 6"/>
            <p:cNvSpPr>
              <a:spLocks noChangeArrowheads="1"/>
            </p:cNvSpPr>
            <p:nvPr/>
          </p:nvSpPr>
          <p:spPr bwMode="auto">
            <a:xfrm rot="755859">
              <a:off x="1968" y="3213"/>
              <a:ext cx="144" cy="960"/>
            </a:xfrm>
            <a:prstGeom prst="flowChartManualOperation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28681" name="AutoShape 7"/>
            <p:cNvSpPr>
              <a:spLocks noChangeArrowheads="1"/>
            </p:cNvSpPr>
            <p:nvPr/>
          </p:nvSpPr>
          <p:spPr bwMode="auto">
            <a:xfrm>
              <a:off x="1680" y="4128"/>
              <a:ext cx="384" cy="96"/>
            </a:xfrm>
            <a:prstGeom prst="flowChartTerminator">
              <a:avLst/>
            </a:prstGeom>
            <a:solidFill>
              <a:srgbClr val="CC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28682" name="AutoShape 8"/>
            <p:cNvSpPr>
              <a:spLocks noChangeArrowheads="1"/>
            </p:cNvSpPr>
            <p:nvPr/>
          </p:nvSpPr>
          <p:spPr bwMode="auto">
            <a:xfrm>
              <a:off x="2640" y="4128"/>
              <a:ext cx="384" cy="96"/>
            </a:xfrm>
            <a:prstGeom prst="flowChartTerminator">
              <a:avLst/>
            </a:prstGeom>
            <a:solidFill>
              <a:srgbClr val="CC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28683" name="AutoShape 9"/>
            <p:cNvSpPr>
              <a:spLocks noChangeArrowheads="1"/>
            </p:cNvSpPr>
            <p:nvPr/>
          </p:nvSpPr>
          <p:spPr bwMode="auto">
            <a:xfrm rot="8547179">
              <a:off x="1872" y="1968"/>
              <a:ext cx="144" cy="384"/>
            </a:xfrm>
            <a:prstGeom prst="flowChartManualOperation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28684" name="AutoShape 10"/>
            <p:cNvSpPr>
              <a:spLocks noChangeArrowheads="1"/>
            </p:cNvSpPr>
            <p:nvPr/>
          </p:nvSpPr>
          <p:spPr bwMode="auto">
            <a:xfrm rot="-3618899">
              <a:off x="2712" y="2232"/>
              <a:ext cx="144" cy="384"/>
            </a:xfrm>
            <a:prstGeom prst="flowChartManualOperation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28685" name="AutoShape 11"/>
            <p:cNvSpPr>
              <a:spLocks noChangeArrowheads="1"/>
            </p:cNvSpPr>
            <p:nvPr/>
          </p:nvSpPr>
          <p:spPr bwMode="auto">
            <a:xfrm rot="10405428">
              <a:off x="1776" y="1680"/>
              <a:ext cx="96" cy="384"/>
            </a:xfrm>
            <a:prstGeom prst="flowChartManualOperation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28686" name="AutoShape 12"/>
            <p:cNvSpPr>
              <a:spLocks noChangeArrowheads="1"/>
            </p:cNvSpPr>
            <p:nvPr/>
          </p:nvSpPr>
          <p:spPr bwMode="auto">
            <a:xfrm rot="-1989936">
              <a:off x="2976" y="2448"/>
              <a:ext cx="96" cy="384"/>
            </a:xfrm>
            <a:prstGeom prst="flowChartManualOperation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28687" name="AutoShape 13"/>
            <p:cNvSpPr>
              <a:spLocks noChangeArrowheads="1"/>
            </p:cNvSpPr>
            <p:nvPr/>
          </p:nvSpPr>
          <p:spPr bwMode="auto">
            <a:xfrm rot="-10585913">
              <a:off x="2304" y="2112"/>
              <a:ext cx="144" cy="144"/>
            </a:xfrm>
            <a:prstGeom prst="flowChartManualOperation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28688" name="AutoShape 14"/>
            <p:cNvSpPr>
              <a:spLocks noChangeArrowheads="1"/>
            </p:cNvSpPr>
            <p:nvPr/>
          </p:nvSpPr>
          <p:spPr bwMode="auto">
            <a:xfrm>
              <a:off x="2208" y="1824"/>
              <a:ext cx="336" cy="288"/>
            </a:xfrm>
            <a:prstGeom prst="flowChartConnector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28689" name="AutoShape 15"/>
            <p:cNvSpPr>
              <a:spLocks noChangeArrowheads="1"/>
            </p:cNvSpPr>
            <p:nvPr/>
          </p:nvSpPr>
          <p:spPr bwMode="auto">
            <a:xfrm rot="-95794">
              <a:off x="1728" y="1536"/>
              <a:ext cx="144" cy="240"/>
            </a:xfrm>
            <a:prstGeom prst="flowChartConnector">
              <a:avLst/>
            </a:prstGeom>
            <a:solidFill>
              <a:srgbClr val="9900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28690" name="Line 16"/>
            <p:cNvSpPr>
              <a:spLocks noChangeShapeType="1"/>
            </p:cNvSpPr>
            <p:nvPr/>
          </p:nvSpPr>
          <p:spPr bwMode="auto">
            <a:xfrm>
              <a:off x="528" y="1392"/>
              <a:ext cx="489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691" name="Line 17"/>
            <p:cNvSpPr>
              <a:spLocks noChangeShapeType="1"/>
            </p:cNvSpPr>
            <p:nvPr/>
          </p:nvSpPr>
          <p:spPr bwMode="auto">
            <a:xfrm>
              <a:off x="528" y="1632"/>
              <a:ext cx="4848" cy="0"/>
            </a:xfrm>
            <a:prstGeom prst="line">
              <a:avLst/>
            </a:prstGeom>
            <a:noFill/>
            <a:ln w="57150">
              <a:solidFill>
                <a:srgbClr val="FF33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692" name="AutoShape 18"/>
            <p:cNvSpPr>
              <a:spLocks noChangeArrowheads="1"/>
            </p:cNvSpPr>
            <p:nvPr/>
          </p:nvSpPr>
          <p:spPr bwMode="auto">
            <a:xfrm rot="-444150">
              <a:off x="3072" y="2784"/>
              <a:ext cx="144" cy="240"/>
            </a:xfrm>
            <a:prstGeom prst="flowChartConnector">
              <a:avLst/>
            </a:prstGeom>
            <a:solidFill>
              <a:srgbClr val="9900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28693" name="WordArt 19"/>
            <p:cNvSpPr>
              <a:spLocks noChangeArrowheads="1" noChangeShapeType="1" noTextEdit="1"/>
            </p:cNvSpPr>
            <p:nvPr/>
          </p:nvSpPr>
          <p:spPr bwMode="auto">
            <a:xfrm>
              <a:off x="5340" y="1392"/>
              <a:ext cx="84" cy="272"/>
            </a:xfrm>
            <a:prstGeom prst="rect">
              <a:avLst/>
            </a:prstGeom>
          </p:spPr>
          <p:txBody>
            <a:bodyPr wrap="none" fromWordArt="1">
              <a:prstTxWarp prst="textDeflate">
                <a:avLst>
                  <a:gd name="adj" fmla="val 26227"/>
                </a:avLst>
              </a:prstTxWarp>
            </a:bodyPr>
            <a:lstStyle/>
            <a:p>
              <a:r>
                <a:rPr lang="en-US" sz="2000" b="1" kern="10">
                  <a:ln w="9525">
                    <a:solidFill>
                      <a:srgbClr val="FF3300"/>
                    </a:solidFill>
                    <a:round/>
                    <a:headEnd/>
                    <a:tailEnd/>
                  </a:ln>
                  <a:solidFill>
                    <a:srgbClr val="FF3300"/>
                  </a:solidFill>
                  <a:latin typeface="Impact"/>
                </a:rPr>
                <a:t>X</a:t>
              </a:r>
            </a:p>
          </p:txBody>
        </p:sp>
        <p:sp>
          <p:nvSpPr>
            <p:cNvPr id="28694" name="AutoShape 20"/>
            <p:cNvSpPr>
              <a:spLocks noChangeArrowheads="1"/>
            </p:cNvSpPr>
            <p:nvPr/>
          </p:nvSpPr>
          <p:spPr bwMode="auto">
            <a:xfrm>
              <a:off x="2448" y="2400"/>
              <a:ext cx="192" cy="288"/>
            </a:xfrm>
            <a:prstGeom prst="flowChartConnector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28695" name="WordArt 21"/>
            <p:cNvSpPr>
              <a:spLocks noChangeArrowheads="1" noChangeShapeType="1" noTextEdit="1"/>
            </p:cNvSpPr>
            <p:nvPr/>
          </p:nvSpPr>
          <p:spPr bwMode="auto">
            <a:xfrm>
              <a:off x="2256" y="1824"/>
              <a:ext cx="228" cy="240"/>
            </a:xfrm>
            <a:prstGeom prst="rect">
              <a:avLst/>
            </a:prstGeom>
          </p:spPr>
          <p:txBody>
            <a:bodyPr wrap="none" fromWordArt="1">
              <a:prstTxWarp prst="textDeflate">
                <a:avLst>
                  <a:gd name="adj" fmla="val 26227"/>
                </a:avLst>
              </a:prstTxWarp>
            </a:bodyPr>
            <a:lstStyle/>
            <a:p>
              <a:r>
                <a:rPr lang="en-US" sz="1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latin typeface="Impact"/>
                </a:rPr>
                <a:t>o    o</a:t>
              </a:r>
            </a:p>
          </p:txBody>
        </p:sp>
        <p:sp>
          <p:nvSpPr>
            <p:cNvPr id="28696" name="WordArt 22"/>
            <p:cNvSpPr>
              <a:spLocks noChangeArrowheads="1" noChangeShapeType="1" noTextEdit="1"/>
            </p:cNvSpPr>
            <p:nvPr/>
          </p:nvSpPr>
          <p:spPr bwMode="auto">
            <a:xfrm>
              <a:off x="192" y="1296"/>
              <a:ext cx="336" cy="432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r>
                <a:rPr lang="en-US" sz="2400" b="1" kern="10"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solidFill>
                    <a:srgbClr val="336699"/>
                  </a:solidFill>
                  <a:latin typeface="Times New Roman"/>
                  <a:cs typeface="Times New Roman"/>
                </a:rPr>
                <a:t>Nol.</a:t>
              </a:r>
            </a:p>
            <a:p>
              <a:r>
                <a:rPr lang="en-US" sz="2400" b="1" kern="10"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solidFill>
                    <a:srgbClr val="336699"/>
                  </a:solidFill>
                  <a:latin typeface="Times New Roman"/>
                  <a:cs typeface="Times New Roman"/>
                </a:rPr>
                <a:t>L.1.</a:t>
              </a:r>
            </a:p>
          </p:txBody>
        </p:sp>
        <p:sp>
          <p:nvSpPr>
            <p:cNvPr id="28697" name="Freeform 23"/>
            <p:cNvSpPr>
              <a:spLocks/>
            </p:cNvSpPr>
            <p:nvPr/>
          </p:nvSpPr>
          <p:spPr bwMode="auto">
            <a:xfrm>
              <a:off x="1713" y="1584"/>
              <a:ext cx="1147" cy="2720"/>
            </a:xfrm>
            <a:custGeom>
              <a:avLst/>
              <a:gdLst>
                <a:gd name="T0" fmla="*/ 135 w 1147"/>
                <a:gd name="T1" fmla="*/ 0 h 2720"/>
                <a:gd name="T2" fmla="*/ 51 w 1147"/>
                <a:gd name="T3" fmla="*/ 180 h 2720"/>
                <a:gd name="T4" fmla="*/ 27 w 1147"/>
                <a:gd name="T5" fmla="*/ 216 h 2720"/>
                <a:gd name="T6" fmla="*/ 3 w 1147"/>
                <a:gd name="T7" fmla="*/ 288 h 2720"/>
                <a:gd name="T8" fmla="*/ 75 w 1147"/>
                <a:gd name="T9" fmla="*/ 300 h 2720"/>
                <a:gd name="T10" fmla="*/ 147 w 1147"/>
                <a:gd name="T11" fmla="*/ 312 h 2720"/>
                <a:gd name="T12" fmla="*/ 87 w 1147"/>
                <a:gd name="T13" fmla="*/ 648 h 2720"/>
                <a:gd name="T14" fmla="*/ 99 w 1147"/>
                <a:gd name="T15" fmla="*/ 732 h 2720"/>
                <a:gd name="T16" fmla="*/ 183 w 1147"/>
                <a:gd name="T17" fmla="*/ 684 h 2720"/>
                <a:gd name="T18" fmla="*/ 243 w 1147"/>
                <a:gd name="T19" fmla="*/ 612 h 2720"/>
                <a:gd name="T20" fmla="*/ 267 w 1147"/>
                <a:gd name="T21" fmla="*/ 648 h 2720"/>
                <a:gd name="T22" fmla="*/ 279 w 1147"/>
                <a:gd name="T23" fmla="*/ 1032 h 2720"/>
                <a:gd name="T24" fmla="*/ 423 w 1147"/>
                <a:gd name="T25" fmla="*/ 960 h 2720"/>
                <a:gd name="T26" fmla="*/ 603 w 1147"/>
                <a:gd name="T27" fmla="*/ 912 h 2720"/>
                <a:gd name="T28" fmla="*/ 627 w 1147"/>
                <a:gd name="T29" fmla="*/ 840 h 2720"/>
                <a:gd name="T30" fmla="*/ 699 w 1147"/>
                <a:gd name="T31" fmla="*/ 756 h 2720"/>
                <a:gd name="T32" fmla="*/ 735 w 1147"/>
                <a:gd name="T33" fmla="*/ 948 h 2720"/>
                <a:gd name="T34" fmla="*/ 771 w 1147"/>
                <a:gd name="T35" fmla="*/ 1044 h 2720"/>
                <a:gd name="T36" fmla="*/ 807 w 1147"/>
                <a:gd name="T37" fmla="*/ 1392 h 2720"/>
                <a:gd name="T38" fmla="*/ 915 w 1147"/>
                <a:gd name="T39" fmla="*/ 1212 h 2720"/>
                <a:gd name="T40" fmla="*/ 891 w 1147"/>
                <a:gd name="T41" fmla="*/ 1668 h 2720"/>
                <a:gd name="T42" fmla="*/ 867 w 1147"/>
                <a:gd name="T43" fmla="*/ 1776 h 2720"/>
                <a:gd name="T44" fmla="*/ 951 w 1147"/>
                <a:gd name="T45" fmla="*/ 1752 h 2720"/>
                <a:gd name="T46" fmla="*/ 1059 w 1147"/>
                <a:gd name="T47" fmla="*/ 2304 h 2720"/>
                <a:gd name="T48" fmla="*/ 1107 w 1147"/>
                <a:gd name="T49" fmla="*/ 2256 h 2720"/>
                <a:gd name="T50" fmla="*/ 1095 w 1147"/>
                <a:gd name="T51" fmla="*/ 2700 h 2720"/>
                <a:gd name="T52" fmla="*/ 1095 w 1147"/>
                <a:gd name="T53" fmla="*/ 2640 h 2720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w 1147"/>
                <a:gd name="T82" fmla="*/ 0 h 2720"/>
                <a:gd name="T83" fmla="*/ 1147 w 1147"/>
                <a:gd name="T84" fmla="*/ 2720 h 2720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T81" t="T82" r="T83" b="T84"/>
              <a:pathLst>
                <a:path w="1147" h="2720">
                  <a:moveTo>
                    <a:pt x="135" y="0"/>
                  </a:moveTo>
                  <a:cubicBezTo>
                    <a:pt x="113" y="65"/>
                    <a:pt x="81" y="119"/>
                    <a:pt x="51" y="180"/>
                  </a:cubicBezTo>
                  <a:cubicBezTo>
                    <a:pt x="45" y="193"/>
                    <a:pt x="33" y="203"/>
                    <a:pt x="27" y="216"/>
                  </a:cubicBezTo>
                  <a:cubicBezTo>
                    <a:pt x="17" y="239"/>
                    <a:pt x="3" y="288"/>
                    <a:pt x="3" y="288"/>
                  </a:cubicBezTo>
                  <a:cubicBezTo>
                    <a:pt x="78" y="338"/>
                    <a:pt x="0" y="300"/>
                    <a:pt x="75" y="300"/>
                  </a:cubicBezTo>
                  <a:cubicBezTo>
                    <a:pt x="99" y="300"/>
                    <a:pt x="123" y="308"/>
                    <a:pt x="147" y="312"/>
                  </a:cubicBezTo>
                  <a:cubicBezTo>
                    <a:pt x="83" y="407"/>
                    <a:pt x="123" y="540"/>
                    <a:pt x="87" y="648"/>
                  </a:cubicBezTo>
                  <a:cubicBezTo>
                    <a:pt x="91" y="676"/>
                    <a:pt x="79" y="712"/>
                    <a:pt x="99" y="732"/>
                  </a:cubicBezTo>
                  <a:cubicBezTo>
                    <a:pt x="105" y="738"/>
                    <a:pt x="176" y="688"/>
                    <a:pt x="183" y="684"/>
                  </a:cubicBezTo>
                  <a:cubicBezTo>
                    <a:pt x="190" y="673"/>
                    <a:pt x="228" y="612"/>
                    <a:pt x="243" y="612"/>
                  </a:cubicBezTo>
                  <a:cubicBezTo>
                    <a:pt x="257" y="612"/>
                    <a:pt x="259" y="636"/>
                    <a:pt x="267" y="648"/>
                  </a:cubicBezTo>
                  <a:cubicBezTo>
                    <a:pt x="271" y="776"/>
                    <a:pt x="222" y="917"/>
                    <a:pt x="279" y="1032"/>
                  </a:cubicBezTo>
                  <a:cubicBezTo>
                    <a:pt x="303" y="1080"/>
                    <a:pt x="375" y="984"/>
                    <a:pt x="423" y="960"/>
                  </a:cubicBezTo>
                  <a:cubicBezTo>
                    <a:pt x="503" y="920"/>
                    <a:pt x="521" y="924"/>
                    <a:pt x="603" y="912"/>
                  </a:cubicBezTo>
                  <a:cubicBezTo>
                    <a:pt x="611" y="888"/>
                    <a:pt x="614" y="862"/>
                    <a:pt x="627" y="840"/>
                  </a:cubicBezTo>
                  <a:cubicBezTo>
                    <a:pt x="646" y="808"/>
                    <a:pt x="679" y="787"/>
                    <a:pt x="699" y="756"/>
                  </a:cubicBezTo>
                  <a:cubicBezTo>
                    <a:pt x="715" y="819"/>
                    <a:pt x="719" y="885"/>
                    <a:pt x="735" y="948"/>
                  </a:cubicBezTo>
                  <a:cubicBezTo>
                    <a:pt x="780" y="1128"/>
                    <a:pt x="742" y="870"/>
                    <a:pt x="771" y="1044"/>
                  </a:cubicBezTo>
                  <a:cubicBezTo>
                    <a:pt x="790" y="1159"/>
                    <a:pt x="797" y="1276"/>
                    <a:pt x="807" y="1392"/>
                  </a:cubicBezTo>
                  <a:cubicBezTo>
                    <a:pt x="852" y="1332"/>
                    <a:pt x="862" y="1265"/>
                    <a:pt x="915" y="1212"/>
                  </a:cubicBezTo>
                  <a:cubicBezTo>
                    <a:pt x="958" y="1341"/>
                    <a:pt x="908" y="1534"/>
                    <a:pt x="891" y="1668"/>
                  </a:cubicBezTo>
                  <a:cubicBezTo>
                    <a:pt x="890" y="1679"/>
                    <a:pt x="863" y="1771"/>
                    <a:pt x="867" y="1776"/>
                  </a:cubicBezTo>
                  <a:cubicBezTo>
                    <a:pt x="870" y="1780"/>
                    <a:pt x="943" y="1755"/>
                    <a:pt x="951" y="1752"/>
                  </a:cubicBezTo>
                  <a:cubicBezTo>
                    <a:pt x="1045" y="1941"/>
                    <a:pt x="711" y="2572"/>
                    <a:pt x="1059" y="2304"/>
                  </a:cubicBezTo>
                  <a:cubicBezTo>
                    <a:pt x="1077" y="2290"/>
                    <a:pt x="1091" y="2272"/>
                    <a:pt x="1107" y="2256"/>
                  </a:cubicBezTo>
                  <a:cubicBezTo>
                    <a:pt x="1147" y="2376"/>
                    <a:pt x="1109" y="2570"/>
                    <a:pt x="1095" y="2700"/>
                  </a:cubicBezTo>
                  <a:cubicBezTo>
                    <a:pt x="1093" y="2720"/>
                    <a:pt x="1095" y="2660"/>
                    <a:pt x="1095" y="2640"/>
                  </a:cubicBezTo>
                </a:path>
              </a:pathLst>
            </a:cu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28698" name="Freeform 24"/>
            <p:cNvSpPr>
              <a:spLocks/>
            </p:cNvSpPr>
            <p:nvPr/>
          </p:nvSpPr>
          <p:spPr bwMode="auto">
            <a:xfrm>
              <a:off x="1812" y="2616"/>
              <a:ext cx="660" cy="1620"/>
            </a:xfrm>
            <a:custGeom>
              <a:avLst/>
              <a:gdLst>
                <a:gd name="T0" fmla="*/ 660 w 660"/>
                <a:gd name="T1" fmla="*/ 0 h 1620"/>
                <a:gd name="T2" fmla="*/ 588 w 660"/>
                <a:gd name="T3" fmla="*/ 144 h 1620"/>
                <a:gd name="T4" fmla="*/ 552 w 660"/>
                <a:gd name="T5" fmla="*/ 180 h 1620"/>
                <a:gd name="T6" fmla="*/ 432 w 660"/>
                <a:gd name="T7" fmla="*/ 336 h 1620"/>
                <a:gd name="T8" fmla="*/ 408 w 660"/>
                <a:gd name="T9" fmla="*/ 372 h 1620"/>
                <a:gd name="T10" fmla="*/ 372 w 660"/>
                <a:gd name="T11" fmla="*/ 396 h 1620"/>
                <a:gd name="T12" fmla="*/ 408 w 660"/>
                <a:gd name="T13" fmla="*/ 408 h 1620"/>
                <a:gd name="T14" fmla="*/ 504 w 660"/>
                <a:gd name="T15" fmla="*/ 420 h 1620"/>
                <a:gd name="T16" fmla="*/ 456 w 660"/>
                <a:gd name="T17" fmla="*/ 504 h 1620"/>
                <a:gd name="T18" fmla="*/ 384 w 660"/>
                <a:gd name="T19" fmla="*/ 612 h 1620"/>
                <a:gd name="T20" fmla="*/ 336 w 660"/>
                <a:gd name="T21" fmla="*/ 720 h 1620"/>
                <a:gd name="T22" fmla="*/ 204 w 660"/>
                <a:gd name="T23" fmla="*/ 924 h 1620"/>
                <a:gd name="T24" fmla="*/ 348 w 660"/>
                <a:gd name="T25" fmla="*/ 936 h 1620"/>
                <a:gd name="T26" fmla="*/ 336 w 660"/>
                <a:gd name="T27" fmla="*/ 984 h 1620"/>
                <a:gd name="T28" fmla="*/ 216 w 660"/>
                <a:gd name="T29" fmla="*/ 1116 h 1620"/>
                <a:gd name="T30" fmla="*/ 240 w 660"/>
                <a:gd name="T31" fmla="*/ 1200 h 1620"/>
                <a:gd name="T32" fmla="*/ 192 w 660"/>
                <a:gd name="T33" fmla="*/ 1248 h 1620"/>
                <a:gd name="T34" fmla="*/ 108 w 660"/>
                <a:gd name="T35" fmla="*/ 1392 h 1620"/>
                <a:gd name="T36" fmla="*/ 144 w 660"/>
                <a:gd name="T37" fmla="*/ 1404 h 1620"/>
                <a:gd name="T38" fmla="*/ 180 w 660"/>
                <a:gd name="T39" fmla="*/ 1392 h 1620"/>
                <a:gd name="T40" fmla="*/ 144 w 660"/>
                <a:gd name="T41" fmla="*/ 1416 h 1620"/>
                <a:gd name="T42" fmla="*/ 36 w 660"/>
                <a:gd name="T43" fmla="*/ 1524 h 1620"/>
                <a:gd name="T44" fmla="*/ 0 w 660"/>
                <a:gd name="T45" fmla="*/ 1620 h 1620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660"/>
                <a:gd name="T70" fmla="*/ 0 h 1620"/>
                <a:gd name="T71" fmla="*/ 660 w 660"/>
                <a:gd name="T72" fmla="*/ 1620 h 1620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660" h="1620">
                  <a:moveTo>
                    <a:pt x="660" y="0"/>
                  </a:moveTo>
                  <a:cubicBezTo>
                    <a:pt x="647" y="51"/>
                    <a:pt x="619" y="101"/>
                    <a:pt x="588" y="144"/>
                  </a:cubicBezTo>
                  <a:cubicBezTo>
                    <a:pt x="578" y="158"/>
                    <a:pt x="562" y="166"/>
                    <a:pt x="552" y="180"/>
                  </a:cubicBezTo>
                  <a:cubicBezTo>
                    <a:pt x="513" y="234"/>
                    <a:pt x="488" y="298"/>
                    <a:pt x="432" y="336"/>
                  </a:cubicBezTo>
                  <a:cubicBezTo>
                    <a:pt x="424" y="348"/>
                    <a:pt x="418" y="362"/>
                    <a:pt x="408" y="372"/>
                  </a:cubicBezTo>
                  <a:cubicBezTo>
                    <a:pt x="398" y="382"/>
                    <a:pt x="372" y="382"/>
                    <a:pt x="372" y="396"/>
                  </a:cubicBezTo>
                  <a:cubicBezTo>
                    <a:pt x="372" y="409"/>
                    <a:pt x="396" y="406"/>
                    <a:pt x="408" y="408"/>
                  </a:cubicBezTo>
                  <a:cubicBezTo>
                    <a:pt x="440" y="414"/>
                    <a:pt x="472" y="416"/>
                    <a:pt x="504" y="420"/>
                  </a:cubicBezTo>
                  <a:cubicBezTo>
                    <a:pt x="386" y="577"/>
                    <a:pt x="521" y="386"/>
                    <a:pt x="456" y="504"/>
                  </a:cubicBezTo>
                  <a:cubicBezTo>
                    <a:pt x="435" y="542"/>
                    <a:pt x="398" y="571"/>
                    <a:pt x="384" y="612"/>
                  </a:cubicBezTo>
                  <a:cubicBezTo>
                    <a:pt x="322" y="798"/>
                    <a:pt x="393" y="606"/>
                    <a:pt x="336" y="720"/>
                  </a:cubicBezTo>
                  <a:cubicBezTo>
                    <a:pt x="302" y="787"/>
                    <a:pt x="268" y="881"/>
                    <a:pt x="204" y="924"/>
                  </a:cubicBezTo>
                  <a:cubicBezTo>
                    <a:pt x="252" y="928"/>
                    <a:pt x="304" y="916"/>
                    <a:pt x="348" y="936"/>
                  </a:cubicBezTo>
                  <a:cubicBezTo>
                    <a:pt x="363" y="943"/>
                    <a:pt x="343" y="969"/>
                    <a:pt x="336" y="984"/>
                  </a:cubicBezTo>
                  <a:cubicBezTo>
                    <a:pt x="307" y="1043"/>
                    <a:pt x="269" y="1081"/>
                    <a:pt x="216" y="1116"/>
                  </a:cubicBezTo>
                  <a:cubicBezTo>
                    <a:pt x="155" y="1208"/>
                    <a:pt x="140" y="1183"/>
                    <a:pt x="240" y="1200"/>
                  </a:cubicBezTo>
                  <a:cubicBezTo>
                    <a:pt x="208" y="1296"/>
                    <a:pt x="256" y="1184"/>
                    <a:pt x="192" y="1248"/>
                  </a:cubicBezTo>
                  <a:cubicBezTo>
                    <a:pt x="156" y="1284"/>
                    <a:pt x="125" y="1342"/>
                    <a:pt x="108" y="1392"/>
                  </a:cubicBezTo>
                  <a:cubicBezTo>
                    <a:pt x="120" y="1396"/>
                    <a:pt x="131" y="1404"/>
                    <a:pt x="144" y="1404"/>
                  </a:cubicBezTo>
                  <a:cubicBezTo>
                    <a:pt x="157" y="1404"/>
                    <a:pt x="180" y="1379"/>
                    <a:pt x="180" y="1392"/>
                  </a:cubicBezTo>
                  <a:cubicBezTo>
                    <a:pt x="180" y="1406"/>
                    <a:pt x="155" y="1407"/>
                    <a:pt x="144" y="1416"/>
                  </a:cubicBezTo>
                  <a:cubicBezTo>
                    <a:pt x="101" y="1453"/>
                    <a:pt x="82" y="1493"/>
                    <a:pt x="36" y="1524"/>
                  </a:cubicBezTo>
                  <a:cubicBezTo>
                    <a:pt x="25" y="1556"/>
                    <a:pt x="24" y="1596"/>
                    <a:pt x="0" y="1620"/>
                  </a:cubicBezTo>
                </a:path>
              </a:pathLst>
            </a:custGeom>
            <a:noFill/>
            <a:ln w="571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28699" name="Line 25"/>
            <p:cNvSpPr>
              <a:spLocks noChangeShapeType="1"/>
            </p:cNvSpPr>
            <p:nvPr/>
          </p:nvSpPr>
          <p:spPr bwMode="auto">
            <a:xfrm>
              <a:off x="768" y="4224"/>
              <a:ext cx="288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700" name="WordArt 26"/>
            <p:cNvSpPr>
              <a:spLocks noChangeArrowheads="1" noChangeShapeType="1" noTextEdit="1"/>
            </p:cNvSpPr>
            <p:nvPr/>
          </p:nvSpPr>
          <p:spPr bwMode="auto">
            <a:xfrm>
              <a:off x="816" y="4220"/>
              <a:ext cx="2832" cy="52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r>
                <a:rPr lang="en-US" sz="800" kern="10"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solidFill>
                    <a:schemeClr val="tx2"/>
                  </a:solidFill>
                  <a:latin typeface="Times New Roman"/>
                  <a:cs typeface="Times New Roman"/>
                </a:rPr>
                <a:t>\\\\\\\\\\\\\\\\\\\\\\\\\\\\\\\\\\\\\\\\\\\\\\\\\\\\</a:t>
              </a:r>
            </a:p>
          </p:txBody>
        </p:sp>
      </p:grpSp>
      <p:sp>
        <p:nvSpPr>
          <p:cNvPr id="28677" name="Rectangle 29"/>
          <p:cNvSpPr>
            <a:spLocks noChangeArrowheads="1"/>
          </p:cNvSpPr>
          <p:nvPr/>
        </p:nvSpPr>
        <p:spPr bwMode="auto">
          <a:xfrm>
            <a:off x="963613" y="1339850"/>
            <a:ext cx="3720121" cy="424732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>
              <a:lnSpc>
                <a:spcPct val="90000"/>
              </a:lnSpc>
              <a:spcBef>
                <a:spcPct val="20000"/>
              </a:spcBef>
            </a:pPr>
            <a:r>
              <a:rPr lang="en-US" sz="2400" b="1" dirty="0" smtClean="0"/>
              <a:t>TERJADINYA  </a:t>
            </a:r>
            <a:r>
              <a:rPr lang="en-US" sz="2400" b="1" dirty="0"/>
              <a:t>KEJUT  LISTRIK</a:t>
            </a:r>
          </a:p>
        </p:txBody>
      </p:sp>
      <p:sp>
        <p:nvSpPr>
          <p:cNvPr id="29" name="Line 2"/>
          <p:cNvSpPr>
            <a:spLocks noChangeShapeType="1"/>
          </p:cNvSpPr>
          <p:nvPr/>
        </p:nvSpPr>
        <p:spPr bwMode="auto">
          <a:xfrm>
            <a:off x="323850" y="836613"/>
            <a:ext cx="8534400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Line 2"/>
          <p:cNvSpPr>
            <a:spLocks noChangeShapeType="1"/>
          </p:cNvSpPr>
          <p:nvPr/>
        </p:nvSpPr>
        <p:spPr bwMode="auto">
          <a:xfrm>
            <a:off x="323850" y="836613"/>
            <a:ext cx="8534400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1627" name="Rectangle 11"/>
          <p:cNvSpPr>
            <a:spLocks noChangeArrowheads="1"/>
          </p:cNvSpPr>
          <p:nvPr/>
        </p:nvSpPr>
        <p:spPr bwMode="auto">
          <a:xfrm>
            <a:off x="457200" y="917575"/>
            <a:ext cx="8382000" cy="1752600"/>
          </a:xfrm>
          <a:prstGeom prst="rect">
            <a:avLst/>
          </a:prstGeom>
          <a:solidFill>
            <a:schemeClr val="hlink"/>
          </a:solidFill>
          <a:ln>
            <a:noFill/>
          </a:ln>
          <a:effectLst>
            <a:outerShdw dist="107763" dir="8100000" algn="ctr" rotWithShape="0">
              <a:schemeClr val="bg2"/>
            </a:outerShdw>
          </a:effectLst>
          <a:extLst>
            <a:ext uri="{91240B29-F687-4F45-9708-019B960494DF}">
              <a14:hiddenLine xmlns:a14="http://schemas.microsoft.com/office/drawing/2010/main" xmlns="" w="9525">
                <a:solidFill>
                  <a:schemeClr val="bg2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defRPr/>
            </a:pPr>
            <a:r>
              <a:rPr lang="en-US" sz="4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herwood" pitchFamily="2" charset="0"/>
              </a:rPr>
              <a:t>PROTEKSI BAHAYA</a:t>
            </a:r>
            <a:r>
              <a:rPr lang="en-US" sz="28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herwood" pitchFamily="2" charset="0"/>
              </a:rPr>
              <a:t> 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en-US" sz="36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herwood" pitchFamily="2" charset="0"/>
              </a:rPr>
              <a:t>SENTUHAN LANGSUNG</a:t>
            </a:r>
            <a:endParaRPr lang="en-US" sz="2400" b="1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Sherwood" pitchFamily="2" charset="0"/>
            </a:endParaRPr>
          </a:p>
        </p:txBody>
      </p:sp>
      <p:sp>
        <p:nvSpPr>
          <p:cNvPr id="111628" name="Rectangle 12"/>
          <p:cNvSpPr>
            <a:spLocks noChangeArrowheads="1"/>
          </p:cNvSpPr>
          <p:nvPr/>
        </p:nvSpPr>
        <p:spPr bwMode="auto">
          <a:xfrm>
            <a:off x="457200" y="2898776"/>
            <a:ext cx="8420100" cy="3698875"/>
          </a:xfrm>
          <a:prstGeom prst="rect">
            <a:avLst/>
          </a:prstGeom>
          <a:solidFill>
            <a:schemeClr val="folHlink"/>
          </a:solidFill>
          <a:ln w="12700">
            <a:solidFill>
              <a:schemeClr val="bg1"/>
            </a:solidFill>
            <a:miter lim="800000"/>
            <a:headEnd type="none" w="sm" len="sm"/>
            <a:tailEnd type="none" w="sm" len="sm"/>
          </a:ln>
          <a:effectLst>
            <a:outerShdw dist="107763" dir="135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en-US" sz="4400" b="1" i="1" u="sng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echnical" pitchFamily="34" charset="0"/>
              </a:rPr>
              <a:t>Metoda :</a:t>
            </a:r>
            <a:endParaRPr lang="en-US" sz="3200" b="1" i="1">
              <a:solidFill>
                <a:srgbClr val="FF99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echnical" pitchFamily="34" charset="0"/>
            </a:endParaRPr>
          </a:p>
          <a:p>
            <a:pPr>
              <a:buFont typeface="Milestones" pitchFamily="2" charset="2"/>
              <a:buNone/>
              <a:defRPr/>
            </a:pPr>
            <a:r>
              <a:rPr lang="en-US" sz="3200" b="1" i="1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echnical" pitchFamily="34" charset="0"/>
              </a:rPr>
              <a:t>1.	Isolasi bagian aktif</a:t>
            </a:r>
          </a:p>
          <a:p>
            <a:pPr>
              <a:buFont typeface="Milestones" pitchFamily="2" charset="2"/>
              <a:buNone/>
              <a:defRPr/>
            </a:pPr>
            <a:r>
              <a:rPr lang="en-US" sz="3200" b="1" i="1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echnical" pitchFamily="34" charset="0"/>
              </a:rPr>
              <a:t>2.	Penghalang atau Selungkup</a:t>
            </a:r>
          </a:p>
          <a:p>
            <a:pPr>
              <a:buFont typeface="Milestones" pitchFamily="2" charset="2"/>
              <a:buNone/>
              <a:defRPr/>
            </a:pPr>
            <a:r>
              <a:rPr lang="en-US" sz="3200" b="1" i="1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echnical" pitchFamily="34" charset="0"/>
              </a:rPr>
              <a:t>3.	Rintangan;</a:t>
            </a:r>
          </a:p>
          <a:p>
            <a:pPr>
              <a:buFont typeface="Milestones" pitchFamily="2" charset="2"/>
              <a:buNone/>
              <a:defRPr/>
            </a:pPr>
            <a:r>
              <a:rPr lang="en-US" sz="3200" b="1" i="1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echnical" pitchFamily="34" charset="0"/>
              </a:rPr>
              <a:t>4.	Jarak aman atau diluar jangkauan</a:t>
            </a:r>
          </a:p>
          <a:p>
            <a:pPr>
              <a:buFont typeface="Milestones" pitchFamily="2" charset="2"/>
              <a:buNone/>
              <a:defRPr/>
            </a:pPr>
            <a:r>
              <a:rPr lang="en-US" sz="3200" b="1" i="1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echnical" pitchFamily="34" charset="0"/>
              </a:rPr>
              <a:t>5.	Gawai proteksi arus sisa</a:t>
            </a:r>
          </a:p>
          <a:p>
            <a:pPr>
              <a:buFont typeface="Milestones" pitchFamily="2" charset="2"/>
              <a:buNone/>
              <a:defRPr/>
            </a:pPr>
            <a:r>
              <a:rPr lang="en-US" sz="3200" b="1" i="1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echnical" pitchFamily="34" charset="0"/>
              </a:rPr>
              <a:t>6.	Isolasi lantai kerja.	</a:t>
            </a:r>
            <a:endParaRPr lang="en-US" sz="2400" b="1">
              <a:solidFill>
                <a:srgbClr val="FF99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Raskin" pitchFamily="2" charset="0"/>
            </a:endParaRPr>
          </a:p>
        </p:txBody>
      </p:sp>
      <p:grpSp>
        <p:nvGrpSpPr>
          <p:cNvPr id="2" name="Group 13"/>
          <p:cNvGrpSpPr>
            <a:grpSpLocks/>
          </p:cNvGrpSpPr>
          <p:nvPr/>
        </p:nvGrpSpPr>
        <p:grpSpPr bwMode="auto">
          <a:xfrm>
            <a:off x="6248400" y="1755775"/>
            <a:ext cx="1447800" cy="1905000"/>
            <a:chOff x="3936" y="816"/>
            <a:chExt cx="912" cy="1200"/>
          </a:xfrm>
        </p:grpSpPr>
        <p:sp>
          <p:nvSpPr>
            <p:cNvPr id="41992" name="Rectangle 14"/>
            <p:cNvSpPr>
              <a:spLocks noChangeArrowheads="1"/>
            </p:cNvSpPr>
            <p:nvPr/>
          </p:nvSpPr>
          <p:spPr bwMode="auto">
            <a:xfrm>
              <a:off x="3936" y="816"/>
              <a:ext cx="912" cy="1200"/>
            </a:xfrm>
            <a:prstGeom prst="rect">
              <a:avLst/>
            </a:prstGeom>
            <a:solidFill>
              <a:srgbClr val="3399FF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FF66"/>
              </a:extrusionClr>
            </a:sp3d>
          </p:spPr>
          <p:txBody>
            <a:bodyPr wrap="none" anchor="ctr">
              <a:flatTx/>
            </a:bodyPr>
            <a:lstStyle/>
            <a:p>
              <a:pPr algn="ctr"/>
              <a:endParaRPr lang="en-GB" sz="2400">
                <a:solidFill>
                  <a:schemeClr val="accent2"/>
                </a:solidFill>
                <a:latin typeface="Arial" charset="0"/>
              </a:endParaRPr>
            </a:p>
          </p:txBody>
        </p:sp>
        <p:sp>
          <p:nvSpPr>
            <p:cNvPr id="41993" name="WordArt 15"/>
            <p:cNvSpPr>
              <a:spLocks noChangeArrowheads="1" noChangeShapeType="1" noTextEdit="1"/>
            </p:cNvSpPr>
            <p:nvPr/>
          </p:nvSpPr>
          <p:spPr bwMode="auto">
            <a:xfrm>
              <a:off x="3992" y="1625"/>
              <a:ext cx="791" cy="112"/>
            </a:xfrm>
            <a:prstGeom prst="rect">
              <a:avLst/>
            </a:prstGeom>
          </p:spPr>
          <p:txBody>
            <a:bodyPr wrap="none" fromWordArt="1">
              <a:prstTxWarp prst="textDoubleWave1">
                <a:avLst>
                  <a:gd name="adj1" fmla="val 0"/>
                  <a:gd name="adj2" fmla="val 0"/>
                </a:avLst>
              </a:prstTxWarp>
            </a:bodyPr>
            <a:lstStyle/>
            <a:p>
              <a:r>
                <a:rPr lang="en-US" sz="3600" kern="10" spc="-360">
                  <a:ln w="12700">
                    <a:solidFill>
                      <a:srgbClr val="000099"/>
                    </a:solidFill>
                    <a:round/>
                    <a:headEnd type="none" w="sm" len="sm"/>
                    <a:tailEnd type="none" w="sm" len="sm"/>
                  </a:ln>
                  <a:solidFill>
                    <a:schemeClr val="bg1"/>
                  </a:solidFill>
                  <a:effectLst>
                    <a:outerShdw dist="125724" dir="18900000" algn="ctr" rotWithShape="0">
                      <a:srgbClr val="000099"/>
                    </a:outerShdw>
                  </a:effectLst>
                  <a:latin typeface="Impact"/>
                </a:rPr>
                <a:t>SNI 04-0225-2000</a:t>
              </a:r>
            </a:p>
          </p:txBody>
        </p:sp>
        <p:sp>
          <p:nvSpPr>
            <p:cNvPr id="41994" name="WordArt 16"/>
            <p:cNvSpPr>
              <a:spLocks noChangeArrowheads="1" noChangeShapeType="1" noTextEdit="1"/>
            </p:cNvSpPr>
            <p:nvPr/>
          </p:nvSpPr>
          <p:spPr bwMode="auto">
            <a:xfrm>
              <a:off x="3992" y="928"/>
              <a:ext cx="791" cy="240"/>
            </a:xfrm>
            <a:prstGeom prst="rect">
              <a:avLst/>
            </a:prstGeom>
          </p:spPr>
          <p:txBody>
            <a:bodyPr wrap="none" fromWordArt="1">
              <a:prstTxWarp prst="textDoubleWave1">
                <a:avLst>
                  <a:gd name="adj1" fmla="val 0"/>
                  <a:gd name="adj2" fmla="val 0"/>
                </a:avLst>
              </a:prstTxWarp>
            </a:bodyPr>
            <a:lstStyle/>
            <a:p>
              <a:pPr algn="ctr"/>
              <a:r>
                <a:rPr lang="en-US" sz="3600" kern="10" spc="-360">
                  <a:ln w="12700">
                    <a:solidFill>
                      <a:srgbClr val="000099"/>
                    </a:solidFill>
                    <a:round/>
                    <a:headEnd type="none" w="sm" len="sm"/>
                    <a:tailEnd type="none" w="sm" len="sm"/>
                  </a:ln>
                  <a:solidFill>
                    <a:srgbClr val="33CCFF"/>
                  </a:solidFill>
                  <a:effectLst>
                    <a:outerShdw dist="125724" dir="18900000" algn="ctr" rotWithShape="0">
                      <a:srgbClr val="000099"/>
                    </a:outerShdw>
                  </a:effectLst>
                  <a:latin typeface="Impact"/>
                </a:rPr>
                <a:t>PUIL 2000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1628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1628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11628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11628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16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116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116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116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116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116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116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116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116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116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116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116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116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116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116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116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116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116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116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116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1162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1162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1162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1162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1162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1162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1162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1162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628" grpId="0" build="p" animBg="1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Line 2"/>
          <p:cNvSpPr>
            <a:spLocks noChangeShapeType="1"/>
          </p:cNvSpPr>
          <p:nvPr/>
        </p:nvSpPr>
        <p:spPr bwMode="auto">
          <a:xfrm>
            <a:off x="323850" y="836613"/>
            <a:ext cx="8534400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7791" name="Rectangle 31"/>
          <p:cNvSpPr>
            <a:spLocks noChangeArrowheads="1"/>
          </p:cNvSpPr>
          <p:nvPr/>
        </p:nvSpPr>
        <p:spPr bwMode="auto">
          <a:xfrm>
            <a:off x="457200" y="981075"/>
            <a:ext cx="8382000" cy="1371600"/>
          </a:xfrm>
          <a:prstGeom prst="rect">
            <a:avLst/>
          </a:prstGeom>
          <a:solidFill>
            <a:schemeClr val="hlink"/>
          </a:solidFill>
          <a:ln>
            <a:noFill/>
          </a:ln>
          <a:effectLst>
            <a:outerShdw dist="107763" dir="8100000" algn="ctr" rotWithShape="0">
              <a:schemeClr val="bg2"/>
            </a:outerShdw>
          </a:effectLst>
          <a:extLst>
            <a:ext uri="{91240B29-F687-4F45-9708-019B960494DF}">
              <a14:hiddenLine xmlns:a14="http://schemas.microsoft.com/office/drawing/2010/main" xmlns="" w="9525">
                <a:solidFill>
                  <a:schemeClr val="bg2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defRPr/>
            </a:pPr>
            <a:r>
              <a:rPr lang="en-US" sz="4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herwood" pitchFamily="2" charset="0"/>
              </a:rPr>
              <a:t>PROTEKSI BAHAYA</a:t>
            </a:r>
            <a:r>
              <a:rPr lang="en-US" sz="28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herwood" pitchFamily="2" charset="0"/>
              </a:rPr>
              <a:t> 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en-US" sz="36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herwood" pitchFamily="2" charset="0"/>
              </a:rPr>
              <a:t>SENTUHAN LANGSUNG</a:t>
            </a:r>
            <a:endParaRPr lang="en-US" sz="2400" b="1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Sherwood" pitchFamily="2" charset="0"/>
            </a:endParaRPr>
          </a:p>
        </p:txBody>
      </p:sp>
      <p:sp>
        <p:nvSpPr>
          <p:cNvPr id="117792" name="Rectangle 32"/>
          <p:cNvSpPr>
            <a:spLocks noChangeArrowheads="1"/>
          </p:cNvSpPr>
          <p:nvPr/>
        </p:nvSpPr>
        <p:spPr bwMode="auto">
          <a:xfrm>
            <a:off x="419100" y="2733675"/>
            <a:ext cx="8420100" cy="4008438"/>
          </a:xfrm>
          <a:prstGeom prst="rect">
            <a:avLst/>
          </a:prstGeom>
          <a:solidFill>
            <a:schemeClr val="folHlink"/>
          </a:solidFill>
          <a:ln w="12700">
            <a:solidFill>
              <a:schemeClr val="bg1"/>
            </a:solidFill>
            <a:miter lim="800000"/>
            <a:headEnd type="none" w="sm" len="sm"/>
            <a:tailEnd type="none" w="sm" len="sm"/>
          </a:ln>
          <a:effectLst>
            <a:outerShdw dist="107763" dir="135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en-US" sz="3200" b="1">
                <a:solidFill>
                  <a:srgbClr val="CC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Raskin" pitchFamily="2" charset="0"/>
              </a:rPr>
              <a:t>Jarak aman atau diluar jangkauan</a:t>
            </a:r>
            <a:endParaRPr lang="en-US" sz="3600" b="1" i="1">
              <a:solidFill>
                <a:srgbClr val="FF99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echnical" pitchFamily="34" charset="0"/>
            </a:endParaRPr>
          </a:p>
          <a:p>
            <a:pPr>
              <a:buFont typeface="Milestones" pitchFamily="2" charset="2"/>
              <a:buNone/>
              <a:defRPr/>
            </a:pPr>
            <a:r>
              <a:rPr lang="en-US" sz="2800" b="1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Raskin" pitchFamily="2" charset="0"/>
              </a:rPr>
              <a:t>Tegangan kV		Jarak  cm</a:t>
            </a:r>
          </a:p>
          <a:p>
            <a:pPr>
              <a:buFont typeface="Milestones" pitchFamily="2" charset="2"/>
              <a:buNone/>
              <a:defRPr/>
            </a:pPr>
            <a:r>
              <a:rPr lang="en-US" sz="2800" b="1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Raskin" pitchFamily="2" charset="0"/>
              </a:rPr>
              <a:t>	1				50</a:t>
            </a:r>
          </a:p>
          <a:p>
            <a:pPr>
              <a:buFont typeface="Milestones" pitchFamily="2" charset="2"/>
              <a:buNone/>
              <a:defRPr/>
            </a:pPr>
            <a:r>
              <a:rPr lang="en-US" sz="2800" b="1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Raskin" pitchFamily="2" charset="0"/>
              </a:rPr>
              <a:t>	12				60</a:t>
            </a:r>
          </a:p>
          <a:p>
            <a:pPr>
              <a:buFont typeface="Milestones" pitchFamily="2" charset="2"/>
              <a:buNone/>
              <a:defRPr/>
            </a:pPr>
            <a:r>
              <a:rPr lang="en-US" sz="2800" b="1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Raskin" pitchFamily="2" charset="0"/>
              </a:rPr>
              <a:t>	20				75</a:t>
            </a:r>
          </a:p>
          <a:p>
            <a:pPr>
              <a:buFont typeface="Milestones" pitchFamily="2" charset="2"/>
              <a:buNone/>
              <a:defRPr/>
            </a:pPr>
            <a:r>
              <a:rPr lang="en-US" sz="2800" b="1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Raskin" pitchFamily="2" charset="0"/>
              </a:rPr>
              <a:t>	70				100</a:t>
            </a:r>
          </a:p>
          <a:p>
            <a:pPr>
              <a:buFont typeface="Milestones" pitchFamily="2" charset="2"/>
              <a:buNone/>
              <a:defRPr/>
            </a:pPr>
            <a:r>
              <a:rPr lang="en-US" sz="2800" b="1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Raskin" pitchFamily="2" charset="0"/>
              </a:rPr>
              <a:t>	150				125</a:t>
            </a:r>
          </a:p>
          <a:p>
            <a:pPr>
              <a:buFont typeface="Milestones" pitchFamily="2" charset="2"/>
              <a:buNone/>
              <a:defRPr/>
            </a:pPr>
            <a:r>
              <a:rPr lang="en-US" sz="2800" b="1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Raskin" pitchFamily="2" charset="0"/>
              </a:rPr>
              <a:t>	220				160</a:t>
            </a:r>
          </a:p>
          <a:p>
            <a:pPr>
              <a:buFont typeface="Milestones" pitchFamily="2" charset="2"/>
              <a:buNone/>
              <a:defRPr/>
            </a:pPr>
            <a:r>
              <a:rPr lang="en-US" sz="2800" b="1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Raskin" pitchFamily="2" charset="0"/>
              </a:rPr>
              <a:t>	500				300</a:t>
            </a:r>
          </a:p>
        </p:txBody>
      </p:sp>
      <p:grpSp>
        <p:nvGrpSpPr>
          <p:cNvPr id="2" name="Group 33"/>
          <p:cNvGrpSpPr>
            <a:grpSpLocks/>
          </p:cNvGrpSpPr>
          <p:nvPr/>
        </p:nvGrpSpPr>
        <p:grpSpPr bwMode="auto">
          <a:xfrm>
            <a:off x="7010400" y="1057275"/>
            <a:ext cx="1447800" cy="1752600"/>
            <a:chOff x="3936" y="816"/>
            <a:chExt cx="912" cy="1200"/>
          </a:xfrm>
        </p:grpSpPr>
        <p:sp>
          <p:nvSpPr>
            <p:cNvPr id="48136" name="Rectangle 34"/>
            <p:cNvSpPr>
              <a:spLocks noChangeArrowheads="1"/>
            </p:cNvSpPr>
            <p:nvPr/>
          </p:nvSpPr>
          <p:spPr bwMode="auto">
            <a:xfrm>
              <a:off x="3936" y="816"/>
              <a:ext cx="912" cy="1200"/>
            </a:xfrm>
            <a:prstGeom prst="rect">
              <a:avLst/>
            </a:prstGeom>
            <a:solidFill>
              <a:srgbClr val="3399FF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FF66"/>
              </a:extrusionClr>
            </a:sp3d>
          </p:spPr>
          <p:txBody>
            <a:bodyPr wrap="none" anchor="ctr">
              <a:flatTx/>
            </a:bodyPr>
            <a:lstStyle/>
            <a:p>
              <a:pPr algn="ctr"/>
              <a:endParaRPr lang="en-GB" sz="2400">
                <a:solidFill>
                  <a:schemeClr val="accent2"/>
                </a:solidFill>
                <a:latin typeface="Arial" charset="0"/>
              </a:endParaRPr>
            </a:p>
          </p:txBody>
        </p:sp>
        <p:sp>
          <p:nvSpPr>
            <p:cNvPr id="48137" name="WordArt 35"/>
            <p:cNvSpPr>
              <a:spLocks noChangeArrowheads="1" noChangeShapeType="1" noTextEdit="1"/>
            </p:cNvSpPr>
            <p:nvPr/>
          </p:nvSpPr>
          <p:spPr bwMode="auto">
            <a:xfrm>
              <a:off x="3992" y="1625"/>
              <a:ext cx="791" cy="112"/>
            </a:xfrm>
            <a:prstGeom prst="rect">
              <a:avLst/>
            </a:prstGeom>
          </p:spPr>
          <p:txBody>
            <a:bodyPr wrap="none" fromWordArt="1">
              <a:prstTxWarp prst="textDoubleWave1">
                <a:avLst>
                  <a:gd name="adj1" fmla="val 0"/>
                  <a:gd name="adj2" fmla="val 0"/>
                </a:avLst>
              </a:prstTxWarp>
            </a:bodyPr>
            <a:lstStyle/>
            <a:p>
              <a:r>
                <a:rPr lang="en-US" sz="3600" kern="10" spc="-360">
                  <a:ln w="12700">
                    <a:solidFill>
                      <a:srgbClr val="000099"/>
                    </a:solidFill>
                    <a:round/>
                    <a:headEnd type="none" w="sm" len="sm"/>
                    <a:tailEnd type="none" w="sm" len="sm"/>
                  </a:ln>
                  <a:solidFill>
                    <a:schemeClr val="bg1"/>
                  </a:solidFill>
                  <a:effectLst>
                    <a:outerShdw dist="125724" dir="18900000" algn="ctr" rotWithShape="0">
                      <a:srgbClr val="000099"/>
                    </a:outerShdw>
                  </a:effectLst>
                  <a:latin typeface="Impact"/>
                </a:rPr>
                <a:t>SNI 04-0225-2000</a:t>
              </a:r>
            </a:p>
          </p:txBody>
        </p:sp>
        <p:sp>
          <p:nvSpPr>
            <p:cNvPr id="48138" name="WordArt 36"/>
            <p:cNvSpPr>
              <a:spLocks noChangeArrowheads="1" noChangeShapeType="1" noTextEdit="1"/>
            </p:cNvSpPr>
            <p:nvPr/>
          </p:nvSpPr>
          <p:spPr bwMode="auto">
            <a:xfrm>
              <a:off x="3992" y="928"/>
              <a:ext cx="791" cy="240"/>
            </a:xfrm>
            <a:prstGeom prst="rect">
              <a:avLst/>
            </a:prstGeom>
          </p:spPr>
          <p:txBody>
            <a:bodyPr wrap="none" fromWordArt="1">
              <a:prstTxWarp prst="textDoubleWave1">
                <a:avLst>
                  <a:gd name="adj1" fmla="val 0"/>
                  <a:gd name="adj2" fmla="val 0"/>
                </a:avLst>
              </a:prstTxWarp>
            </a:bodyPr>
            <a:lstStyle/>
            <a:p>
              <a:pPr algn="ctr"/>
              <a:r>
                <a:rPr lang="en-US" sz="3600" kern="10" spc="-360">
                  <a:ln w="12700">
                    <a:solidFill>
                      <a:srgbClr val="000099"/>
                    </a:solidFill>
                    <a:round/>
                    <a:headEnd type="none" w="sm" len="sm"/>
                    <a:tailEnd type="none" w="sm" len="sm"/>
                  </a:ln>
                  <a:solidFill>
                    <a:srgbClr val="33CCFF"/>
                  </a:solidFill>
                  <a:effectLst>
                    <a:outerShdw dist="125724" dir="18900000" algn="ctr" rotWithShape="0">
                      <a:srgbClr val="000099"/>
                    </a:outerShdw>
                  </a:effectLst>
                  <a:latin typeface="Impact"/>
                </a:rPr>
                <a:t>PUIL 2000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9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779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779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17792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17792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77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177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177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177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177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177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177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177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177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177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177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177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177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177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177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177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177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177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177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177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9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1779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1779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1779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1779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9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1779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1779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1779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1779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9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1779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1779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1779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1779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9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1779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1779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1779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1779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792" grpId="0" build="p" animBg="1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Line 2"/>
          <p:cNvSpPr>
            <a:spLocks noChangeShapeType="1"/>
          </p:cNvSpPr>
          <p:nvPr/>
        </p:nvSpPr>
        <p:spPr bwMode="auto">
          <a:xfrm>
            <a:off x="323850" y="836613"/>
            <a:ext cx="8534400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9157" name="Rectangle 11"/>
          <p:cNvSpPr>
            <a:spLocks noChangeArrowheads="1"/>
          </p:cNvSpPr>
          <p:nvPr/>
        </p:nvSpPr>
        <p:spPr bwMode="auto">
          <a:xfrm>
            <a:off x="685800" y="874713"/>
            <a:ext cx="7772400" cy="838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anchor="ctr"/>
          <a:lstStyle/>
          <a:p>
            <a:pPr algn="ctr"/>
            <a:r>
              <a:rPr lang="en-US" sz="2400" b="1">
                <a:solidFill>
                  <a:schemeClr val="accent2"/>
                </a:solidFill>
              </a:rPr>
              <a:t>INSTALASI LISTRIK SEDERHANA</a:t>
            </a:r>
            <a:br>
              <a:rPr lang="en-US" sz="2400" b="1">
                <a:solidFill>
                  <a:schemeClr val="accent2"/>
                </a:solidFill>
              </a:rPr>
            </a:br>
            <a:r>
              <a:rPr lang="en-US" sz="2400" b="1">
                <a:solidFill>
                  <a:schemeClr val="accent2"/>
                </a:solidFill>
              </a:rPr>
              <a:t>(Sistem  pasa satu 3 kawat)  </a:t>
            </a:r>
          </a:p>
        </p:txBody>
      </p:sp>
      <p:sp>
        <p:nvSpPr>
          <p:cNvPr id="49158" name="Oval 12"/>
          <p:cNvSpPr>
            <a:spLocks noChangeArrowheads="1"/>
          </p:cNvSpPr>
          <p:nvPr/>
        </p:nvSpPr>
        <p:spPr bwMode="auto">
          <a:xfrm>
            <a:off x="5945066" y="5827713"/>
            <a:ext cx="564173" cy="609600"/>
          </a:xfrm>
          <a:prstGeom prst="ellipse">
            <a:avLst/>
          </a:prstGeom>
          <a:solidFill>
            <a:schemeClr val="bg1"/>
          </a:solidFill>
          <a:ln w="76200" cmpd="tri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9159" name="Line 13"/>
          <p:cNvSpPr>
            <a:spLocks noChangeShapeType="1"/>
          </p:cNvSpPr>
          <p:nvPr/>
        </p:nvSpPr>
        <p:spPr bwMode="auto">
          <a:xfrm>
            <a:off x="1828800" y="4760913"/>
            <a:ext cx="6858000" cy="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 type="oval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9160" name="Line 14"/>
          <p:cNvSpPr>
            <a:spLocks noChangeShapeType="1"/>
          </p:cNvSpPr>
          <p:nvPr/>
        </p:nvSpPr>
        <p:spPr bwMode="auto">
          <a:xfrm flipV="1">
            <a:off x="3924300" y="4532313"/>
            <a:ext cx="48006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 type="oval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9161" name="Line 15"/>
          <p:cNvSpPr>
            <a:spLocks noChangeShapeType="1"/>
          </p:cNvSpPr>
          <p:nvPr/>
        </p:nvSpPr>
        <p:spPr bwMode="auto">
          <a:xfrm rot="5400000" flipH="1" flipV="1">
            <a:off x="5347189" y="1471125"/>
            <a:ext cx="0" cy="7036777"/>
          </a:xfrm>
          <a:prstGeom prst="line">
            <a:avLst/>
          </a:prstGeom>
          <a:noFill/>
          <a:ln w="28575">
            <a:solidFill>
              <a:srgbClr val="CC6600"/>
            </a:solidFill>
            <a:prstDash val="dash"/>
            <a:round/>
            <a:headEnd type="oval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9162" name="Rectangle 16"/>
          <p:cNvSpPr>
            <a:spLocks noChangeArrowheads="1"/>
          </p:cNvSpPr>
          <p:nvPr/>
        </p:nvSpPr>
        <p:spPr bwMode="auto">
          <a:xfrm>
            <a:off x="2672862" y="4379913"/>
            <a:ext cx="1441938" cy="762000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9163" name="Freeform 17"/>
          <p:cNvSpPr>
            <a:spLocks/>
          </p:cNvSpPr>
          <p:nvPr/>
        </p:nvSpPr>
        <p:spPr bwMode="auto">
          <a:xfrm>
            <a:off x="1181100" y="4989513"/>
            <a:ext cx="788377" cy="666750"/>
          </a:xfrm>
          <a:custGeom>
            <a:avLst/>
            <a:gdLst>
              <a:gd name="T0" fmla="*/ 854075 w 408"/>
              <a:gd name="T1" fmla="*/ 0 h 996"/>
              <a:gd name="T2" fmla="*/ 653116 w 408"/>
              <a:gd name="T3" fmla="*/ 0 h 996"/>
              <a:gd name="T4" fmla="*/ 653116 w 408"/>
              <a:gd name="T5" fmla="*/ 385590 h 996"/>
              <a:gd name="T6" fmla="*/ 627996 w 408"/>
              <a:gd name="T7" fmla="*/ 650684 h 996"/>
              <a:gd name="T8" fmla="*/ 0 w 408"/>
              <a:gd name="T9" fmla="*/ 666750 h 99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408" h="996">
                <a:moveTo>
                  <a:pt x="408" y="0"/>
                </a:moveTo>
                <a:lnTo>
                  <a:pt x="312" y="0"/>
                </a:lnTo>
                <a:lnTo>
                  <a:pt x="312" y="576"/>
                </a:lnTo>
                <a:lnTo>
                  <a:pt x="300" y="972"/>
                </a:lnTo>
                <a:lnTo>
                  <a:pt x="0" y="996"/>
                </a:lnTo>
              </a:path>
            </a:pathLst>
          </a:custGeom>
          <a:noFill/>
          <a:ln w="28575" cap="flat" cmpd="sng">
            <a:solidFill>
              <a:srgbClr val="CC6600"/>
            </a:solidFill>
            <a:prstDash val="dash"/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9164" name="Freeform 18"/>
          <p:cNvSpPr>
            <a:spLocks/>
          </p:cNvSpPr>
          <p:nvPr/>
        </p:nvSpPr>
        <p:spPr bwMode="auto">
          <a:xfrm rot="5400000">
            <a:off x="1494388" y="3134642"/>
            <a:ext cx="1474787" cy="2931"/>
          </a:xfrm>
          <a:custGeom>
            <a:avLst/>
            <a:gdLst>
              <a:gd name="T0" fmla="*/ 0 w 929"/>
              <a:gd name="T1" fmla="*/ 0 h 2"/>
              <a:gd name="T2" fmla="*/ 1066800 w 929"/>
              <a:gd name="T3" fmla="*/ 0 h 2"/>
              <a:gd name="T4" fmla="*/ 1474787 w 929"/>
              <a:gd name="T5" fmla="*/ 3175 h 2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929" h="2">
                <a:moveTo>
                  <a:pt x="0" y="0"/>
                </a:moveTo>
                <a:lnTo>
                  <a:pt x="672" y="0"/>
                </a:lnTo>
                <a:lnTo>
                  <a:pt x="929" y="2"/>
                </a:lnTo>
              </a:path>
            </a:pathLst>
          </a:custGeom>
          <a:noFill/>
          <a:ln w="9525">
            <a:solidFill>
              <a:srgbClr val="FF0000"/>
            </a:solidFill>
            <a:round/>
            <a:headEnd type="oval" w="med" len="med"/>
            <a:tailEnd type="oval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9165" name="Line 19"/>
          <p:cNvSpPr>
            <a:spLocks noChangeShapeType="1"/>
          </p:cNvSpPr>
          <p:nvPr/>
        </p:nvSpPr>
        <p:spPr bwMode="auto">
          <a:xfrm rot="5400000" flipH="1">
            <a:off x="2042746" y="3960813"/>
            <a:ext cx="228600" cy="152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 type="oval" w="med" len="med"/>
            <a:tailEnd type="oval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9166" name="Rectangle 20"/>
          <p:cNvSpPr>
            <a:spLocks noChangeArrowheads="1"/>
          </p:cNvSpPr>
          <p:nvPr/>
        </p:nvSpPr>
        <p:spPr bwMode="auto">
          <a:xfrm rot="5400000">
            <a:off x="947798" y="3522358"/>
            <a:ext cx="2008188" cy="1230923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9167" name="Oval 21"/>
          <p:cNvSpPr>
            <a:spLocks noChangeArrowheads="1"/>
          </p:cNvSpPr>
          <p:nvPr/>
        </p:nvSpPr>
        <p:spPr bwMode="auto">
          <a:xfrm>
            <a:off x="2004646" y="3209925"/>
            <a:ext cx="457200" cy="457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1429" tIns="45714" rIns="91429" bIns="45714" anchor="ctr"/>
          <a:lstStyle/>
          <a:p>
            <a:pPr algn="ctr"/>
            <a:r>
              <a:rPr lang="en-US" sz="2000" b="1">
                <a:latin typeface="Tahoma" pitchFamily="34" charset="0"/>
              </a:rPr>
              <a:t>M</a:t>
            </a:r>
          </a:p>
        </p:txBody>
      </p:sp>
      <p:sp>
        <p:nvSpPr>
          <p:cNvPr id="49168" name="Rectangle 22"/>
          <p:cNvSpPr>
            <a:spLocks noChangeArrowheads="1"/>
          </p:cNvSpPr>
          <p:nvPr/>
        </p:nvSpPr>
        <p:spPr bwMode="auto">
          <a:xfrm>
            <a:off x="3596054" y="4456113"/>
            <a:ext cx="3048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9169" name="Freeform 23"/>
          <p:cNvSpPr>
            <a:spLocks/>
          </p:cNvSpPr>
          <p:nvPr/>
        </p:nvSpPr>
        <p:spPr bwMode="auto">
          <a:xfrm>
            <a:off x="2236177" y="4151313"/>
            <a:ext cx="647700" cy="381000"/>
          </a:xfrm>
          <a:custGeom>
            <a:avLst/>
            <a:gdLst>
              <a:gd name="T0" fmla="*/ 0 w 863"/>
              <a:gd name="T1" fmla="*/ 0 h 182"/>
              <a:gd name="T2" fmla="*/ 0 w 863"/>
              <a:gd name="T3" fmla="*/ 381000 h 182"/>
              <a:gd name="T4" fmla="*/ 701675 w 863"/>
              <a:gd name="T5" fmla="*/ 381000 h 182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863" h="182">
                <a:moveTo>
                  <a:pt x="0" y="0"/>
                </a:moveTo>
                <a:lnTo>
                  <a:pt x="0" y="182"/>
                </a:lnTo>
                <a:lnTo>
                  <a:pt x="863" y="182"/>
                </a:lnTo>
              </a:path>
            </a:pathLst>
          </a:custGeom>
          <a:noFill/>
          <a:ln w="9525">
            <a:solidFill>
              <a:srgbClr val="FF0000"/>
            </a:solidFill>
            <a:round/>
            <a:headEnd type="oval" w="med" len="med"/>
            <a:tailEnd type="oval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9170" name="Freeform 24"/>
          <p:cNvSpPr>
            <a:spLocks/>
          </p:cNvSpPr>
          <p:nvPr/>
        </p:nvSpPr>
        <p:spPr bwMode="auto">
          <a:xfrm>
            <a:off x="5383823" y="2741613"/>
            <a:ext cx="104043" cy="2057400"/>
          </a:xfrm>
          <a:custGeom>
            <a:avLst/>
            <a:gdLst>
              <a:gd name="T0" fmla="*/ 0 w 72"/>
              <a:gd name="T1" fmla="*/ 2057400 h 1296"/>
              <a:gd name="T2" fmla="*/ 0 w 72"/>
              <a:gd name="T3" fmla="*/ 0 h 1296"/>
              <a:gd name="T4" fmla="*/ 112713 w 72"/>
              <a:gd name="T5" fmla="*/ 0 h 129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72" h="1296">
                <a:moveTo>
                  <a:pt x="0" y="1296"/>
                </a:moveTo>
                <a:lnTo>
                  <a:pt x="0" y="0"/>
                </a:lnTo>
                <a:lnTo>
                  <a:pt x="72" y="0"/>
                </a:lnTo>
              </a:path>
            </a:pathLst>
          </a:custGeom>
          <a:noFill/>
          <a:ln w="9525">
            <a:solidFill>
              <a:srgbClr val="4909FF"/>
            </a:solidFill>
            <a:round/>
            <a:headEnd type="oval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9171" name="Line 25"/>
          <p:cNvSpPr>
            <a:spLocks noChangeShapeType="1"/>
          </p:cNvSpPr>
          <p:nvPr/>
        </p:nvSpPr>
        <p:spPr bwMode="auto">
          <a:xfrm flipV="1">
            <a:off x="5638800" y="2779713"/>
            <a:ext cx="0" cy="17526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 type="oval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9172" name="Rectangle 26"/>
          <p:cNvSpPr>
            <a:spLocks noChangeArrowheads="1"/>
          </p:cNvSpPr>
          <p:nvPr/>
        </p:nvSpPr>
        <p:spPr bwMode="auto">
          <a:xfrm>
            <a:off x="5562600" y="3770313"/>
            <a:ext cx="304800" cy="228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9173" name="Line 27"/>
          <p:cNvSpPr>
            <a:spLocks noChangeShapeType="1"/>
          </p:cNvSpPr>
          <p:nvPr/>
        </p:nvSpPr>
        <p:spPr bwMode="auto">
          <a:xfrm flipV="1">
            <a:off x="5638800" y="3846513"/>
            <a:ext cx="152400" cy="152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 type="oval" w="med" len="med"/>
            <a:tailEnd type="oval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9174" name="Line 28"/>
          <p:cNvSpPr>
            <a:spLocks noChangeShapeType="1"/>
          </p:cNvSpPr>
          <p:nvPr/>
        </p:nvSpPr>
        <p:spPr bwMode="auto">
          <a:xfrm>
            <a:off x="6120912" y="4532313"/>
            <a:ext cx="0" cy="16002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 type="oval" w="med" len="med"/>
            <a:tailEnd type="oval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9175" name="Line 29"/>
          <p:cNvSpPr>
            <a:spLocks noChangeShapeType="1"/>
          </p:cNvSpPr>
          <p:nvPr/>
        </p:nvSpPr>
        <p:spPr bwMode="auto">
          <a:xfrm>
            <a:off x="6331927" y="4760913"/>
            <a:ext cx="0" cy="13716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 type="oval" w="med" len="med"/>
            <a:tailEnd type="oval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9176" name="Line 30"/>
          <p:cNvSpPr>
            <a:spLocks noChangeShapeType="1"/>
          </p:cNvSpPr>
          <p:nvPr/>
        </p:nvSpPr>
        <p:spPr bwMode="auto">
          <a:xfrm>
            <a:off x="6226420" y="4989513"/>
            <a:ext cx="0" cy="990600"/>
          </a:xfrm>
          <a:prstGeom prst="line">
            <a:avLst/>
          </a:prstGeom>
          <a:noFill/>
          <a:ln w="9525">
            <a:solidFill>
              <a:srgbClr val="CC6600"/>
            </a:solidFill>
            <a:prstDash val="dash"/>
            <a:round/>
            <a:headEnd type="oval" w="med" len="med"/>
            <a:tailEnd type="oval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8815" name="Text Box 31"/>
          <p:cNvSpPr txBox="1">
            <a:spLocks noChangeArrowheads="1"/>
          </p:cNvSpPr>
          <p:nvPr/>
        </p:nvSpPr>
        <p:spPr bwMode="auto">
          <a:xfrm>
            <a:off x="6052039" y="1789114"/>
            <a:ext cx="2863362" cy="253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29" tIns="45714" rIns="91429" bIns="45714">
            <a:spAutoFit/>
          </a:bodyPr>
          <a:lstStyle/>
          <a:p>
            <a:r>
              <a:rPr lang="en-US" sz="2000" b="1">
                <a:solidFill>
                  <a:srgbClr val="0000FF"/>
                </a:solidFill>
              </a:rPr>
              <a:t>PENGAMAN</a:t>
            </a:r>
            <a:r>
              <a:rPr lang="en-US" sz="2000" b="1">
                <a:latin typeface="Times New Roman" pitchFamily="18" charset="0"/>
              </a:rPr>
              <a:t> </a:t>
            </a:r>
          </a:p>
          <a:p>
            <a:r>
              <a:rPr lang="en-US" sz="2000" b="1">
                <a:latin typeface="Times New Roman" pitchFamily="18" charset="0"/>
              </a:rPr>
              <a:t>1. PEMBATAS ARUS</a:t>
            </a:r>
          </a:p>
          <a:p>
            <a:r>
              <a:rPr lang="en-US" sz="2000" b="1">
                <a:latin typeface="Times New Roman" pitchFamily="18" charset="0"/>
              </a:rPr>
              <a:t>2. PEMUTUS </a:t>
            </a:r>
          </a:p>
          <a:p>
            <a:r>
              <a:rPr lang="en-US" sz="2000" b="1">
                <a:latin typeface="Times New Roman" pitchFamily="18" charset="0"/>
              </a:rPr>
              <a:t>3. GROUNDING</a:t>
            </a:r>
          </a:p>
          <a:p>
            <a:r>
              <a:rPr lang="en-US" sz="2000" b="1">
                <a:latin typeface="Times New Roman" pitchFamily="18" charset="0"/>
              </a:rPr>
              <a:t>4. SEKERING</a:t>
            </a:r>
          </a:p>
          <a:p>
            <a:r>
              <a:rPr lang="en-US" sz="2000" b="1">
                <a:latin typeface="Times New Roman" pitchFamily="18" charset="0"/>
              </a:rPr>
              <a:t>5. KOTAK KONTAK</a:t>
            </a:r>
          </a:p>
          <a:p>
            <a:r>
              <a:rPr lang="en-US" sz="2000" b="1">
                <a:latin typeface="Times New Roman" pitchFamily="18" charset="0"/>
              </a:rPr>
              <a:t>6 TUSUK KONTAK </a:t>
            </a:r>
          </a:p>
          <a:p>
            <a:r>
              <a:rPr lang="en-US" sz="2000" b="1">
                <a:latin typeface="Times New Roman" pitchFamily="18" charset="0"/>
              </a:rPr>
              <a:t>7. POLARITAS</a:t>
            </a:r>
          </a:p>
        </p:txBody>
      </p:sp>
      <p:pic>
        <p:nvPicPr>
          <p:cNvPr id="49178" name="Picture 32" descr="in00523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10400" y="5522913"/>
            <a:ext cx="1107831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9179" name="AutoShape 33"/>
          <p:cNvSpPr>
            <a:spLocks noChangeArrowheads="1"/>
          </p:cNvSpPr>
          <p:nvPr/>
        </p:nvSpPr>
        <p:spPr bwMode="auto">
          <a:xfrm rot="5400000">
            <a:off x="533400" y="6132513"/>
            <a:ext cx="1143000" cy="76200"/>
          </a:xfrm>
          <a:prstGeom prst="homePlate">
            <a:avLst>
              <a:gd name="adj" fmla="val 346154"/>
            </a:avLst>
          </a:prstGeom>
          <a:solidFill>
            <a:srgbClr val="FFFFFF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9180" name="Text Box 34"/>
          <p:cNvSpPr txBox="1">
            <a:spLocks noChangeArrowheads="1"/>
          </p:cNvSpPr>
          <p:nvPr/>
        </p:nvSpPr>
        <p:spPr bwMode="auto">
          <a:xfrm>
            <a:off x="6995746" y="1941514"/>
            <a:ext cx="184708" cy="4000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29" tIns="45714" rIns="91429" bIns="45714">
            <a:spAutoFit/>
          </a:bodyPr>
          <a:lstStyle/>
          <a:p>
            <a:pPr algn="ctr"/>
            <a:endParaRPr lang="en-GB" sz="2000" b="1">
              <a:solidFill>
                <a:srgbClr val="0000FF"/>
              </a:solidFill>
            </a:endParaRPr>
          </a:p>
        </p:txBody>
      </p:sp>
      <p:sp>
        <p:nvSpPr>
          <p:cNvPr id="49181" name="Text Box 35"/>
          <p:cNvSpPr txBox="1">
            <a:spLocks noChangeArrowheads="1"/>
          </p:cNvSpPr>
          <p:nvPr/>
        </p:nvSpPr>
        <p:spPr bwMode="auto">
          <a:xfrm>
            <a:off x="2268416" y="3846513"/>
            <a:ext cx="314486" cy="40009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429" tIns="45714" rIns="91429" bIns="45714">
            <a:spAutoFit/>
          </a:bodyPr>
          <a:lstStyle/>
          <a:p>
            <a:pPr algn="ctr"/>
            <a:r>
              <a:rPr lang="en-US" sz="2000" b="1">
                <a:solidFill>
                  <a:srgbClr val="0000FF"/>
                </a:solidFill>
              </a:rPr>
              <a:t>1</a:t>
            </a:r>
          </a:p>
        </p:txBody>
      </p:sp>
      <p:sp>
        <p:nvSpPr>
          <p:cNvPr id="49182" name="Text Box 36"/>
          <p:cNvSpPr txBox="1">
            <a:spLocks noChangeArrowheads="1"/>
          </p:cNvSpPr>
          <p:nvPr/>
        </p:nvSpPr>
        <p:spPr bwMode="auto">
          <a:xfrm>
            <a:off x="1213339" y="5827713"/>
            <a:ext cx="314486" cy="40009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429" tIns="45714" rIns="91429" bIns="45714">
            <a:spAutoFit/>
          </a:bodyPr>
          <a:lstStyle/>
          <a:p>
            <a:pPr algn="ctr"/>
            <a:r>
              <a:rPr lang="en-US" sz="2000" b="1">
                <a:solidFill>
                  <a:srgbClr val="0000FF"/>
                </a:solidFill>
              </a:rPr>
              <a:t>3</a:t>
            </a:r>
          </a:p>
        </p:txBody>
      </p:sp>
      <p:sp>
        <p:nvSpPr>
          <p:cNvPr id="49183" name="Text Box 37"/>
          <p:cNvSpPr txBox="1">
            <a:spLocks noChangeArrowheads="1"/>
          </p:cNvSpPr>
          <p:nvPr/>
        </p:nvSpPr>
        <p:spPr bwMode="auto">
          <a:xfrm>
            <a:off x="3575539" y="3846513"/>
            <a:ext cx="314486" cy="40009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429" tIns="45714" rIns="91429" bIns="45714">
            <a:spAutoFit/>
          </a:bodyPr>
          <a:lstStyle/>
          <a:p>
            <a:pPr algn="ctr"/>
            <a:r>
              <a:rPr lang="en-US" sz="2000" b="1">
                <a:solidFill>
                  <a:srgbClr val="0000FF"/>
                </a:solidFill>
              </a:rPr>
              <a:t>4</a:t>
            </a:r>
          </a:p>
        </p:txBody>
      </p:sp>
      <p:sp>
        <p:nvSpPr>
          <p:cNvPr id="49184" name="Text Box 38"/>
          <p:cNvSpPr txBox="1">
            <a:spLocks noChangeArrowheads="1"/>
          </p:cNvSpPr>
          <p:nvPr/>
        </p:nvSpPr>
        <p:spPr bwMode="auto">
          <a:xfrm>
            <a:off x="5404339" y="5751513"/>
            <a:ext cx="314486" cy="40009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429" tIns="45714" rIns="91429" bIns="45714">
            <a:spAutoFit/>
          </a:bodyPr>
          <a:lstStyle/>
          <a:p>
            <a:pPr algn="ctr"/>
            <a:r>
              <a:rPr lang="en-US" sz="2000" b="1">
                <a:solidFill>
                  <a:srgbClr val="0000FF"/>
                </a:solidFill>
              </a:rPr>
              <a:t>5</a:t>
            </a:r>
          </a:p>
        </p:txBody>
      </p:sp>
      <p:sp>
        <p:nvSpPr>
          <p:cNvPr id="49185" name="Text Box 39"/>
          <p:cNvSpPr txBox="1">
            <a:spLocks noChangeArrowheads="1"/>
          </p:cNvSpPr>
          <p:nvPr/>
        </p:nvSpPr>
        <p:spPr bwMode="auto">
          <a:xfrm>
            <a:off x="7995139" y="5218113"/>
            <a:ext cx="314486" cy="40009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429" tIns="45714" rIns="91429" bIns="45714">
            <a:spAutoFit/>
          </a:bodyPr>
          <a:lstStyle/>
          <a:p>
            <a:pPr algn="ctr"/>
            <a:r>
              <a:rPr lang="en-US" sz="2000" b="1">
                <a:solidFill>
                  <a:srgbClr val="0000FF"/>
                </a:solidFill>
              </a:rPr>
              <a:t>6</a:t>
            </a:r>
          </a:p>
        </p:txBody>
      </p:sp>
      <p:sp>
        <p:nvSpPr>
          <p:cNvPr id="49186" name="Text Box 40"/>
          <p:cNvSpPr txBox="1">
            <a:spLocks noChangeArrowheads="1"/>
          </p:cNvSpPr>
          <p:nvPr/>
        </p:nvSpPr>
        <p:spPr bwMode="auto">
          <a:xfrm>
            <a:off x="4913435" y="3694113"/>
            <a:ext cx="314486" cy="40009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429" tIns="45714" rIns="91429" bIns="45714">
            <a:spAutoFit/>
          </a:bodyPr>
          <a:lstStyle/>
          <a:p>
            <a:pPr algn="ctr"/>
            <a:r>
              <a:rPr lang="en-US" sz="2000" b="1">
                <a:solidFill>
                  <a:srgbClr val="0000FF"/>
                </a:solidFill>
              </a:rPr>
              <a:t>7</a:t>
            </a:r>
          </a:p>
        </p:txBody>
      </p:sp>
      <p:grpSp>
        <p:nvGrpSpPr>
          <p:cNvPr id="2" name="Group 41"/>
          <p:cNvGrpSpPr>
            <a:grpSpLocks/>
          </p:cNvGrpSpPr>
          <p:nvPr/>
        </p:nvGrpSpPr>
        <p:grpSpPr bwMode="auto">
          <a:xfrm>
            <a:off x="5347189" y="1941513"/>
            <a:ext cx="562708" cy="931862"/>
            <a:chOff x="2641" y="757"/>
            <a:chExt cx="477" cy="827"/>
          </a:xfrm>
        </p:grpSpPr>
        <p:grpSp>
          <p:nvGrpSpPr>
            <p:cNvPr id="3" name="Group 42"/>
            <p:cNvGrpSpPr>
              <a:grpSpLocks/>
            </p:cNvGrpSpPr>
            <p:nvPr/>
          </p:nvGrpSpPr>
          <p:grpSpPr bwMode="auto">
            <a:xfrm>
              <a:off x="2771" y="1390"/>
              <a:ext cx="216" cy="194"/>
              <a:chOff x="2771" y="1390"/>
              <a:chExt cx="216" cy="194"/>
            </a:xfrm>
          </p:grpSpPr>
          <p:grpSp>
            <p:nvGrpSpPr>
              <p:cNvPr id="4" name="Group 43"/>
              <p:cNvGrpSpPr>
                <a:grpSpLocks/>
              </p:cNvGrpSpPr>
              <p:nvPr/>
            </p:nvGrpSpPr>
            <p:grpSpPr bwMode="auto">
              <a:xfrm>
                <a:off x="2771" y="1390"/>
                <a:ext cx="216" cy="194"/>
                <a:chOff x="2771" y="1390"/>
                <a:chExt cx="216" cy="194"/>
              </a:xfrm>
            </p:grpSpPr>
            <p:grpSp>
              <p:nvGrpSpPr>
                <p:cNvPr id="5" name="Group 44"/>
                <p:cNvGrpSpPr>
                  <a:grpSpLocks/>
                </p:cNvGrpSpPr>
                <p:nvPr/>
              </p:nvGrpSpPr>
              <p:grpSpPr bwMode="auto">
                <a:xfrm>
                  <a:off x="2825" y="1539"/>
                  <a:ext cx="118" cy="45"/>
                  <a:chOff x="2825" y="1539"/>
                  <a:chExt cx="118" cy="45"/>
                </a:xfrm>
              </p:grpSpPr>
              <p:sp>
                <p:nvSpPr>
                  <p:cNvPr id="49226" name="Freeform 45"/>
                  <p:cNvSpPr>
                    <a:spLocks/>
                  </p:cNvSpPr>
                  <p:nvPr/>
                </p:nvSpPr>
                <p:spPr bwMode="auto">
                  <a:xfrm>
                    <a:off x="2825" y="1539"/>
                    <a:ext cx="118" cy="45"/>
                  </a:xfrm>
                  <a:custGeom>
                    <a:avLst/>
                    <a:gdLst>
                      <a:gd name="T0" fmla="*/ 0 w 470"/>
                      <a:gd name="T1" fmla="*/ 0 h 178"/>
                      <a:gd name="T2" fmla="*/ 24 w 470"/>
                      <a:gd name="T3" fmla="*/ 36 h 178"/>
                      <a:gd name="T4" fmla="*/ 26 w 470"/>
                      <a:gd name="T5" fmla="*/ 38 h 178"/>
                      <a:gd name="T6" fmla="*/ 29 w 470"/>
                      <a:gd name="T7" fmla="*/ 39 h 178"/>
                      <a:gd name="T8" fmla="*/ 32 w 470"/>
                      <a:gd name="T9" fmla="*/ 40 h 178"/>
                      <a:gd name="T10" fmla="*/ 36 w 470"/>
                      <a:gd name="T11" fmla="*/ 42 h 178"/>
                      <a:gd name="T12" fmla="*/ 41 w 470"/>
                      <a:gd name="T13" fmla="*/ 43 h 178"/>
                      <a:gd name="T14" fmla="*/ 45 w 470"/>
                      <a:gd name="T15" fmla="*/ 43 h 178"/>
                      <a:gd name="T16" fmla="*/ 49 w 470"/>
                      <a:gd name="T17" fmla="*/ 44 h 178"/>
                      <a:gd name="T18" fmla="*/ 53 w 470"/>
                      <a:gd name="T19" fmla="*/ 44 h 178"/>
                      <a:gd name="T20" fmla="*/ 58 w 470"/>
                      <a:gd name="T21" fmla="*/ 45 h 178"/>
                      <a:gd name="T22" fmla="*/ 61 w 470"/>
                      <a:gd name="T23" fmla="*/ 45 h 178"/>
                      <a:gd name="T24" fmla="*/ 66 w 470"/>
                      <a:gd name="T25" fmla="*/ 44 h 178"/>
                      <a:gd name="T26" fmla="*/ 70 w 470"/>
                      <a:gd name="T27" fmla="*/ 44 h 178"/>
                      <a:gd name="T28" fmla="*/ 75 w 470"/>
                      <a:gd name="T29" fmla="*/ 43 h 178"/>
                      <a:gd name="T30" fmla="*/ 79 w 470"/>
                      <a:gd name="T31" fmla="*/ 43 h 178"/>
                      <a:gd name="T32" fmla="*/ 83 w 470"/>
                      <a:gd name="T33" fmla="*/ 42 h 178"/>
                      <a:gd name="T34" fmla="*/ 87 w 470"/>
                      <a:gd name="T35" fmla="*/ 41 h 178"/>
                      <a:gd name="T36" fmla="*/ 90 w 470"/>
                      <a:gd name="T37" fmla="*/ 39 h 178"/>
                      <a:gd name="T38" fmla="*/ 93 w 470"/>
                      <a:gd name="T39" fmla="*/ 37 h 178"/>
                      <a:gd name="T40" fmla="*/ 94 w 470"/>
                      <a:gd name="T41" fmla="*/ 36 h 178"/>
                      <a:gd name="T42" fmla="*/ 96 w 470"/>
                      <a:gd name="T43" fmla="*/ 35 h 178"/>
                      <a:gd name="T44" fmla="*/ 118 w 470"/>
                      <a:gd name="T45" fmla="*/ 0 h 178"/>
                      <a:gd name="T46" fmla="*/ 0 w 470"/>
                      <a:gd name="T47" fmla="*/ 0 h 178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</a:gdLst>
                    <a:ahLst/>
                    <a:cxnLst>
                      <a:cxn ang="T48">
                        <a:pos x="T0" y="T1"/>
                      </a:cxn>
                      <a:cxn ang="T49">
                        <a:pos x="T2" y="T3"/>
                      </a:cxn>
                      <a:cxn ang="T50">
                        <a:pos x="T4" y="T5"/>
                      </a:cxn>
                      <a:cxn ang="T51">
                        <a:pos x="T6" y="T7"/>
                      </a:cxn>
                      <a:cxn ang="T52">
                        <a:pos x="T8" y="T9"/>
                      </a:cxn>
                      <a:cxn ang="T53">
                        <a:pos x="T10" y="T11"/>
                      </a:cxn>
                      <a:cxn ang="T54">
                        <a:pos x="T12" y="T13"/>
                      </a:cxn>
                      <a:cxn ang="T55">
                        <a:pos x="T14" y="T15"/>
                      </a:cxn>
                      <a:cxn ang="T56">
                        <a:pos x="T16" y="T17"/>
                      </a:cxn>
                      <a:cxn ang="T57">
                        <a:pos x="T18" y="T19"/>
                      </a:cxn>
                      <a:cxn ang="T58">
                        <a:pos x="T20" y="T21"/>
                      </a:cxn>
                      <a:cxn ang="T59">
                        <a:pos x="T22" y="T23"/>
                      </a:cxn>
                      <a:cxn ang="T60">
                        <a:pos x="T24" y="T25"/>
                      </a:cxn>
                      <a:cxn ang="T61">
                        <a:pos x="T26" y="T27"/>
                      </a:cxn>
                      <a:cxn ang="T62">
                        <a:pos x="T28" y="T29"/>
                      </a:cxn>
                      <a:cxn ang="T63">
                        <a:pos x="T30" y="T31"/>
                      </a:cxn>
                      <a:cxn ang="T64">
                        <a:pos x="T32" y="T33"/>
                      </a:cxn>
                      <a:cxn ang="T65">
                        <a:pos x="T34" y="T35"/>
                      </a:cxn>
                      <a:cxn ang="T66">
                        <a:pos x="T36" y="T37"/>
                      </a:cxn>
                      <a:cxn ang="T67">
                        <a:pos x="T38" y="T39"/>
                      </a:cxn>
                      <a:cxn ang="T68">
                        <a:pos x="T40" y="T41"/>
                      </a:cxn>
                      <a:cxn ang="T69">
                        <a:pos x="T42" y="T43"/>
                      </a:cxn>
                      <a:cxn ang="T70">
                        <a:pos x="T44" y="T45"/>
                      </a:cxn>
                      <a:cxn ang="T71">
                        <a:pos x="T46" y="T47"/>
                      </a:cxn>
                    </a:cxnLst>
                    <a:rect l="0" t="0" r="r" b="b"/>
                    <a:pathLst>
                      <a:path w="470" h="178">
                        <a:moveTo>
                          <a:pt x="0" y="0"/>
                        </a:moveTo>
                        <a:lnTo>
                          <a:pt x="95" y="141"/>
                        </a:lnTo>
                        <a:lnTo>
                          <a:pt x="104" y="150"/>
                        </a:lnTo>
                        <a:lnTo>
                          <a:pt x="115" y="156"/>
                        </a:lnTo>
                        <a:lnTo>
                          <a:pt x="129" y="160"/>
                        </a:lnTo>
                        <a:lnTo>
                          <a:pt x="145" y="167"/>
                        </a:lnTo>
                        <a:lnTo>
                          <a:pt x="164" y="171"/>
                        </a:lnTo>
                        <a:lnTo>
                          <a:pt x="178" y="172"/>
                        </a:lnTo>
                        <a:lnTo>
                          <a:pt x="194" y="174"/>
                        </a:lnTo>
                        <a:lnTo>
                          <a:pt x="210" y="176"/>
                        </a:lnTo>
                        <a:lnTo>
                          <a:pt x="230" y="178"/>
                        </a:lnTo>
                        <a:lnTo>
                          <a:pt x="243" y="178"/>
                        </a:lnTo>
                        <a:lnTo>
                          <a:pt x="263" y="176"/>
                        </a:lnTo>
                        <a:lnTo>
                          <a:pt x="279" y="174"/>
                        </a:lnTo>
                        <a:lnTo>
                          <a:pt x="297" y="172"/>
                        </a:lnTo>
                        <a:lnTo>
                          <a:pt x="314" y="171"/>
                        </a:lnTo>
                        <a:lnTo>
                          <a:pt x="330" y="166"/>
                        </a:lnTo>
                        <a:lnTo>
                          <a:pt x="346" y="163"/>
                        </a:lnTo>
                        <a:lnTo>
                          <a:pt x="359" y="156"/>
                        </a:lnTo>
                        <a:lnTo>
                          <a:pt x="370" y="148"/>
                        </a:lnTo>
                        <a:lnTo>
                          <a:pt x="375" y="144"/>
                        </a:lnTo>
                        <a:lnTo>
                          <a:pt x="383" y="137"/>
                        </a:lnTo>
                        <a:lnTo>
                          <a:pt x="47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9227" name="Freeform 46"/>
                  <p:cNvSpPr>
                    <a:spLocks/>
                  </p:cNvSpPr>
                  <p:nvPr/>
                </p:nvSpPr>
                <p:spPr bwMode="auto">
                  <a:xfrm>
                    <a:off x="2844" y="1539"/>
                    <a:ext cx="52" cy="45"/>
                  </a:xfrm>
                  <a:custGeom>
                    <a:avLst/>
                    <a:gdLst>
                      <a:gd name="T0" fmla="*/ 0 w 210"/>
                      <a:gd name="T1" fmla="*/ 0 h 178"/>
                      <a:gd name="T2" fmla="*/ 14 w 210"/>
                      <a:gd name="T3" fmla="*/ 40 h 178"/>
                      <a:gd name="T4" fmla="*/ 18 w 210"/>
                      <a:gd name="T5" fmla="*/ 42 h 178"/>
                      <a:gd name="T6" fmla="*/ 22 w 210"/>
                      <a:gd name="T7" fmla="*/ 43 h 178"/>
                      <a:gd name="T8" fmla="*/ 26 w 210"/>
                      <a:gd name="T9" fmla="*/ 43 h 178"/>
                      <a:gd name="T10" fmla="*/ 30 w 210"/>
                      <a:gd name="T11" fmla="*/ 44 h 178"/>
                      <a:gd name="T12" fmla="*/ 34 w 210"/>
                      <a:gd name="T13" fmla="*/ 44 h 178"/>
                      <a:gd name="T14" fmla="*/ 39 w 210"/>
                      <a:gd name="T15" fmla="*/ 45 h 178"/>
                      <a:gd name="T16" fmla="*/ 42 w 210"/>
                      <a:gd name="T17" fmla="*/ 45 h 178"/>
                      <a:gd name="T18" fmla="*/ 47 w 210"/>
                      <a:gd name="T19" fmla="*/ 44 h 178"/>
                      <a:gd name="T20" fmla="*/ 52 w 210"/>
                      <a:gd name="T21" fmla="*/ 0 h 178"/>
                      <a:gd name="T22" fmla="*/ 0 w 210"/>
                      <a:gd name="T23" fmla="*/ 0 h 178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210" h="178">
                        <a:moveTo>
                          <a:pt x="0" y="0"/>
                        </a:moveTo>
                        <a:lnTo>
                          <a:pt x="58" y="160"/>
                        </a:lnTo>
                        <a:lnTo>
                          <a:pt x="71" y="167"/>
                        </a:lnTo>
                        <a:lnTo>
                          <a:pt x="90" y="171"/>
                        </a:lnTo>
                        <a:lnTo>
                          <a:pt x="104" y="172"/>
                        </a:lnTo>
                        <a:lnTo>
                          <a:pt x="120" y="174"/>
                        </a:lnTo>
                        <a:lnTo>
                          <a:pt x="136" y="176"/>
                        </a:lnTo>
                        <a:lnTo>
                          <a:pt x="156" y="178"/>
                        </a:lnTo>
                        <a:lnTo>
                          <a:pt x="169" y="178"/>
                        </a:lnTo>
                        <a:lnTo>
                          <a:pt x="189" y="176"/>
                        </a:lnTo>
                        <a:lnTo>
                          <a:pt x="21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40404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6" name="Group 47"/>
                <p:cNvGrpSpPr>
                  <a:grpSpLocks/>
                </p:cNvGrpSpPr>
                <p:nvPr/>
              </p:nvGrpSpPr>
              <p:grpSpPr bwMode="auto">
                <a:xfrm>
                  <a:off x="2771" y="1390"/>
                  <a:ext cx="216" cy="162"/>
                  <a:chOff x="2771" y="1390"/>
                  <a:chExt cx="216" cy="162"/>
                </a:xfrm>
              </p:grpSpPr>
              <p:sp>
                <p:nvSpPr>
                  <p:cNvPr id="49219" name="Freeform 48"/>
                  <p:cNvSpPr>
                    <a:spLocks/>
                  </p:cNvSpPr>
                  <p:nvPr/>
                </p:nvSpPr>
                <p:spPr bwMode="auto">
                  <a:xfrm>
                    <a:off x="2771" y="1390"/>
                    <a:ext cx="216" cy="162"/>
                  </a:xfrm>
                  <a:custGeom>
                    <a:avLst/>
                    <a:gdLst>
                      <a:gd name="T0" fmla="*/ 5 w 861"/>
                      <a:gd name="T1" fmla="*/ 4 h 646"/>
                      <a:gd name="T2" fmla="*/ 6 w 861"/>
                      <a:gd name="T3" fmla="*/ 9 h 646"/>
                      <a:gd name="T4" fmla="*/ 5 w 861"/>
                      <a:gd name="T5" fmla="*/ 17 h 646"/>
                      <a:gd name="T6" fmla="*/ 3 w 861"/>
                      <a:gd name="T7" fmla="*/ 22 h 646"/>
                      <a:gd name="T8" fmla="*/ 1 w 861"/>
                      <a:gd name="T9" fmla="*/ 28 h 646"/>
                      <a:gd name="T10" fmla="*/ 4 w 861"/>
                      <a:gd name="T11" fmla="*/ 34 h 646"/>
                      <a:gd name="T12" fmla="*/ 8 w 861"/>
                      <a:gd name="T13" fmla="*/ 40 h 646"/>
                      <a:gd name="T14" fmla="*/ 7 w 861"/>
                      <a:gd name="T15" fmla="*/ 44 h 646"/>
                      <a:gd name="T16" fmla="*/ 3 w 861"/>
                      <a:gd name="T17" fmla="*/ 49 h 646"/>
                      <a:gd name="T18" fmla="*/ 1 w 861"/>
                      <a:gd name="T19" fmla="*/ 53 h 646"/>
                      <a:gd name="T20" fmla="*/ 4 w 861"/>
                      <a:gd name="T21" fmla="*/ 58 h 646"/>
                      <a:gd name="T22" fmla="*/ 7 w 861"/>
                      <a:gd name="T23" fmla="*/ 63 h 646"/>
                      <a:gd name="T24" fmla="*/ 7 w 861"/>
                      <a:gd name="T25" fmla="*/ 68 h 646"/>
                      <a:gd name="T26" fmla="*/ 3 w 861"/>
                      <a:gd name="T27" fmla="*/ 73 h 646"/>
                      <a:gd name="T28" fmla="*/ 0 w 861"/>
                      <a:gd name="T29" fmla="*/ 79 h 646"/>
                      <a:gd name="T30" fmla="*/ 3 w 861"/>
                      <a:gd name="T31" fmla="*/ 84 h 646"/>
                      <a:gd name="T32" fmla="*/ 8 w 861"/>
                      <a:gd name="T33" fmla="*/ 89 h 646"/>
                      <a:gd name="T34" fmla="*/ 8 w 861"/>
                      <a:gd name="T35" fmla="*/ 97 h 646"/>
                      <a:gd name="T36" fmla="*/ 4 w 861"/>
                      <a:gd name="T37" fmla="*/ 103 h 646"/>
                      <a:gd name="T38" fmla="*/ 5 w 861"/>
                      <a:gd name="T39" fmla="*/ 107 h 646"/>
                      <a:gd name="T40" fmla="*/ 10 w 861"/>
                      <a:gd name="T41" fmla="*/ 113 h 646"/>
                      <a:gd name="T42" fmla="*/ 25 w 861"/>
                      <a:gd name="T43" fmla="*/ 129 h 646"/>
                      <a:gd name="T44" fmla="*/ 39 w 861"/>
                      <a:gd name="T45" fmla="*/ 142 h 646"/>
                      <a:gd name="T46" fmla="*/ 51 w 861"/>
                      <a:gd name="T47" fmla="*/ 149 h 646"/>
                      <a:gd name="T48" fmla="*/ 74 w 861"/>
                      <a:gd name="T49" fmla="*/ 158 h 646"/>
                      <a:gd name="T50" fmla="*/ 95 w 861"/>
                      <a:gd name="T51" fmla="*/ 161 h 646"/>
                      <a:gd name="T52" fmla="*/ 124 w 861"/>
                      <a:gd name="T53" fmla="*/ 161 h 646"/>
                      <a:gd name="T54" fmla="*/ 148 w 861"/>
                      <a:gd name="T55" fmla="*/ 159 h 646"/>
                      <a:gd name="T56" fmla="*/ 165 w 861"/>
                      <a:gd name="T57" fmla="*/ 155 h 646"/>
                      <a:gd name="T58" fmla="*/ 176 w 861"/>
                      <a:gd name="T59" fmla="*/ 149 h 646"/>
                      <a:gd name="T60" fmla="*/ 184 w 861"/>
                      <a:gd name="T61" fmla="*/ 142 h 646"/>
                      <a:gd name="T62" fmla="*/ 207 w 861"/>
                      <a:gd name="T63" fmla="*/ 111 h 646"/>
                      <a:gd name="T64" fmla="*/ 211 w 861"/>
                      <a:gd name="T65" fmla="*/ 101 h 646"/>
                      <a:gd name="T66" fmla="*/ 212 w 861"/>
                      <a:gd name="T67" fmla="*/ 96 h 646"/>
                      <a:gd name="T68" fmla="*/ 209 w 861"/>
                      <a:gd name="T69" fmla="*/ 92 h 646"/>
                      <a:gd name="T70" fmla="*/ 209 w 861"/>
                      <a:gd name="T71" fmla="*/ 86 h 646"/>
                      <a:gd name="T72" fmla="*/ 211 w 861"/>
                      <a:gd name="T73" fmla="*/ 82 h 646"/>
                      <a:gd name="T74" fmla="*/ 215 w 861"/>
                      <a:gd name="T75" fmla="*/ 77 h 646"/>
                      <a:gd name="T76" fmla="*/ 216 w 861"/>
                      <a:gd name="T77" fmla="*/ 71 h 646"/>
                      <a:gd name="T78" fmla="*/ 213 w 861"/>
                      <a:gd name="T79" fmla="*/ 66 h 646"/>
                      <a:gd name="T80" fmla="*/ 209 w 861"/>
                      <a:gd name="T81" fmla="*/ 62 h 646"/>
                      <a:gd name="T82" fmla="*/ 209 w 861"/>
                      <a:gd name="T83" fmla="*/ 57 h 646"/>
                      <a:gd name="T84" fmla="*/ 214 w 861"/>
                      <a:gd name="T85" fmla="*/ 52 h 646"/>
                      <a:gd name="T86" fmla="*/ 215 w 861"/>
                      <a:gd name="T87" fmla="*/ 45 h 646"/>
                      <a:gd name="T88" fmla="*/ 211 w 861"/>
                      <a:gd name="T89" fmla="*/ 40 h 646"/>
                      <a:gd name="T90" fmla="*/ 209 w 861"/>
                      <a:gd name="T91" fmla="*/ 35 h 646"/>
                      <a:gd name="T92" fmla="*/ 212 w 861"/>
                      <a:gd name="T93" fmla="*/ 29 h 646"/>
                      <a:gd name="T94" fmla="*/ 215 w 861"/>
                      <a:gd name="T95" fmla="*/ 25 h 646"/>
                      <a:gd name="T96" fmla="*/ 216 w 861"/>
                      <a:gd name="T97" fmla="*/ 20 h 646"/>
                      <a:gd name="T98" fmla="*/ 213 w 861"/>
                      <a:gd name="T99" fmla="*/ 15 h 646"/>
                      <a:gd name="T100" fmla="*/ 210 w 861"/>
                      <a:gd name="T101" fmla="*/ 9 h 646"/>
                      <a:gd name="T102" fmla="*/ 211 w 861"/>
                      <a:gd name="T103" fmla="*/ 4 h 646"/>
                      <a:gd name="T104" fmla="*/ 6 w 861"/>
                      <a:gd name="T105" fmla="*/ 0 h 64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</a:gdLst>
                    <a:ahLst/>
                    <a:cxnLst>
                      <a:cxn ang="T106">
                        <a:pos x="T0" y="T1"/>
                      </a:cxn>
                      <a:cxn ang="T107">
                        <a:pos x="T2" y="T3"/>
                      </a:cxn>
                      <a:cxn ang="T108">
                        <a:pos x="T4" y="T5"/>
                      </a:cxn>
                      <a:cxn ang="T109">
                        <a:pos x="T6" y="T7"/>
                      </a:cxn>
                      <a:cxn ang="T110">
                        <a:pos x="T8" y="T9"/>
                      </a:cxn>
                      <a:cxn ang="T111">
                        <a:pos x="T10" y="T11"/>
                      </a:cxn>
                      <a:cxn ang="T112">
                        <a:pos x="T12" y="T13"/>
                      </a:cxn>
                      <a:cxn ang="T113">
                        <a:pos x="T14" y="T15"/>
                      </a:cxn>
                      <a:cxn ang="T114">
                        <a:pos x="T16" y="T17"/>
                      </a:cxn>
                      <a:cxn ang="T115">
                        <a:pos x="T18" y="T19"/>
                      </a:cxn>
                      <a:cxn ang="T116">
                        <a:pos x="T20" y="T21"/>
                      </a:cxn>
                      <a:cxn ang="T117">
                        <a:pos x="T22" y="T23"/>
                      </a:cxn>
                      <a:cxn ang="T118">
                        <a:pos x="T24" y="T25"/>
                      </a:cxn>
                      <a:cxn ang="T119">
                        <a:pos x="T26" y="T27"/>
                      </a:cxn>
                      <a:cxn ang="T120">
                        <a:pos x="T28" y="T29"/>
                      </a:cxn>
                      <a:cxn ang="T121">
                        <a:pos x="T30" y="T31"/>
                      </a:cxn>
                      <a:cxn ang="T122">
                        <a:pos x="T32" y="T33"/>
                      </a:cxn>
                      <a:cxn ang="T123">
                        <a:pos x="T34" y="T35"/>
                      </a:cxn>
                      <a:cxn ang="T124">
                        <a:pos x="T36" y="T37"/>
                      </a:cxn>
                      <a:cxn ang="T125">
                        <a:pos x="T38" y="T39"/>
                      </a:cxn>
                      <a:cxn ang="T126">
                        <a:pos x="T40" y="T41"/>
                      </a:cxn>
                      <a:cxn ang="T127">
                        <a:pos x="T42" y="T43"/>
                      </a:cxn>
                      <a:cxn ang="T128">
                        <a:pos x="T44" y="T45"/>
                      </a:cxn>
                      <a:cxn ang="T129">
                        <a:pos x="T46" y="T47"/>
                      </a:cxn>
                      <a:cxn ang="T130">
                        <a:pos x="T48" y="T49"/>
                      </a:cxn>
                      <a:cxn ang="T131">
                        <a:pos x="T50" y="T51"/>
                      </a:cxn>
                      <a:cxn ang="T132">
                        <a:pos x="T52" y="T53"/>
                      </a:cxn>
                      <a:cxn ang="T133">
                        <a:pos x="T54" y="T55"/>
                      </a:cxn>
                      <a:cxn ang="T134">
                        <a:pos x="T56" y="T57"/>
                      </a:cxn>
                      <a:cxn ang="T135">
                        <a:pos x="T58" y="T59"/>
                      </a:cxn>
                      <a:cxn ang="T136">
                        <a:pos x="T60" y="T61"/>
                      </a:cxn>
                      <a:cxn ang="T137">
                        <a:pos x="T62" y="T63"/>
                      </a:cxn>
                      <a:cxn ang="T138">
                        <a:pos x="T64" y="T65"/>
                      </a:cxn>
                      <a:cxn ang="T139">
                        <a:pos x="T66" y="T67"/>
                      </a:cxn>
                      <a:cxn ang="T140">
                        <a:pos x="T68" y="T69"/>
                      </a:cxn>
                      <a:cxn ang="T141">
                        <a:pos x="T70" y="T71"/>
                      </a:cxn>
                      <a:cxn ang="T142">
                        <a:pos x="T72" y="T73"/>
                      </a:cxn>
                      <a:cxn ang="T143">
                        <a:pos x="T74" y="T75"/>
                      </a:cxn>
                      <a:cxn ang="T144">
                        <a:pos x="T76" y="T77"/>
                      </a:cxn>
                      <a:cxn ang="T145">
                        <a:pos x="T78" y="T79"/>
                      </a:cxn>
                      <a:cxn ang="T146">
                        <a:pos x="T80" y="T81"/>
                      </a:cxn>
                      <a:cxn ang="T147">
                        <a:pos x="T82" y="T83"/>
                      </a:cxn>
                      <a:cxn ang="T148">
                        <a:pos x="T84" y="T85"/>
                      </a:cxn>
                      <a:cxn ang="T149">
                        <a:pos x="T86" y="T87"/>
                      </a:cxn>
                      <a:cxn ang="T150">
                        <a:pos x="T88" y="T89"/>
                      </a:cxn>
                      <a:cxn ang="T151">
                        <a:pos x="T90" y="T91"/>
                      </a:cxn>
                      <a:cxn ang="T152">
                        <a:pos x="T92" y="T93"/>
                      </a:cxn>
                      <a:cxn ang="T153">
                        <a:pos x="T94" y="T95"/>
                      </a:cxn>
                      <a:cxn ang="T154">
                        <a:pos x="T96" y="T97"/>
                      </a:cxn>
                      <a:cxn ang="T155">
                        <a:pos x="T98" y="T99"/>
                      </a:cxn>
                      <a:cxn ang="T156">
                        <a:pos x="T100" y="T101"/>
                      </a:cxn>
                      <a:cxn ang="T157">
                        <a:pos x="T102" y="T103"/>
                      </a:cxn>
                      <a:cxn ang="T158">
                        <a:pos x="T104" y="T105"/>
                      </a:cxn>
                    </a:cxnLst>
                    <a:rect l="0" t="0" r="r" b="b"/>
                    <a:pathLst>
                      <a:path w="861" h="646">
                        <a:moveTo>
                          <a:pt x="24" y="0"/>
                        </a:moveTo>
                        <a:lnTo>
                          <a:pt x="19" y="17"/>
                        </a:lnTo>
                        <a:lnTo>
                          <a:pt x="21" y="26"/>
                        </a:lnTo>
                        <a:lnTo>
                          <a:pt x="23" y="34"/>
                        </a:lnTo>
                        <a:lnTo>
                          <a:pt x="24" y="53"/>
                        </a:lnTo>
                        <a:lnTo>
                          <a:pt x="21" y="66"/>
                        </a:lnTo>
                        <a:lnTo>
                          <a:pt x="16" y="78"/>
                        </a:lnTo>
                        <a:lnTo>
                          <a:pt x="11" y="86"/>
                        </a:lnTo>
                        <a:lnTo>
                          <a:pt x="5" y="101"/>
                        </a:lnTo>
                        <a:lnTo>
                          <a:pt x="5" y="113"/>
                        </a:lnTo>
                        <a:lnTo>
                          <a:pt x="11" y="124"/>
                        </a:lnTo>
                        <a:lnTo>
                          <a:pt x="16" y="134"/>
                        </a:lnTo>
                        <a:lnTo>
                          <a:pt x="27" y="146"/>
                        </a:lnTo>
                        <a:lnTo>
                          <a:pt x="32" y="158"/>
                        </a:lnTo>
                        <a:lnTo>
                          <a:pt x="32" y="166"/>
                        </a:lnTo>
                        <a:lnTo>
                          <a:pt x="28" y="176"/>
                        </a:lnTo>
                        <a:lnTo>
                          <a:pt x="19" y="184"/>
                        </a:lnTo>
                        <a:lnTo>
                          <a:pt x="12" y="194"/>
                        </a:lnTo>
                        <a:lnTo>
                          <a:pt x="7" y="203"/>
                        </a:lnTo>
                        <a:lnTo>
                          <a:pt x="5" y="212"/>
                        </a:lnTo>
                        <a:lnTo>
                          <a:pt x="11" y="223"/>
                        </a:lnTo>
                        <a:lnTo>
                          <a:pt x="17" y="233"/>
                        </a:lnTo>
                        <a:lnTo>
                          <a:pt x="24" y="242"/>
                        </a:lnTo>
                        <a:lnTo>
                          <a:pt x="28" y="250"/>
                        </a:lnTo>
                        <a:lnTo>
                          <a:pt x="32" y="259"/>
                        </a:lnTo>
                        <a:lnTo>
                          <a:pt x="28" y="271"/>
                        </a:lnTo>
                        <a:lnTo>
                          <a:pt x="19" y="282"/>
                        </a:lnTo>
                        <a:lnTo>
                          <a:pt x="11" y="290"/>
                        </a:lnTo>
                        <a:lnTo>
                          <a:pt x="1" y="303"/>
                        </a:lnTo>
                        <a:lnTo>
                          <a:pt x="0" y="314"/>
                        </a:lnTo>
                        <a:lnTo>
                          <a:pt x="3" y="325"/>
                        </a:lnTo>
                        <a:lnTo>
                          <a:pt x="12" y="335"/>
                        </a:lnTo>
                        <a:lnTo>
                          <a:pt x="21" y="344"/>
                        </a:lnTo>
                        <a:lnTo>
                          <a:pt x="31" y="356"/>
                        </a:lnTo>
                        <a:lnTo>
                          <a:pt x="36" y="373"/>
                        </a:lnTo>
                        <a:lnTo>
                          <a:pt x="31" y="388"/>
                        </a:lnTo>
                        <a:lnTo>
                          <a:pt x="21" y="400"/>
                        </a:lnTo>
                        <a:lnTo>
                          <a:pt x="17" y="409"/>
                        </a:lnTo>
                        <a:lnTo>
                          <a:pt x="17" y="420"/>
                        </a:lnTo>
                        <a:lnTo>
                          <a:pt x="19" y="426"/>
                        </a:lnTo>
                        <a:lnTo>
                          <a:pt x="27" y="435"/>
                        </a:lnTo>
                        <a:lnTo>
                          <a:pt x="39" y="449"/>
                        </a:lnTo>
                        <a:lnTo>
                          <a:pt x="60" y="475"/>
                        </a:lnTo>
                        <a:lnTo>
                          <a:pt x="101" y="515"/>
                        </a:lnTo>
                        <a:lnTo>
                          <a:pt x="135" y="548"/>
                        </a:lnTo>
                        <a:lnTo>
                          <a:pt x="156" y="566"/>
                        </a:lnTo>
                        <a:lnTo>
                          <a:pt x="178" y="579"/>
                        </a:lnTo>
                        <a:lnTo>
                          <a:pt x="204" y="594"/>
                        </a:lnTo>
                        <a:lnTo>
                          <a:pt x="240" y="613"/>
                        </a:lnTo>
                        <a:lnTo>
                          <a:pt x="294" y="631"/>
                        </a:lnTo>
                        <a:lnTo>
                          <a:pt x="335" y="639"/>
                        </a:lnTo>
                        <a:lnTo>
                          <a:pt x="378" y="644"/>
                        </a:lnTo>
                        <a:lnTo>
                          <a:pt x="434" y="646"/>
                        </a:lnTo>
                        <a:lnTo>
                          <a:pt x="493" y="644"/>
                        </a:lnTo>
                        <a:lnTo>
                          <a:pt x="545" y="643"/>
                        </a:lnTo>
                        <a:lnTo>
                          <a:pt x="589" y="636"/>
                        </a:lnTo>
                        <a:lnTo>
                          <a:pt x="628" y="627"/>
                        </a:lnTo>
                        <a:lnTo>
                          <a:pt x="657" y="617"/>
                        </a:lnTo>
                        <a:lnTo>
                          <a:pt x="681" y="605"/>
                        </a:lnTo>
                        <a:lnTo>
                          <a:pt x="701" y="593"/>
                        </a:lnTo>
                        <a:lnTo>
                          <a:pt x="717" y="583"/>
                        </a:lnTo>
                        <a:lnTo>
                          <a:pt x="733" y="566"/>
                        </a:lnTo>
                        <a:lnTo>
                          <a:pt x="785" y="500"/>
                        </a:lnTo>
                        <a:lnTo>
                          <a:pt x="824" y="443"/>
                        </a:lnTo>
                        <a:lnTo>
                          <a:pt x="839" y="415"/>
                        </a:lnTo>
                        <a:lnTo>
                          <a:pt x="843" y="403"/>
                        </a:lnTo>
                        <a:lnTo>
                          <a:pt x="844" y="394"/>
                        </a:lnTo>
                        <a:lnTo>
                          <a:pt x="844" y="384"/>
                        </a:lnTo>
                        <a:lnTo>
                          <a:pt x="837" y="373"/>
                        </a:lnTo>
                        <a:lnTo>
                          <a:pt x="832" y="366"/>
                        </a:lnTo>
                        <a:lnTo>
                          <a:pt x="829" y="355"/>
                        </a:lnTo>
                        <a:lnTo>
                          <a:pt x="832" y="343"/>
                        </a:lnTo>
                        <a:lnTo>
                          <a:pt x="837" y="335"/>
                        </a:lnTo>
                        <a:lnTo>
                          <a:pt x="843" y="325"/>
                        </a:lnTo>
                        <a:lnTo>
                          <a:pt x="849" y="317"/>
                        </a:lnTo>
                        <a:lnTo>
                          <a:pt x="856" y="307"/>
                        </a:lnTo>
                        <a:lnTo>
                          <a:pt x="861" y="297"/>
                        </a:lnTo>
                        <a:lnTo>
                          <a:pt x="860" y="284"/>
                        </a:lnTo>
                        <a:lnTo>
                          <a:pt x="855" y="275"/>
                        </a:lnTo>
                        <a:lnTo>
                          <a:pt x="849" y="265"/>
                        </a:lnTo>
                        <a:lnTo>
                          <a:pt x="843" y="257"/>
                        </a:lnTo>
                        <a:lnTo>
                          <a:pt x="835" y="248"/>
                        </a:lnTo>
                        <a:lnTo>
                          <a:pt x="833" y="237"/>
                        </a:lnTo>
                        <a:lnTo>
                          <a:pt x="835" y="229"/>
                        </a:lnTo>
                        <a:lnTo>
                          <a:pt x="844" y="216"/>
                        </a:lnTo>
                        <a:lnTo>
                          <a:pt x="853" y="206"/>
                        </a:lnTo>
                        <a:lnTo>
                          <a:pt x="856" y="196"/>
                        </a:lnTo>
                        <a:lnTo>
                          <a:pt x="856" y="181"/>
                        </a:lnTo>
                        <a:lnTo>
                          <a:pt x="851" y="168"/>
                        </a:lnTo>
                        <a:lnTo>
                          <a:pt x="843" y="158"/>
                        </a:lnTo>
                        <a:lnTo>
                          <a:pt x="839" y="151"/>
                        </a:lnTo>
                        <a:lnTo>
                          <a:pt x="835" y="139"/>
                        </a:lnTo>
                        <a:lnTo>
                          <a:pt x="837" y="127"/>
                        </a:lnTo>
                        <a:lnTo>
                          <a:pt x="844" y="117"/>
                        </a:lnTo>
                        <a:lnTo>
                          <a:pt x="849" y="109"/>
                        </a:lnTo>
                        <a:lnTo>
                          <a:pt x="856" y="101"/>
                        </a:lnTo>
                        <a:lnTo>
                          <a:pt x="860" y="91"/>
                        </a:lnTo>
                        <a:lnTo>
                          <a:pt x="861" y="79"/>
                        </a:lnTo>
                        <a:lnTo>
                          <a:pt x="859" y="72"/>
                        </a:lnTo>
                        <a:lnTo>
                          <a:pt x="851" y="60"/>
                        </a:lnTo>
                        <a:lnTo>
                          <a:pt x="844" y="50"/>
                        </a:lnTo>
                        <a:lnTo>
                          <a:pt x="839" y="37"/>
                        </a:lnTo>
                        <a:lnTo>
                          <a:pt x="839" y="26"/>
                        </a:lnTo>
                        <a:lnTo>
                          <a:pt x="843" y="16"/>
                        </a:lnTo>
                        <a:lnTo>
                          <a:pt x="840" y="0"/>
                        </a:lnTo>
                        <a:lnTo>
                          <a:pt x="24" y="0"/>
                        </a:lnTo>
                        <a:close/>
                      </a:path>
                    </a:pathLst>
                  </a:custGeom>
                  <a:solidFill>
                    <a:srgbClr val="FFC08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9220" name="Freeform 49"/>
                  <p:cNvSpPr>
                    <a:spLocks/>
                  </p:cNvSpPr>
                  <p:nvPr/>
                </p:nvSpPr>
                <p:spPr bwMode="auto">
                  <a:xfrm>
                    <a:off x="2772" y="1412"/>
                    <a:ext cx="27" cy="22"/>
                  </a:xfrm>
                  <a:custGeom>
                    <a:avLst/>
                    <a:gdLst>
                      <a:gd name="T0" fmla="*/ 2 w 107"/>
                      <a:gd name="T1" fmla="*/ 0 h 90"/>
                      <a:gd name="T2" fmla="*/ 3 w 107"/>
                      <a:gd name="T3" fmla="*/ 3 h 90"/>
                      <a:gd name="T4" fmla="*/ 6 w 107"/>
                      <a:gd name="T5" fmla="*/ 6 h 90"/>
                      <a:gd name="T6" fmla="*/ 11 w 107"/>
                      <a:gd name="T7" fmla="*/ 10 h 90"/>
                      <a:gd name="T8" fmla="*/ 16 w 107"/>
                      <a:gd name="T9" fmla="*/ 13 h 90"/>
                      <a:gd name="T10" fmla="*/ 22 w 107"/>
                      <a:gd name="T11" fmla="*/ 15 h 90"/>
                      <a:gd name="T12" fmla="*/ 27 w 107"/>
                      <a:gd name="T13" fmla="*/ 16 h 90"/>
                      <a:gd name="T14" fmla="*/ 25 w 107"/>
                      <a:gd name="T15" fmla="*/ 20 h 90"/>
                      <a:gd name="T16" fmla="*/ 18 w 107"/>
                      <a:gd name="T17" fmla="*/ 19 h 90"/>
                      <a:gd name="T18" fmla="*/ 11 w 107"/>
                      <a:gd name="T19" fmla="*/ 19 h 90"/>
                      <a:gd name="T20" fmla="*/ 6 w 107"/>
                      <a:gd name="T21" fmla="*/ 22 h 90"/>
                      <a:gd name="T22" fmla="*/ 7 w 107"/>
                      <a:gd name="T23" fmla="*/ 20 h 90"/>
                      <a:gd name="T24" fmla="*/ 7 w 107"/>
                      <a:gd name="T25" fmla="*/ 17 h 90"/>
                      <a:gd name="T26" fmla="*/ 5 w 107"/>
                      <a:gd name="T27" fmla="*/ 14 h 90"/>
                      <a:gd name="T28" fmla="*/ 3 w 107"/>
                      <a:gd name="T29" fmla="*/ 11 h 90"/>
                      <a:gd name="T30" fmla="*/ 1 w 107"/>
                      <a:gd name="T31" fmla="*/ 8 h 90"/>
                      <a:gd name="T32" fmla="*/ 0 w 107"/>
                      <a:gd name="T33" fmla="*/ 4 h 90"/>
                      <a:gd name="T34" fmla="*/ 2 w 107"/>
                      <a:gd name="T35" fmla="*/ 0 h 90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</a:gdLst>
                    <a:ahLst/>
                    <a:cxnLst>
                      <a:cxn ang="T36">
                        <a:pos x="T0" y="T1"/>
                      </a:cxn>
                      <a:cxn ang="T37">
                        <a:pos x="T2" y="T3"/>
                      </a:cxn>
                      <a:cxn ang="T38">
                        <a:pos x="T4" y="T5"/>
                      </a:cxn>
                      <a:cxn ang="T39">
                        <a:pos x="T6" y="T7"/>
                      </a:cxn>
                      <a:cxn ang="T40">
                        <a:pos x="T8" y="T9"/>
                      </a:cxn>
                      <a:cxn ang="T41">
                        <a:pos x="T10" y="T11"/>
                      </a:cxn>
                      <a:cxn ang="T42">
                        <a:pos x="T12" y="T13"/>
                      </a:cxn>
                      <a:cxn ang="T43">
                        <a:pos x="T14" y="T15"/>
                      </a:cxn>
                      <a:cxn ang="T44">
                        <a:pos x="T16" y="T17"/>
                      </a:cxn>
                      <a:cxn ang="T45">
                        <a:pos x="T18" y="T19"/>
                      </a:cxn>
                      <a:cxn ang="T46">
                        <a:pos x="T20" y="T21"/>
                      </a:cxn>
                      <a:cxn ang="T47">
                        <a:pos x="T22" y="T23"/>
                      </a:cxn>
                      <a:cxn ang="T48">
                        <a:pos x="T24" y="T25"/>
                      </a:cxn>
                      <a:cxn ang="T49">
                        <a:pos x="T26" y="T27"/>
                      </a:cxn>
                      <a:cxn ang="T50">
                        <a:pos x="T28" y="T29"/>
                      </a:cxn>
                      <a:cxn ang="T51">
                        <a:pos x="T30" y="T31"/>
                      </a:cxn>
                      <a:cxn ang="T52">
                        <a:pos x="T32" y="T33"/>
                      </a:cxn>
                      <a:cxn ang="T53">
                        <a:pos x="T34" y="T35"/>
                      </a:cxn>
                    </a:cxnLst>
                    <a:rect l="0" t="0" r="r" b="b"/>
                    <a:pathLst>
                      <a:path w="107" h="90">
                        <a:moveTo>
                          <a:pt x="6" y="0"/>
                        </a:moveTo>
                        <a:lnTo>
                          <a:pt x="12" y="12"/>
                        </a:lnTo>
                        <a:lnTo>
                          <a:pt x="23" y="23"/>
                        </a:lnTo>
                        <a:lnTo>
                          <a:pt x="42" y="39"/>
                        </a:lnTo>
                        <a:lnTo>
                          <a:pt x="64" y="52"/>
                        </a:lnTo>
                        <a:lnTo>
                          <a:pt x="86" y="60"/>
                        </a:lnTo>
                        <a:lnTo>
                          <a:pt x="107" y="65"/>
                        </a:lnTo>
                        <a:lnTo>
                          <a:pt x="98" y="80"/>
                        </a:lnTo>
                        <a:lnTo>
                          <a:pt x="71" y="77"/>
                        </a:lnTo>
                        <a:lnTo>
                          <a:pt x="42" y="79"/>
                        </a:lnTo>
                        <a:lnTo>
                          <a:pt x="23" y="90"/>
                        </a:lnTo>
                        <a:lnTo>
                          <a:pt x="27" y="80"/>
                        </a:lnTo>
                        <a:lnTo>
                          <a:pt x="26" y="71"/>
                        </a:lnTo>
                        <a:lnTo>
                          <a:pt x="19" y="56"/>
                        </a:lnTo>
                        <a:lnTo>
                          <a:pt x="11" y="45"/>
                        </a:lnTo>
                        <a:lnTo>
                          <a:pt x="2" y="31"/>
                        </a:lnTo>
                        <a:lnTo>
                          <a:pt x="0" y="15"/>
                        </a:lnTo>
                        <a:lnTo>
                          <a:pt x="6" y="0"/>
                        </a:lnTo>
                        <a:close/>
                      </a:path>
                    </a:pathLst>
                  </a:custGeom>
                  <a:solidFill>
                    <a:srgbClr val="FFA04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9221" name="Freeform 50"/>
                  <p:cNvSpPr>
                    <a:spLocks/>
                  </p:cNvSpPr>
                  <p:nvPr/>
                </p:nvSpPr>
                <p:spPr bwMode="auto">
                  <a:xfrm>
                    <a:off x="2773" y="1439"/>
                    <a:ext cx="35" cy="19"/>
                  </a:xfrm>
                  <a:custGeom>
                    <a:avLst/>
                    <a:gdLst>
                      <a:gd name="T0" fmla="*/ 0 w 141"/>
                      <a:gd name="T1" fmla="*/ 2 h 75"/>
                      <a:gd name="T2" fmla="*/ 1 w 141"/>
                      <a:gd name="T3" fmla="*/ 0 h 75"/>
                      <a:gd name="T4" fmla="*/ 2 w 141"/>
                      <a:gd name="T5" fmla="*/ 2 h 75"/>
                      <a:gd name="T6" fmla="*/ 5 w 141"/>
                      <a:gd name="T7" fmla="*/ 4 h 75"/>
                      <a:gd name="T8" fmla="*/ 10 w 141"/>
                      <a:gd name="T9" fmla="*/ 6 h 75"/>
                      <a:gd name="T10" fmla="*/ 15 w 141"/>
                      <a:gd name="T11" fmla="*/ 7 h 75"/>
                      <a:gd name="T12" fmla="*/ 23 w 141"/>
                      <a:gd name="T13" fmla="*/ 9 h 75"/>
                      <a:gd name="T14" fmla="*/ 32 w 141"/>
                      <a:gd name="T15" fmla="*/ 10 h 75"/>
                      <a:gd name="T16" fmla="*/ 35 w 141"/>
                      <a:gd name="T17" fmla="*/ 18 h 75"/>
                      <a:gd name="T18" fmla="*/ 25 w 141"/>
                      <a:gd name="T19" fmla="*/ 16 h 75"/>
                      <a:gd name="T20" fmla="*/ 17 w 141"/>
                      <a:gd name="T21" fmla="*/ 15 h 75"/>
                      <a:gd name="T22" fmla="*/ 10 w 141"/>
                      <a:gd name="T23" fmla="*/ 16 h 75"/>
                      <a:gd name="T24" fmla="*/ 6 w 141"/>
                      <a:gd name="T25" fmla="*/ 19 h 75"/>
                      <a:gd name="T26" fmla="*/ 6 w 141"/>
                      <a:gd name="T27" fmla="*/ 17 h 75"/>
                      <a:gd name="T28" fmla="*/ 6 w 141"/>
                      <a:gd name="T29" fmla="*/ 14 h 75"/>
                      <a:gd name="T30" fmla="*/ 5 w 141"/>
                      <a:gd name="T31" fmla="*/ 12 h 75"/>
                      <a:gd name="T32" fmla="*/ 2 w 141"/>
                      <a:gd name="T33" fmla="*/ 8 h 75"/>
                      <a:gd name="T34" fmla="*/ 0 w 141"/>
                      <a:gd name="T35" fmla="*/ 5 h 75"/>
                      <a:gd name="T36" fmla="*/ 0 w 141"/>
                      <a:gd name="T37" fmla="*/ 2 h 75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</a:gdLst>
                    <a:ahLst/>
                    <a:cxnLst>
                      <a:cxn ang="T38">
                        <a:pos x="T0" y="T1"/>
                      </a:cxn>
                      <a:cxn ang="T39">
                        <a:pos x="T2" y="T3"/>
                      </a:cxn>
                      <a:cxn ang="T40">
                        <a:pos x="T4" y="T5"/>
                      </a:cxn>
                      <a:cxn ang="T41">
                        <a:pos x="T6" y="T7"/>
                      </a:cxn>
                      <a:cxn ang="T42">
                        <a:pos x="T8" y="T9"/>
                      </a:cxn>
                      <a:cxn ang="T43">
                        <a:pos x="T10" y="T11"/>
                      </a:cxn>
                      <a:cxn ang="T44">
                        <a:pos x="T12" y="T13"/>
                      </a:cxn>
                      <a:cxn ang="T45">
                        <a:pos x="T14" y="T15"/>
                      </a:cxn>
                      <a:cxn ang="T46">
                        <a:pos x="T16" y="T17"/>
                      </a:cxn>
                      <a:cxn ang="T47">
                        <a:pos x="T18" y="T19"/>
                      </a:cxn>
                      <a:cxn ang="T48">
                        <a:pos x="T20" y="T21"/>
                      </a:cxn>
                      <a:cxn ang="T49">
                        <a:pos x="T22" y="T23"/>
                      </a:cxn>
                      <a:cxn ang="T50">
                        <a:pos x="T24" y="T25"/>
                      </a:cxn>
                      <a:cxn ang="T51">
                        <a:pos x="T26" y="T27"/>
                      </a:cxn>
                      <a:cxn ang="T52">
                        <a:pos x="T28" y="T29"/>
                      </a:cxn>
                      <a:cxn ang="T53">
                        <a:pos x="T30" y="T31"/>
                      </a:cxn>
                      <a:cxn ang="T54">
                        <a:pos x="T32" y="T33"/>
                      </a:cxn>
                      <a:cxn ang="T55">
                        <a:pos x="T34" y="T35"/>
                      </a:cxn>
                      <a:cxn ang="T56">
                        <a:pos x="T36" y="T37"/>
                      </a:cxn>
                    </a:cxnLst>
                    <a:rect l="0" t="0" r="r" b="b"/>
                    <a:pathLst>
                      <a:path w="141" h="75">
                        <a:moveTo>
                          <a:pt x="0" y="9"/>
                        </a:moveTo>
                        <a:lnTo>
                          <a:pt x="4" y="0"/>
                        </a:lnTo>
                        <a:lnTo>
                          <a:pt x="9" y="9"/>
                        </a:lnTo>
                        <a:lnTo>
                          <a:pt x="20" y="14"/>
                        </a:lnTo>
                        <a:lnTo>
                          <a:pt x="40" y="22"/>
                        </a:lnTo>
                        <a:lnTo>
                          <a:pt x="61" y="28"/>
                        </a:lnTo>
                        <a:lnTo>
                          <a:pt x="93" y="34"/>
                        </a:lnTo>
                        <a:lnTo>
                          <a:pt x="130" y="40"/>
                        </a:lnTo>
                        <a:lnTo>
                          <a:pt x="141" y="72"/>
                        </a:lnTo>
                        <a:lnTo>
                          <a:pt x="100" y="62"/>
                        </a:lnTo>
                        <a:lnTo>
                          <a:pt x="68" y="59"/>
                        </a:lnTo>
                        <a:lnTo>
                          <a:pt x="42" y="63"/>
                        </a:lnTo>
                        <a:lnTo>
                          <a:pt x="24" y="75"/>
                        </a:lnTo>
                        <a:lnTo>
                          <a:pt x="24" y="66"/>
                        </a:lnTo>
                        <a:lnTo>
                          <a:pt x="24" y="56"/>
                        </a:lnTo>
                        <a:lnTo>
                          <a:pt x="20" y="47"/>
                        </a:lnTo>
                        <a:lnTo>
                          <a:pt x="9" y="33"/>
                        </a:lnTo>
                        <a:lnTo>
                          <a:pt x="0" y="21"/>
                        </a:lnTo>
                        <a:lnTo>
                          <a:pt x="0" y="9"/>
                        </a:lnTo>
                        <a:close/>
                      </a:path>
                    </a:pathLst>
                  </a:custGeom>
                  <a:solidFill>
                    <a:srgbClr val="FFA04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9222" name="Freeform 51"/>
                  <p:cNvSpPr>
                    <a:spLocks/>
                  </p:cNvSpPr>
                  <p:nvPr/>
                </p:nvSpPr>
                <p:spPr bwMode="auto">
                  <a:xfrm>
                    <a:off x="2771" y="1463"/>
                    <a:ext cx="42" cy="24"/>
                  </a:xfrm>
                  <a:custGeom>
                    <a:avLst/>
                    <a:gdLst>
                      <a:gd name="T0" fmla="*/ 1 w 165"/>
                      <a:gd name="T1" fmla="*/ 3 h 95"/>
                      <a:gd name="T2" fmla="*/ 3 w 165"/>
                      <a:gd name="T3" fmla="*/ 0 h 95"/>
                      <a:gd name="T4" fmla="*/ 5 w 165"/>
                      <a:gd name="T5" fmla="*/ 4 h 95"/>
                      <a:gd name="T6" fmla="*/ 8 w 165"/>
                      <a:gd name="T7" fmla="*/ 6 h 95"/>
                      <a:gd name="T8" fmla="*/ 11 w 165"/>
                      <a:gd name="T9" fmla="*/ 8 h 95"/>
                      <a:gd name="T10" fmla="*/ 17 w 165"/>
                      <a:gd name="T11" fmla="*/ 10 h 95"/>
                      <a:gd name="T12" fmla="*/ 23 w 165"/>
                      <a:gd name="T13" fmla="*/ 11 h 95"/>
                      <a:gd name="T14" fmla="*/ 31 w 165"/>
                      <a:gd name="T15" fmla="*/ 13 h 95"/>
                      <a:gd name="T16" fmla="*/ 40 w 165"/>
                      <a:gd name="T17" fmla="*/ 16 h 95"/>
                      <a:gd name="T18" fmla="*/ 42 w 165"/>
                      <a:gd name="T19" fmla="*/ 24 h 95"/>
                      <a:gd name="T20" fmla="*/ 32 w 165"/>
                      <a:gd name="T21" fmla="*/ 20 h 95"/>
                      <a:gd name="T22" fmla="*/ 25 w 165"/>
                      <a:gd name="T23" fmla="*/ 17 h 95"/>
                      <a:gd name="T24" fmla="*/ 19 w 165"/>
                      <a:gd name="T25" fmla="*/ 16 h 95"/>
                      <a:gd name="T26" fmla="*/ 14 w 165"/>
                      <a:gd name="T27" fmla="*/ 16 h 95"/>
                      <a:gd name="T28" fmla="*/ 12 w 165"/>
                      <a:gd name="T29" fmla="*/ 18 h 95"/>
                      <a:gd name="T30" fmla="*/ 9 w 165"/>
                      <a:gd name="T31" fmla="*/ 21 h 95"/>
                      <a:gd name="T32" fmla="*/ 8 w 165"/>
                      <a:gd name="T33" fmla="*/ 18 h 95"/>
                      <a:gd name="T34" fmla="*/ 5 w 165"/>
                      <a:gd name="T35" fmla="*/ 13 h 95"/>
                      <a:gd name="T36" fmla="*/ 3 w 165"/>
                      <a:gd name="T37" fmla="*/ 10 h 95"/>
                      <a:gd name="T38" fmla="*/ 0 w 165"/>
                      <a:gd name="T39" fmla="*/ 7 h 95"/>
                      <a:gd name="T40" fmla="*/ 1 w 165"/>
                      <a:gd name="T41" fmla="*/ 3 h 95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</a:gdLst>
                    <a:ahLst/>
                    <a:cxnLst>
                      <a:cxn ang="T42">
                        <a:pos x="T0" y="T1"/>
                      </a:cxn>
                      <a:cxn ang="T43">
                        <a:pos x="T2" y="T3"/>
                      </a:cxn>
                      <a:cxn ang="T44">
                        <a:pos x="T4" y="T5"/>
                      </a:cxn>
                      <a:cxn ang="T45">
                        <a:pos x="T6" y="T7"/>
                      </a:cxn>
                      <a:cxn ang="T46">
                        <a:pos x="T8" y="T9"/>
                      </a:cxn>
                      <a:cxn ang="T47">
                        <a:pos x="T10" y="T11"/>
                      </a:cxn>
                      <a:cxn ang="T48">
                        <a:pos x="T12" y="T13"/>
                      </a:cxn>
                      <a:cxn ang="T49">
                        <a:pos x="T14" y="T15"/>
                      </a:cxn>
                      <a:cxn ang="T50">
                        <a:pos x="T16" y="T17"/>
                      </a:cxn>
                      <a:cxn ang="T51">
                        <a:pos x="T18" y="T19"/>
                      </a:cxn>
                      <a:cxn ang="T52">
                        <a:pos x="T20" y="T21"/>
                      </a:cxn>
                      <a:cxn ang="T53">
                        <a:pos x="T22" y="T23"/>
                      </a:cxn>
                      <a:cxn ang="T54">
                        <a:pos x="T24" y="T25"/>
                      </a:cxn>
                      <a:cxn ang="T55">
                        <a:pos x="T26" y="T27"/>
                      </a:cxn>
                      <a:cxn ang="T56">
                        <a:pos x="T28" y="T29"/>
                      </a:cxn>
                      <a:cxn ang="T57">
                        <a:pos x="T30" y="T31"/>
                      </a:cxn>
                      <a:cxn ang="T58">
                        <a:pos x="T32" y="T33"/>
                      </a:cxn>
                      <a:cxn ang="T59">
                        <a:pos x="T34" y="T35"/>
                      </a:cxn>
                      <a:cxn ang="T60">
                        <a:pos x="T36" y="T37"/>
                      </a:cxn>
                      <a:cxn ang="T61">
                        <a:pos x="T38" y="T39"/>
                      </a:cxn>
                      <a:cxn ang="T62">
                        <a:pos x="T40" y="T41"/>
                      </a:cxn>
                    </a:cxnLst>
                    <a:rect l="0" t="0" r="r" b="b"/>
                    <a:pathLst>
                      <a:path w="165" h="95">
                        <a:moveTo>
                          <a:pt x="2" y="12"/>
                        </a:moveTo>
                        <a:lnTo>
                          <a:pt x="10" y="0"/>
                        </a:lnTo>
                        <a:lnTo>
                          <a:pt x="20" y="16"/>
                        </a:lnTo>
                        <a:lnTo>
                          <a:pt x="31" y="23"/>
                        </a:lnTo>
                        <a:lnTo>
                          <a:pt x="43" y="31"/>
                        </a:lnTo>
                        <a:lnTo>
                          <a:pt x="65" y="38"/>
                        </a:lnTo>
                        <a:lnTo>
                          <a:pt x="91" y="45"/>
                        </a:lnTo>
                        <a:lnTo>
                          <a:pt x="120" y="53"/>
                        </a:lnTo>
                        <a:lnTo>
                          <a:pt x="158" y="65"/>
                        </a:lnTo>
                        <a:lnTo>
                          <a:pt x="165" y="95"/>
                        </a:lnTo>
                        <a:lnTo>
                          <a:pt x="126" y="79"/>
                        </a:lnTo>
                        <a:lnTo>
                          <a:pt x="97" y="69"/>
                        </a:lnTo>
                        <a:lnTo>
                          <a:pt x="74" y="65"/>
                        </a:lnTo>
                        <a:lnTo>
                          <a:pt x="55" y="65"/>
                        </a:lnTo>
                        <a:lnTo>
                          <a:pt x="46" y="72"/>
                        </a:lnTo>
                        <a:lnTo>
                          <a:pt x="35" y="83"/>
                        </a:lnTo>
                        <a:lnTo>
                          <a:pt x="32" y="71"/>
                        </a:lnTo>
                        <a:lnTo>
                          <a:pt x="20" y="53"/>
                        </a:lnTo>
                        <a:lnTo>
                          <a:pt x="10" y="41"/>
                        </a:lnTo>
                        <a:lnTo>
                          <a:pt x="0" y="28"/>
                        </a:lnTo>
                        <a:lnTo>
                          <a:pt x="2" y="12"/>
                        </a:lnTo>
                        <a:close/>
                      </a:path>
                    </a:pathLst>
                  </a:custGeom>
                  <a:solidFill>
                    <a:srgbClr val="FFA04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9223" name="Freeform 52"/>
                  <p:cNvSpPr>
                    <a:spLocks/>
                  </p:cNvSpPr>
                  <p:nvPr/>
                </p:nvSpPr>
                <p:spPr bwMode="auto">
                  <a:xfrm>
                    <a:off x="2776" y="1489"/>
                    <a:ext cx="49" cy="52"/>
                  </a:xfrm>
                  <a:custGeom>
                    <a:avLst/>
                    <a:gdLst>
                      <a:gd name="T0" fmla="*/ 1 w 196"/>
                      <a:gd name="T1" fmla="*/ 8 h 208"/>
                      <a:gd name="T2" fmla="*/ 0 w 196"/>
                      <a:gd name="T3" fmla="*/ 5 h 208"/>
                      <a:gd name="T4" fmla="*/ 0 w 196"/>
                      <a:gd name="T5" fmla="*/ 3 h 208"/>
                      <a:gd name="T6" fmla="*/ 2 w 196"/>
                      <a:gd name="T7" fmla="*/ 0 h 208"/>
                      <a:gd name="T8" fmla="*/ 5 w 196"/>
                      <a:gd name="T9" fmla="*/ 4 h 208"/>
                      <a:gd name="T10" fmla="*/ 11 w 196"/>
                      <a:gd name="T11" fmla="*/ 7 h 208"/>
                      <a:gd name="T12" fmla="*/ 17 w 196"/>
                      <a:gd name="T13" fmla="*/ 10 h 208"/>
                      <a:gd name="T14" fmla="*/ 25 w 196"/>
                      <a:gd name="T15" fmla="*/ 12 h 208"/>
                      <a:gd name="T16" fmla="*/ 37 w 196"/>
                      <a:gd name="T17" fmla="*/ 15 h 208"/>
                      <a:gd name="T18" fmla="*/ 39 w 196"/>
                      <a:gd name="T19" fmla="*/ 21 h 208"/>
                      <a:gd name="T20" fmla="*/ 33 w 196"/>
                      <a:gd name="T21" fmla="*/ 19 h 208"/>
                      <a:gd name="T22" fmla="*/ 27 w 196"/>
                      <a:gd name="T23" fmla="*/ 18 h 208"/>
                      <a:gd name="T24" fmla="*/ 24 w 196"/>
                      <a:gd name="T25" fmla="*/ 19 h 208"/>
                      <a:gd name="T26" fmla="*/ 23 w 196"/>
                      <a:gd name="T27" fmla="*/ 22 h 208"/>
                      <a:gd name="T28" fmla="*/ 25 w 196"/>
                      <a:gd name="T29" fmla="*/ 25 h 208"/>
                      <a:gd name="T30" fmla="*/ 27 w 196"/>
                      <a:gd name="T31" fmla="*/ 29 h 208"/>
                      <a:gd name="T32" fmla="*/ 32 w 196"/>
                      <a:gd name="T33" fmla="*/ 35 h 208"/>
                      <a:gd name="T34" fmla="*/ 39 w 196"/>
                      <a:gd name="T35" fmla="*/ 41 h 208"/>
                      <a:gd name="T36" fmla="*/ 49 w 196"/>
                      <a:gd name="T37" fmla="*/ 47 h 208"/>
                      <a:gd name="T38" fmla="*/ 49 w 196"/>
                      <a:gd name="T39" fmla="*/ 52 h 208"/>
                      <a:gd name="T40" fmla="*/ 45 w 196"/>
                      <a:gd name="T41" fmla="*/ 49 h 208"/>
                      <a:gd name="T42" fmla="*/ 39 w 196"/>
                      <a:gd name="T43" fmla="*/ 46 h 208"/>
                      <a:gd name="T44" fmla="*/ 31 w 196"/>
                      <a:gd name="T45" fmla="*/ 41 h 208"/>
                      <a:gd name="T46" fmla="*/ 25 w 196"/>
                      <a:gd name="T47" fmla="*/ 34 h 208"/>
                      <a:gd name="T48" fmla="*/ 19 w 196"/>
                      <a:gd name="T49" fmla="*/ 29 h 208"/>
                      <a:gd name="T50" fmla="*/ 13 w 196"/>
                      <a:gd name="T51" fmla="*/ 23 h 208"/>
                      <a:gd name="T52" fmla="*/ 9 w 196"/>
                      <a:gd name="T53" fmla="*/ 18 h 208"/>
                      <a:gd name="T54" fmla="*/ 4 w 196"/>
                      <a:gd name="T55" fmla="*/ 13 h 208"/>
                      <a:gd name="T56" fmla="*/ 1 w 196"/>
                      <a:gd name="T57" fmla="*/ 8 h 208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</a:gdLst>
                    <a:ahLst/>
                    <a:cxnLst>
                      <a:cxn ang="T58">
                        <a:pos x="T0" y="T1"/>
                      </a:cxn>
                      <a:cxn ang="T59">
                        <a:pos x="T2" y="T3"/>
                      </a:cxn>
                      <a:cxn ang="T60">
                        <a:pos x="T4" y="T5"/>
                      </a:cxn>
                      <a:cxn ang="T61">
                        <a:pos x="T6" y="T7"/>
                      </a:cxn>
                      <a:cxn ang="T62">
                        <a:pos x="T8" y="T9"/>
                      </a:cxn>
                      <a:cxn ang="T63">
                        <a:pos x="T10" y="T11"/>
                      </a:cxn>
                      <a:cxn ang="T64">
                        <a:pos x="T12" y="T13"/>
                      </a:cxn>
                      <a:cxn ang="T65">
                        <a:pos x="T14" y="T15"/>
                      </a:cxn>
                      <a:cxn ang="T66">
                        <a:pos x="T16" y="T17"/>
                      </a:cxn>
                      <a:cxn ang="T67">
                        <a:pos x="T18" y="T19"/>
                      </a:cxn>
                      <a:cxn ang="T68">
                        <a:pos x="T20" y="T21"/>
                      </a:cxn>
                      <a:cxn ang="T69">
                        <a:pos x="T22" y="T23"/>
                      </a:cxn>
                      <a:cxn ang="T70">
                        <a:pos x="T24" y="T25"/>
                      </a:cxn>
                      <a:cxn ang="T71">
                        <a:pos x="T26" y="T27"/>
                      </a:cxn>
                      <a:cxn ang="T72">
                        <a:pos x="T28" y="T29"/>
                      </a:cxn>
                      <a:cxn ang="T73">
                        <a:pos x="T30" y="T31"/>
                      </a:cxn>
                      <a:cxn ang="T74">
                        <a:pos x="T32" y="T33"/>
                      </a:cxn>
                      <a:cxn ang="T75">
                        <a:pos x="T34" y="T35"/>
                      </a:cxn>
                      <a:cxn ang="T76">
                        <a:pos x="T36" y="T37"/>
                      </a:cxn>
                      <a:cxn ang="T77">
                        <a:pos x="T38" y="T39"/>
                      </a:cxn>
                      <a:cxn ang="T78">
                        <a:pos x="T40" y="T41"/>
                      </a:cxn>
                      <a:cxn ang="T79">
                        <a:pos x="T42" y="T43"/>
                      </a:cxn>
                      <a:cxn ang="T80">
                        <a:pos x="T44" y="T45"/>
                      </a:cxn>
                      <a:cxn ang="T81">
                        <a:pos x="T46" y="T47"/>
                      </a:cxn>
                      <a:cxn ang="T82">
                        <a:pos x="T48" y="T49"/>
                      </a:cxn>
                      <a:cxn ang="T83">
                        <a:pos x="T50" y="T51"/>
                      </a:cxn>
                      <a:cxn ang="T84">
                        <a:pos x="T52" y="T53"/>
                      </a:cxn>
                      <a:cxn ang="T85">
                        <a:pos x="T54" y="T55"/>
                      </a:cxn>
                      <a:cxn ang="T86">
                        <a:pos x="T56" y="T57"/>
                      </a:cxn>
                    </a:cxnLst>
                    <a:rect l="0" t="0" r="r" b="b"/>
                    <a:pathLst>
                      <a:path w="196" h="208">
                        <a:moveTo>
                          <a:pt x="2" y="32"/>
                        </a:moveTo>
                        <a:lnTo>
                          <a:pt x="0" y="19"/>
                        </a:lnTo>
                        <a:lnTo>
                          <a:pt x="0" y="10"/>
                        </a:lnTo>
                        <a:lnTo>
                          <a:pt x="8" y="0"/>
                        </a:lnTo>
                        <a:lnTo>
                          <a:pt x="21" y="15"/>
                        </a:lnTo>
                        <a:lnTo>
                          <a:pt x="45" y="29"/>
                        </a:lnTo>
                        <a:lnTo>
                          <a:pt x="68" y="40"/>
                        </a:lnTo>
                        <a:lnTo>
                          <a:pt x="100" y="49"/>
                        </a:lnTo>
                        <a:lnTo>
                          <a:pt x="147" y="59"/>
                        </a:lnTo>
                        <a:lnTo>
                          <a:pt x="157" y="82"/>
                        </a:lnTo>
                        <a:lnTo>
                          <a:pt x="132" y="75"/>
                        </a:lnTo>
                        <a:lnTo>
                          <a:pt x="108" y="72"/>
                        </a:lnTo>
                        <a:lnTo>
                          <a:pt x="95" y="74"/>
                        </a:lnTo>
                        <a:lnTo>
                          <a:pt x="92" y="86"/>
                        </a:lnTo>
                        <a:lnTo>
                          <a:pt x="99" y="101"/>
                        </a:lnTo>
                        <a:lnTo>
                          <a:pt x="109" y="115"/>
                        </a:lnTo>
                        <a:lnTo>
                          <a:pt x="129" y="138"/>
                        </a:lnTo>
                        <a:lnTo>
                          <a:pt x="157" y="162"/>
                        </a:lnTo>
                        <a:lnTo>
                          <a:pt x="196" y="189"/>
                        </a:lnTo>
                        <a:lnTo>
                          <a:pt x="196" y="208"/>
                        </a:lnTo>
                        <a:lnTo>
                          <a:pt x="179" y="197"/>
                        </a:lnTo>
                        <a:lnTo>
                          <a:pt x="157" y="185"/>
                        </a:lnTo>
                        <a:lnTo>
                          <a:pt x="125" y="162"/>
                        </a:lnTo>
                        <a:lnTo>
                          <a:pt x="99" y="136"/>
                        </a:lnTo>
                        <a:lnTo>
                          <a:pt x="76" y="115"/>
                        </a:lnTo>
                        <a:lnTo>
                          <a:pt x="53" y="91"/>
                        </a:lnTo>
                        <a:lnTo>
                          <a:pt x="34" y="71"/>
                        </a:lnTo>
                        <a:lnTo>
                          <a:pt x="14" y="52"/>
                        </a:lnTo>
                        <a:lnTo>
                          <a:pt x="2" y="32"/>
                        </a:lnTo>
                        <a:close/>
                      </a:path>
                    </a:pathLst>
                  </a:custGeom>
                  <a:solidFill>
                    <a:srgbClr val="FFA04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9224" name="Freeform 53"/>
                  <p:cNvSpPr>
                    <a:spLocks/>
                  </p:cNvSpPr>
                  <p:nvPr/>
                </p:nvSpPr>
                <p:spPr bwMode="auto">
                  <a:xfrm>
                    <a:off x="2777" y="1396"/>
                    <a:ext cx="20" cy="15"/>
                  </a:xfrm>
                  <a:custGeom>
                    <a:avLst/>
                    <a:gdLst>
                      <a:gd name="T0" fmla="*/ 0 w 82"/>
                      <a:gd name="T1" fmla="*/ 0 h 63"/>
                      <a:gd name="T2" fmla="*/ 2 w 82"/>
                      <a:gd name="T3" fmla="*/ 2 h 63"/>
                      <a:gd name="T4" fmla="*/ 6 w 82"/>
                      <a:gd name="T5" fmla="*/ 5 h 63"/>
                      <a:gd name="T6" fmla="*/ 10 w 82"/>
                      <a:gd name="T7" fmla="*/ 7 h 63"/>
                      <a:gd name="T8" fmla="*/ 14 w 82"/>
                      <a:gd name="T9" fmla="*/ 10 h 63"/>
                      <a:gd name="T10" fmla="*/ 18 w 82"/>
                      <a:gd name="T11" fmla="*/ 11 h 63"/>
                      <a:gd name="T12" fmla="*/ 20 w 82"/>
                      <a:gd name="T13" fmla="*/ 13 h 63"/>
                      <a:gd name="T14" fmla="*/ 15 w 82"/>
                      <a:gd name="T15" fmla="*/ 15 h 63"/>
                      <a:gd name="T16" fmla="*/ 10 w 82"/>
                      <a:gd name="T17" fmla="*/ 13 h 63"/>
                      <a:gd name="T18" fmla="*/ 4 w 82"/>
                      <a:gd name="T19" fmla="*/ 11 h 63"/>
                      <a:gd name="T20" fmla="*/ 0 w 82"/>
                      <a:gd name="T21" fmla="*/ 9 h 63"/>
                      <a:gd name="T22" fmla="*/ 0 w 82"/>
                      <a:gd name="T23" fmla="*/ 7 h 63"/>
                      <a:gd name="T24" fmla="*/ 1 w 82"/>
                      <a:gd name="T25" fmla="*/ 4 h 63"/>
                      <a:gd name="T26" fmla="*/ 0 w 82"/>
                      <a:gd name="T27" fmla="*/ 0 h 63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</a:gdLst>
                    <a:ahLst/>
                    <a:cxnLst>
                      <a:cxn ang="T28">
                        <a:pos x="T0" y="T1"/>
                      </a:cxn>
                      <a:cxn ang="T29">
                        <a:pos x="T2" y="T3"/>
                      </a:cxn>
                      <a:cxn ang="T30">
                        <a:pos x="T4" y="T5"/>
                      </a:cxn>
                      <a:cxn ang="T31">
                        <a:pos x="T6" y="T7"/>
                      </a:cxn>
                      <a:cxn ang="T32">
                        <a:pos x="T8" y="T9"/>
                      </a:cxn>
                      <a:cxn ang="T33">
                        <a:pos x="T10" y="T11"/>
                      </a:cxn>
                      <a:cxn ang="T34">
                        <a:pos x="T12" y="T13"/>
                      </a:cxn>
                      <a:cxn ang="T35">
                        <a:pos x="T14" y="T15"/>
                      </a:cxn>
                      <a:cxn ang="T36">
                        <a:pos x="T16" y="T17"/>
                      </a:cxn>
                      <a:cxn ang="T37">
                        <a:pos x="T18" y="T19"/>
                      </a:cxn>
                      <a:cxn ang="T38">
                        <a:pos x="T20" y="T21"/>
                      </a:cxn>
                      <a:cxn ang="T39">
                        <a:pos x="T22" y="T23"/>
                      </a:cxn>
                      <a:cxn ang="T40">
                        <a:pos x="T24" y="T25"/>
                      </a:cxn>
                      <a:cxn ang="T41">
                        <a:pos x="T26" y="T27"/>
                      </a:cxn>
                    </a:cxnLst>
                    <a:rect l="0" t="0" r="r" b="b"/>
                    <a:pathLst>
                      <a:path w="82" h="63">
                        <a:moveTo>
                          <a:pt x="0" y="0"/>
                        </a:moveTo>
                        <a:lnTo>
                          <a:pt x="10" y="10"/>
                        </a:lnTo>
                        <a:lnTo>
                          <a:pt x="24" y="19"/>
                        </a:lnTo>
                        <a:lnTo>
                          <a:pt x="40" y="30"/>
                        </a:lnTo>
                        <a:lnTo>
                          <a:pt x="57" y="40"/>
                        </a:lnTo>
                        <a:lnTo>
                          <a:pt x="73" y="48"/>
                        </a:lnTo>
                        <a:lnTo>
                          <a:pt x="82" y="56"/>
                        </a:lnTo>
                        <a:lnTo>
                          <a:pt x="62" y="63"/>
                        </a:lnTo>
                        <a:lnTo>
                          <a:pt x="40" y="56"/>
                        </a:lnTo>
                        <a:lnTo>
                          <a:pt x="17" y="47"/>
                        </a:lnTo>
                        <a:lnTo>
                          <a:pt x="0" y="38"/>
                        </a:lnTo>
                        <a:lnTo>
                          <a:pt x="1" y="30"/>
                        </a:lnTo>
                        <a:lnTo>
                          <a:pt x="4" y="15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A04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9225" name="Freeform 54"/>
                  <p:cNvSpPr>
                    <a:spLocks/>
                  </p:cNvSpPr>
                  <p:nvPr/>
                </p:nvSpPr>
                <p:spPr bwMode="auto">
                  <a:xfrm>
                    <a:off x="2814" y="1392"/>
                    <a:ext cx="173" cy="155"/>
                  </a:xfrm>
                  <a:custGeom>
                    <a:avLst/>
                    <a:gdLst>
                      <a:gd name="T0" fmla="*/ 82 w 691"/>
                      <a:gd name="T1" fmla="*/ 36 h 620"/>
                      <a:gd name="T2" fmla="*/ 69 w 691"/>
                      <a:gd name="T3" fmla="*/ 41 h 620"/>
                      <a:gd name="T4" fmla="*/ 41 w 691"/>
                      <a:gd name="T5" fmla="*/ 45 h 620"/>
                      <a:gd name="T6" fmla="*/ 0 w 691"/>
                      <a:gd name="T7" fmla="*/ 47 h 620"/>
                      <a:gd name="T8" fmla="*/ 48 w 691"/>
                      <a:gd name="T9" fmla="*/ 55 h 620"/>
                      <a:gd name="T10" fmla="*/ 103 w 691"/>
                      <a:gd name="T11" fmla="*/ 51 h 620"/>
                      <a:gd name="T12" fmla="*/ 141 w 691"/>
                      <a:gd name="T13" fmla="*/ 40 h 620"/>
                      <a:gd name="T14" fmla="*/ 153 w 691"/>
                      <a:gd name="T15" fmla="*/ 38 h 620"/>
                      <a:gd name="T16" fmla="*/ 148 w 691"/>
                      <a:gd name="T17" fmla="*/ 47 h 620"/>
                      <a:gd name="T18" fmla="*/ 121 w 691"/>
                      <a:gd name="T19" fmla="*/ 59 h 620"/>
                      <a:gd name="T20" fmla="*/ 72 w 691"/>
                      <a:gd name="T21" fmla="*/ 69 h 620"/>
                      <a:gd name="T22" fmla="*/ 42 w 691"/>
                      <a:gd name="T23" fmla="*/ 79 h 620"/>
                      <a:gd name="T24" fmla="*/ 97 w 691"/>
                      <a:gd name="T25" fmla="*/ 78 h 620"/>
                      <a:gd name="T26" fmla="*/ 134 w 691"/>
                      <a:gd name="T27" fmla="*/ 69 h 620"/>
                      <a:gd name="T28" fmla="*/ 156 w 691"/>
                      <a:gd name="T29" fmla="*/ 62 h 620"/>
                      <a:gd name="T30" fmla="*/ 156 w 691"/>
                      <a:gd name="T31" fmla="*/ 67 h 620"/>
                      <a:gd name="T32" fmla="*/ 138 w 691"/>
                      <a:gd name="T33" fmla="*/ 80 h 620"/>
                      <a:gd name="T34" fmla="*/ 104 w 691"/>
                      <a:gd name="T35" fmla="*/ 92 h 620"/>
                      <a:gd name="T36" fmla="*/ 56 w 691"/>
                      <a:gd name="T37" fmla="*/ 100 h 620"/>
                      <a:gd name="T38" fmla="*/ 72 w 691"/>
                      <a:gd name="T39" fmla="*/ 105 h 620"/>
                      <a:gd name="T40" fmla="*/ 114 w 691"/>
                      <a:gd name="T41" fmla="*/ 103 h 620"/>
                      <a:gd name="T42" fmla="*/ 149 w 691"/>
                      <a:gd name="T43" fmla="*/ 93 h 620"/>
                      <a:gd name="T44" fmla="*/ 152 w 691"/>
                      <a:gd name="T45" fmla="*/ 97 h 620"/>
                      <a:gd name="T46" fmla="*/ 142 w 691"/>
                      <a:gd name="T47" fmla="*/ 107 h 620"/>
                      <a:gd name="T48" fmla="*/ 116 w 691"/>
                      <a:gd name="T49" fmla="*/ 117 h 620"/>
                      <a:gd name="T50" fmla="*/ 85 w 691"/>
                      <a:gd name="T51" fmla="*/ 122 h 620"/>
                      <a:gd name="T52" fmla="*/ 39 w 691"/>
                      <a:gd name="T53" fmla="*/ 123 h 620"/>
                      <a:gd name="T54" fmla="*/ 71 w 691"/>
                      <a:gd name="T55" fmla="*/ 130 h 620"/>
                      <a:gd name="T56" fmla="*/ 101 w 691"/>
                      <a:gd name="T57" fmla="*/ 131 h 620"/>
                      <a:gd name="T58" fmla="*/ 128 w 691"/>
                      <a:gd name="T59" fmla="*/ 127 h 620"/>
                      <a:gd name="T60" fmla="*/ 139 w 691"/>
                      <a:gd name="T61" fmla="*/ 127 h 620"/>
                      <a:gd name="T62" fmla="*/ 133 w 691"/>
                      <a:gd name="T63" fmla="*/ 135 h 620"/>
                      <a:gd name="T64" fmla="*/ 117 w 691"/>
                      <a:gd name="T65" fmla="*/ 140 h 620"/>
                      <a:gd name="T66" fmla="*/ 60 w 691"/>
                      <a:gd name="T67" fmla="*/ 146 h 620"/>
                      <a:gd name="T68" fmla="*/ 107 w 691"/>
                      <a:gd name="T69" fmla="*/ 149 h 620"/>
                      <a:gd name="T70" fmla="*/ 110 w 691"/>
                      <a:gd name="T71" fmla="*/ 155 h 620"/>
                      <a:gd name="T72" fmla="*/ 128 w 691"/>
                      <a:gd name="T73" fmla="*/ 150 h 620"/>
                      <a:gd name="T74" fmla="*/ 141 w 691"/>
                      <a:gd name="T75" fmla="*/ 140 h 620"/>
                      <a:gd name="T76" fmla="*/ 167 w 691"/>
                      <a:gd name="T77" fmla="*/ 102 h 620"/>
                      <a:gd name="T78" fmla="*/ 169 w 691"/>
                      <a:gd name="T79" fmla="*/ 94 h 620"/>
                      <a:gd name="T80" fmla="*/ 165 w 691"/>
                      <a:gd name="T81" fmla="*/ 87 h 620"/>
                      <a:gd name="T82" fmla="*/ 168 w 691"/>
                      <a:gd name="T83" fmla="*/ 80 h 620"/>
                      <a:gd name="T84" fmla="*/ 173 w 691"/>
                      <a:gd name="T85" fmla="*/ 73 h 620"/>
                      <a:gd name="T86" fmla="*/ 170 w 691"/>
                      <a:gd name="T87" fmla="*/ 65 h 620"/>
                      <a:gd name="T88" fmla="*/ 166 w 691"/>
                      <a:gd name="T89" fmla="*/ 58 h 620"/>
                      <a:gd name="T90" fmla="*/ 171 w 691"/>
                      <a:gd name="T91" fmla="*/ 50 h 620"/>
                      <a:gd name="T92" fmla="*/ 170 w 691"/>
                      <a:gd name="T93" fmla="*/ 40 h 620"/>
                      <a:gd name="T94" fmla="*/ 166 w 691"/>
                      <a:gd name="T95" fmla="*/ 33 h 620"/>
                      <a:gd name="T96" fmla="*/ 170 w 691"/>
                      <a:gd name="T97" fmla="*/ 26 h 620"/>
                      <a:gd name="T98" fmla="*/ 173 w 691"/>
                      <a:gd name="T99" fmla="*/ 18 h 620"/>
                      <a:gd name="T100" fmla="*/ 169 w 691"/>
                      <a:gd name="T101" fmla="*/ 11 h 620"/>
                      <a:gd name="T102" fmla="*/ 150 w 691"/>
                      <a:gd name="T103" fmla="*/ 11 h 620"/>
                      <a:gd name="T104" fmla="*/ 112 w 691"/>
                      <a:gd name="T105" fmla="*/ 24 h 620"/>
                      <a:gd name="T106" fmla="*/ 69 w 691"/>
                      <a:gd name="T107" fmla="*/ 30 h 620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</a:gdLst>
                    <a:ahLst/>
                    <a:cxnLst>
                      <a:cxn ang="T108">
                        <a:pos x="T0" y="T1"/>
                      </a:cxn>
                      <a:cxn ang="T109">
                        <a:pos x="T2" y="T3"/>
                      </a:cxn>
                      <a:cxn ang="T110">
                        <a:pos x="T4" y="T5"/>
                      </a:cxn>
                      <a:cxn ang="T111">
                        <a:pos x="T6" y="T7"/>
                      </a:cxn>
                      <a:cxn ang="T112">
                        <a:pos x="T8" y="T9"/>
                      </a:cxn>
                      <a:cxn ang="T113">
                        <a:pos x="T10" y="T11"/>
                      </a:cxn>
                      <a:cxn ang="T114">
                        <a:pos x="T12" y="T13"/>
                      </a:cxn>
                      <a:cxn ang="T115">
                        <a:pos x="T14" y="T15"/>
                      </a:cxn>
                      <a:cxn ang="T116">
                        <a:pos x="T16" y="T17"/>
                      </a:cxn>
                      <a:cxn ang="T117">
                        <a:pos x="T18" y="T19"/>
                      </a:cxn>
                      <a:cxn ang="T118">
                        <a:pos x="T20" y="T21"/>
                      </a:cxn>
                      <a:cxn ang="T119">
                        <a:pos x="T22" y="T23"/>
                      </a:cxn>
                      <a:cxn ang="T120">
                        <a:pos x="T24" y="T25"/>
                      </a:cxn>
                      <a:cxn ang="T121">
                        <a:pos x="T26" y="T27"/>
                      </a:cxn>
                      <a:cxn ang="T122">
                        <a:pos x="T28" y="T29"/>
                      </a:cxn>
                      <a:cxn ang="T123">
                        <a:pos x="T30" y="T31"/>
                      </a:cxn>
                      <a:cxn ang="T124">
                        <a:pos x="T32" y="T33"/>
                      </a:cxn>
                      <a:cxn ang="T125">
                        <a:pos x="T34" y="T35"/>
                      </a:cxn>
                      <a:cxn ang="T126">
                        <a:pos x="T36" y="T37"/>
                      </a:cxn>
                      <a:cxn ang="T127">
                        <a:pos x="T38" y="T39"/>
                      </a:cxn>
                      <a:cxn ang="T128">
                        <a:pos x="T40" y="T41"/>
                      </a:cxn>
                      <a:cxn ang="T129">
                        <a:pos x="T42" y="T43"/>
                      </a:cxn>
                      <a:cxn ang="T130">
                        <a:pos x="T44" y="T45"/>
                      </a:cxn>
                      <a:cxn ang="T131">
                        <a:pos x="T46" y="T47"/>
                      </a:cxn>
                      <a:cxn ang="T132">
                        <a:pos x="T48" y="T49"/>
                      </a:cxn>
                      <a:cxn ang="T133">
                        <a:pos x="T50" y="T51"/>
                      </a:cxn>
                      <a:cxn ang="T134">
                        <a:pos x="T52" y="T53"/>
                      </a:cxn>
                      <a:cxn ang="T135">
                        <a:pos x="T54" y="T55"/>
                      </a:cxn>
                      <a:cxn ang="T136">
                        <a:pos x="T56" y="T57"/>
                      </a:cxn>
                      <a:cxn ang="T137">
                        <a:pos x="T58" y="T59"/>
                      </a:cxn>
                      <a:cxn ang="T138">
                        <a:pos x="T60" y="T61"/>
                      </a:cxn>
                      <a:cxn ang="T139">
                        <a:pos x="T62" y="T63"/>
                      </a:cxn>
                      <a:cxn ang="T140">
                        <a:pos x="T64" y="T65"/>
                      </a:cxn>
                      <a:cxn ang="T141">
                        <a:pos x="T66" y="T67"/>
                      </a:cxn>
                      <a:cxn ang="T142">
                        <a:pos x="T68" y="T69"/>
                      </a:cxn>
                      <a:cxn ang="T143">
                        <a:pos x="T70" y="T71"/>
                      </a:cxn>
                      <a:cxn ang="T144">
                        <a:pos x="T72" y="T73"/>
                      </a:cxn>
                      <a:cxn ang="T145">
                        <a:pos x="T74" y="T75"/>
                      </a:cxn>
                      <a:cxn ang="T146">
                        <a:pos x="T76" y="T77"/>
                      </a:cxn>
                      <a:cxn ang="T147">
                        <a:pos x="T78" y="T79"/>
                      </a:cxn>
                      <a:cxn ang="T148">
                        <a:pos x="T80" y="T81"/>
                      </a:cxn>
                      <a:cxn ang="T149">
                        <a:pos x="T82" y="T83"/>
                      </a:cxn>
                      <a:cxn ang="T150">
                        <a:pos x="T84" y="T85"/>
                      </a:cxn>
                      <a:cxn ang="T151">
                        <a:pos x="T86" y="T87"/>
                      </a:cxn>
                      <a:cxn ang="T152">
                        <a:pos x="T88" y="T89"/>
                      </a:cxn>
                      <a:cxn ang="T153">
                        <a:pos x="T90" y="T91"/>
                      </a:cxn>
                      <a:cxn ang="T154">
                        <a:pos x="T92" y="T93"/>
                      </a:cxn>
                      <a:cxn ang="T155">
                        <a:pos x="T94" y="T95"/>
                      </a:cxn>
                      <a:cxn ang="T156">
                        <a:pos x="T96" y="T97"/>
                      </a:cxn>
                      <a:cxn ang="T157">
                        <a:pos x="T98" y="T99"/>
                      </a:cxn>
                      <a:cxn ang="T158">
                        <a:pos x="T100" y="T101"/>
                      </a:cxn>
                      <a:cxn ang="T159">
                        <a:pos x="T102" y="T103"/>
                      </a:cxn>
                      <a:cxn ang="T160">
                        <a:pos x="T104" y="T105"/>
                      </a:cxn>
                      <a:cxn ang="T161">
                        <a:pos x="T106" y="T107"/>
                      </a:cxn>
                    </a:cxnLst>
                    <a:rect l="0" t="0" r="r" b="b"/>
                    <a:pathLst>
                      <a:path w="691" h="620">
                        <a:moveTo>
                          <a:pt x="277" y="121"/>
                        </a:moveTo>
                        <a:lnTo>
                          <a:pt x="176" y="128"/>
                        </a:lnTo>
                        <a:lnTo>
                          <a:pt x="329" y="143"/>
                        </a:lnTo>
                        <a:lnTo>
                          <a:pt x="319" y="150"/>
                        </a:lnTo>
                        <a:lnTo>
                          <a:pt x="301" y="156"/>
                        </a:lnTo>
                        <a:lnTo>
                          <a:pt x="276" y="163"/>
                        </a:lnTo>
                        <a:lnTo>
                          <a:pt x="244" y="171"/>
                        </a:lnTo>
                        <a:lnTo>
                          <a:pt x="209" y="177"/>
                        </a:lnTo>
                        <a:lnTo>
                          <a:pt x="165" y="180"/>
                        </a:lnTo>
                        <a:lnTo>
                          <a:pt x="113" y="185"/>
                        </a:lnTo>
                        <a:lnTo>
                          <a:pt x="58" y="189"/>
                        </a:lnTo>
                        <a:lnTo>
                          <a:pt x="0" y="189"/>
                        </a:lnTo>
                        <a:lnTo>
                          <a:pt x="90" y="209"/>
                        </a:lnTo>
                        <a:lnTo>
                          <a:pt x="145" y="219"/>
                        </a:lnTo>
                        <a:lnTo>
                          <a:pt x="193" y="219"/>
                        </a:lnTo>
                        <a:lnTo>
                          <a:pt x="253" y="219"/>
                        </a:lnTo>
                        <a:lnTo>
                          <a:pt x="339" y="212"/>
                        </a:lnTo>
                        <a:lnTo>
                          <a:pt x="410" y="203"/>
                        </a:lnTo>
                        <a:lnTo>
                          <a:pt x="471" y="189"/>
                        </a:lnTo>
                        <a:lnTo>
                          <a:pt x="535" y="170"/>
                        </a:lnTo>
                        <a:lnTo>
                          <a:pt x="563" y="159"/>
                        </a:lnTo>
                        <a:lnTo>
                          <a:pt x="590" y="151"/>
                        </a:lnTo>
                        <a:lnTo>
                          <a:pt x="604" y="147"/>
                        </a:lnTo>
                        <a:lnTo>
                          <a:pt x="611" y="152"/>
                        </a:lnTo>
                        <a:lnTo>
                          <a:pt x="611" y="163"/>
                        </a:lnTo>
                        <a:lnTo>
                          <a:pt x="606" y="174"/>
                        </a:lnTo>
                        <a:lnTo>
                          <a:pt x="590" y="187"/>
                        </a:lnTo>
                        <a:lnTo>
                          <a:pt x="563" y="204"/>
                        </a:lnTo>
                        <a:lnTo>
                          <a:pt x="526" y="219"/>
                        </a:lnTo>
                        <a:lnTo>
                          <a:pt x="482" y="237"/>
                        </a:lnTo>
                        <a:lnTo>
                          <a:pt x="423" y="253"/>
                        </a:lnTo>
                        <a:lnTo>
                          <a:pt x="355" y="268"/>
                        </a:lnTo>
                        <a:lnTo>
                          <a:pt x="287" y="277"/>
                        </a:lnTo>
                        <a:lnTo>
                          <a:pt x="216" y="288"/>
                        </a:lnTo>
                        <a:lnTo>
                          <a:pt x="90" y="300"/>
                        </a:lnTo>
                        <a:lnTo>
                          <a:pt x="167" y="317"/>
                        </a:lnTo>
                        <a:lnTo>
                          <a:pt x="229" y="324"/>
                        </a:lnTo>
                        <a:lnTo>
                          <a:pt x="308" y="322"/>
                        </a:lnTo>
                        <a:lnTo>
                          <a:pt x="388" y="312"/>
                        </a:lnTo>
                        <a:lnTo>
                          <a:pt x="447" y="300"/>
                        </a:lnTo>
                        <a:lnTo>
                          <a:pt x="495" y="288"/>
                        </a:lnTo>
                        <a:lnTo>
                          <a:pt x="535" y="277"/>
                        </a:lnTo>
                        <a:lnTo>
                          <a:pt x="575" y="264"/>
                        </a:lnTo>
                        <a:lnTo>
                          <a:pt x="607" y="252"/>
                        </a:lnTo>
                        <a:lnTo>
                          <a:pt x="622" y="249"/>
                        </a:lnTo>
                        <a:lnTo>
                          <a:pt x="631" y="249"/>
                        </a:lnTo>
                        <a:lnTo>
                          <a:pt x="630" y="258"/>
                        </a:lnTo>
                        <a:lnTo>
                          <a:pt x="624" y="269"/>
                        </a:lnTo>
                        <a:lnTo>
                          <a:pt x="611" y="283"/>
                        </a:lnTo>
                        <a:lnTo>
                          <a:pt x="583" y="302"/>
                        </a:lnTo>
                        <a:lnTo>
                          <a:pt x="551" y="318"/>
                        </a:lnTo>
                        <a:lnTo>
                          <a:pt x="515" y="334"/>
                        </a:lnTo>
                        <a:lnTo>
                          <a:pt x="468" y="351"/>
                        </a:lnTo>
                        <a:lnTo>
                          <a:pt x="414" y="367"/>
                        </a:lnTo>
                        <a:lnTo>
                          <a:pt x="333" y="383"/>
                        </a:lnTo>
                        <a:lnTo>
                          <a:pt x="277" y="394"/>
                        </a:lnTo>
                        <a:lnTo>
                          <a:pt x="224" y="400"/>
                        </a:lnTo>
                        <a:lnTo>
                          <a:pt x="145" y="405"/>
                        </a:lnTo>
                        <a:lnTo>
                          <a:pt x="225" y="415"/>
                        </a:lnTo>
                        <a:lnTo>
                          <a:pt x="288" y="420"/>
                        </a:lnTo>
                        <a:lnTo>
                          <a:pt x="340" y="421"/>
                        </a:lnTo>
                        <a:lnTo>
                          <a:pt x="399" y="420"/>
                        </a:lnTo>
                        <a:lnTo>
                          <a:pt x="455" y="413"/>
                        </a:lnTo>
                        <a:lnTo>
                          <a:pt x="500" y="402"/>
                        </a:lnTo>
                        <a:lnTo>
                          <a:pt x="536" y="390"/>
                        </a:lnTo>
                        <a:lnTo>
                          <a:pt x="594" y="371"/>
                        </a:lnTo>
                        <a:lnTo>
                          <a:pt x="601" y="371"/>
                        </a:lnTo>
                        <a:lnTo>
                          <a:pt x="607" y="375"/>
                        </a:lnTo>
                        <a:lnTo>
                          <a:pt x="606" y="387"/>
                        </a:lnTo>
                        <a:lnTo>
                          <a:pt x="599" y="400"/>
                        </a:lnTo>
                        <a:lnTo>
                          <a:pt x="585" y="413"/>
                        </a:lnTo>
                        <a:lnTo>
                          <a:pt x="566" y="427"/>
                        </a:lnTo>
                        <a:lnTo>
                          <a:pt x="531" y="443"/>
                        </a:lnTo>
                        <a:lnTo>
                          <a:pt x="495" y="459"/>
                        </a:lnTo>
                        <a:lnTo>
                          <a:pt x="462" y="469"/>
                        </a:lnTo>
                        <a:lnTo>
                          <a:pt x="423" y="478"/>
                        </a:lnTo>
                        <a:lnTo>
                          <a:pt x="387" y="484"/>
                        </a:lnTo>
                        <a:lnTo>
                          <a:pt x="340" y="488"/>
                        </a:lnTo>
                        <a:lnTo>
                          <a:pt x="288" y="491"/>
                        </a:lnTo>
                        <a:lnTo>
                          <a:pt x="237" y="492"/>
                        </a:lnTo>
                        <a:lnTo>
                          <a:pt x="156" y="492"/>
                        </a:lnTo>
                        <a:lnTo>
                          <a:pt x="200" y="506"/>
                        </a:lnTo>
                        <a:lnTo>
                          <a:pt x="239" y="515"/>
                        </a:lnTo>
                        <a:lnTo>
                          <a:pt x="285" y="521"/>
                        </a:lnTo>
                        <a:lnTo>
                          <a:pt x="323" y="523"/>
                        </a:lnTo>
                        <a:lnTo>
                          <a:pt x="362" y="525"/>
                        </a:lnTo>
                        <a:lnTo>
                          <a:pt x="403" y="523"/>
                        </a:lnTo>
                        <a:lnTo>
                          <a:pt x="436" y="521"/>
                        </a:lnTo>
                        <a:lnTo>
                          <a:pt x="467" y="515"/>
                        </a:lnTo>
                        <a:lnTo>
                          <a:pt x="510" y="506"/>
                        </a:lnTo>
                        <a:lnTo>
                          <a:pt x="542" y="499"/>
                        </a:lnTo>
                        <a:lnTo>
                          <a:pt x="554" y="500"/>
                        </a:lnTo>
                        <a:lnTo>
                          <a:pt x="556" y="508"/>
                        </a:lnTo>
                        <a:lnTo>
                          <a:pt x="552" y="518"/>
                        </a:lnTo>
                        <a:lnTo>
                          <a:pt x="543" y="527"/>
                        </a:lnTo>
                        <a:lnTo>
                          <a:pt x="530" y="538"/>
                        </a:lnTo>
                        <a:lnTo>
                          <a:pt x="514" y="545"/>
                        </a:lnTo>
                        <a:lnTo>
                          <a:pt x="495" y="553"/>
                        </a:lnTo>
                        <a:lnTo>
                          <a:pt x="467" y="560"/>
                        </a:lnTo>
                        <a:lnTo>
                          <a:pt x="408" y="569"/>
                        </a:lnTo>
                        <a:lnTo>
                          <a:pt x="351" y="576"/>
                        </a:lnTo>
                        <a:lnTo>
                          <a:pt x="239" y="584"/>
                        </a:lnTo>
                        <a:lnTo>
                          <a:pt x="384" y="591"/>
                        </a:lnTo>
                        <a:lnTo>
                          <a:pt x="414" y="591"/>
                        </a:lnTo>
                        <a:lnTo>
                          <a:pt x="428" y="597"/>
                        </a:lnTo>
                        <a:lnTo>
                          <a:pt x="435" y="603"/>
                        </a:lnTo>
                        <a:lnTo>
                          <a:pt x="432" y="613"/>
                        </a:lnTo>
                        <a:lnTo>
                          <a:pt x="440" y="618"/>
                        </a:lnTo>
                        <a:lnTo>
                          <a:pt x="458" y="620"/>
                        </a:lnTo>
                        <a:lnTo>
                          <a:pt x="487" y="610"/>
                        </a:lnTo>
                        <a:lnTo>
                          <a:pt x="511" y="598"/>
                        </a:lnTo>
                        <a:lnTo>
                          <a:pt x="531" y="586"/>
                        </a:lnTo>
                        <a:lnTo>
                          <a:pt x="547" y="576"/>
                        </a:lnTo>
                        <a:lnTo>
                          <a:pt x="563" y="559"/>
                        </a:lnTo>
                        <a:lnTo>
                          <a:pt x="615" y="493"/>
                        </a:lnTo>
                        <a:lnTo>
                          <a:pt x="654" y="436"/>
                        </a:lnTo>
                        <a:lnTo>
                          <a:pt x="669" y="408"/>
                        </a:lnTo>
                        <a:lnTo>
                          <a:pt x="673" y="396"/>
                        </a:lnTo>
                        <a:lnTo>
                          <a:pt x="674" y="387"/>
                        </a:lnTo>
                        <a:lnTo>
                          <a:pt x="674" y="377"/>
                        </a:lnTo>
                        <a:lnTo>
                          <a:pt x="667" y="366"/>
                        </a:lnTo>
                        <a:lnTo>
                          <a:pt x="662" y="359"/>
                        </a:lnTo>
                        <a:lnTo>
                          <a:pt x="659" y="348"/>
                        </a:lnTo>
                        <a:lnTo>
                          <a:pt x="662" y="336"/>
                        </a:lnTo>
                        <a:lnTo>
                          <a:pt x="667" y="328"/>
                        </a:lnTo>
                        <a:lnTo>
                          <a:pt x="673" y="318"/>
                        </a:lnTo>
                        <a:lnTo>
                          <a:pt x="679" y="310"/>
                        </a:lnTo>
                        <a:lnTo>
                          <a:pt x="686" y="300"/>
                        </a:lnTo>
                        <a:lnTo>
                          <a:pt x="691" y="290"/>
                        </a:lnTo>
                        <a:lnTo>
                          <a:pt x="690" y="277"/>
                        </a:lnTo>
                        <a:lnTo>
                          <a:pt x="685" y="268"/>
                        </a:lnTo>
                        <a:lnTo>
                          <a:pt x="679" y="258"/>
                        </a:lnTo>
                        <a:lnTo>
                          <a:pt x="673" y="250"/>
                        </a:lnTo>
                        <a:lnTo>
                          <a:pt x="665" y="241"/>
                        </a:lnTo>
                        <a:lnTo>
                          <a:pt x="663" y="230"/>
                        </a:lnTo>
                        <a:lnTo>
                          <a:pt x="665" y="222"/>
                        </a:lnTo>
                        <a:lnTo>
                          <a:pt x="674" y="209"/>
                        </a:lnTo>
                        <a:lnTo>
                          <a:pt x="683" y="199"/>
                        </a:lnTo>
                        <a:lnTo>
                          <a:pt x="686" y="189"/>
                        </a:lnTo>
                        <a:lnTo>
                          <a:pt x="686" y="174"/>
                        </a:lnTo>
                        <a:lnTo>
                          <a:pt x="681" y="161"/>
                        </a:lnTo>
                        <a:lnTo>
                          <a:pt x="673" y="151"/>
                        </a:lnTo>
                        <a:lnTo>
                          <a:pt x="669" y="144"/>
                        </a:lnTo>
                        <a:lnTo>
                          <a:pt x="665" y="132"/>
                        </a:lnTo>
                        <a:lnTo>
                          <a:pt x="667" y="120"/>
                        </a:lnTo>
                        <a:lnTo>
                          <a:pt x="674" y="110"/>
                        </a:lnTo>
                        <a:lnTo>
                          <a:pt x="679" y="102"/>
                        </a:lnTo>
                        <a:lnTo>
                          <a:pt x="686" y="94"/>
                        </a:lnTo>
                        <a:lnTo>
                          <a:pt x="690" y="84"/>
                        </a:lnTo>
                        <a:lnTo>
                          <a:pt x="691" y="72"/>
                        </a:lnTo>
                        <a:lnTo>
                          <a:pt x="689" y="65"/>
                        </a:lnTo>
                        <a:lnTo>
                          <a:pt x="681" y="53"/>
                        </a:lnTo>
                        <a:lnTo>
                          <a:pt x="674" y="43"/>
                        </a:lnTo>
                        <a:lnTo>
                          <a:pt x="669" y="30"/>
                        </a:lnTo>
                        <a:lnTo>
                          <a:pt x="669" y="0"/>
                        </a:lnTo>
                        <a:lnTo>
                          <a:pt x="599" y="45"/>
                        </a:lnTo>
                        <a:lnTo>
                          <a:pt x="556" y="62"/>
                        </a:lnTo>
                        <a:lnTo>
                          <a:pt x="506" y="78"/>
                        </a:lnTo>
                        <a:lnTo>
                          <a:pt x="448" y="94"/>
                        </a:lnTo>
                        <a:lnTo>
                          <a:pt x="397" y="105"/>
                        </a:lnTo>
                        <a:lnTo>
                          <a:pt x="345" y="113"/>
                        </a:lnTo>
                        <a:lnTo>
                          <a:pt x="277" y="121"/>
                        </a:lnTo>
                        <a:close/>
                      </a:path>
                    </a:pathLst>
                  </a:custGeom>
                  <a:solidFill>
                    <a:srgbClr val="FFA04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7" name="Group 55"/>
              <p:cNvGrpSpPr>
                <a:grpSpLocks/>
              </p:cNvGrpSpPr>
              <p:nvPr/>
            </p:nvGrpSpPr>
            <p:grpSpPr bwMode="auto">
              <a:xfrm>
                <a:off x="2915" y="1416"/>
                <a:ext cx="51" cy="99"/>
                <a:chOff x="2915" y="1416"/>
                <a:chExt cx="51" cy="99"/>
              </a:xfrm>
            </p:grpSpPr>
            <p:sp>
              <p:nvSpPr>
                <p:cNvPr id="49213" name="Freeform 56"/>
                <p:cNvSpPr>
                  <a:spLocks/>
                </p:cNvSpPr>
                <p:nvPr/>
              </p:nvSpPr>
              <p:spPr bwMode="auto">
                <a:xfrm>
                  <a:off x="2925" y="1443"/>
                  <a:ext cx="39" cy="15"/>
                </a:xfrm>
                <a:custGeom>
                  <a:avLst/>
                  <a:gdLst>
                    <a:gd name="T0" fmla="*/ 39 w 157"/>
                    <a:gd name="T1" fmla="*/ 3 h 62"/>
                    <a:gd name="T2" fmla="*/ 36 w 157"/>
                    <a:gd name="T3" fmla="*/ 0 h 62"/>
                    <a:gd name="T4" fmla="*/ 23 w 157"/>
                    <a:gd name="T5" fmla="*/ 6 h 62"/>
                    <a:gd name="T6" fmla="*/ 11 w 157"/>
                    <a:gd name="T7" fmla="*/ 10 h 62"/>
                    <a:gd name="T8" fmla="*/ 0 w 157"/>
                    <a:gd name="T9" fmla="*/ 13 h 62"/>
                    <a:gd name="T10" fmla="*/ 2 w 157"/>
                    <a:gd name="T11" fmla="*/ 15 h 62"/>
                    <a:gd name="T12" fmla="*/ 10 w 157"/>
                    <a:gd name="T13" fmla="*/ 15 h 62"/>
                    <a:gd name="T14" fmla="*/ 21 w 157"/>
                    <a:gd name="T15" fmla="*/ 13 h 62"/>
                    <a:gd name="T16" fmla="*/ 31 w 157"/>
                    <a:gd name="T17" fmla="*/ 8 h 62"/>
                    <a:gd name="T18" fmla="*/ 39 w 157"/>
                    <a:gd name="T19" fmla="*/ 3 h 62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0" t="0" r="r" b="b"/>
                  <a:pathLst>
                    <a:path w="157" h="62">
                      <a:moveTo>
                        <a:pt x="157" y="12"/>
                      </a:moveTo>
                      <a:lnTo>
                        <a:pt x="143" y="0"/>
                      </a:lnTo>
                      <a:lnTo>
                        <a:pt x="94" y="23"/>
                      </a:lnTo>
                      <a:lnTo>
                        <a:pt x="46" y="40"/>
                      </a:lnTo>
                      <a:lnTo>
                        <a:pt x="0" y="53"/>
                      </a:lnTo>
                      <a:lnTo>
                        <a:pt x="8" y="62"/>
                      </a:lnTo>
                      <a:lnTo>
                        <a:pt x="40" y="62"/>
                      </a:lnTo>
                      <a:lnTo>
                        <a:pt x="83" y="54"/>
                      </a:lnTo>
                      <a:lnTo>
                        <a:pt x="123" y="35"/>
                      </a:lnTo>
                      <a:lnTo>
                        <a:pt x="157" y="12"/>
                      </a:lnTo>
                      <a:close/>
                    </a:path>
                  </a:pathLst>
                </a:custGeom>
                <a:solidFill>
                  <a:srgbClr val="FFE0C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9214" name="Freeform 57"/>
                <p:cNvSpPr>
                  <a:spLocks/>
                </p:cNvSpPr>
                <p:nvPr/>
              </p:nvSpPr>
              <p:spPr bwMode="auto">
                <a:xfrm>
                  <a:off x="2932" y="1468"/>
                  <a:ext cx="34" cy="17"/>
                </a:xfrm>
                <a:custGeom>
                  <a:avLst/>
                  <a:gdLst>
                    <a:gd name="T0" fmla="*/ 34 w 138"/>
                    <a:gd name="T1" fmla="*/ 3 h 71"/>
                    <a:gd name="T2" fmla="*/ 32 w 138"/>
                    <a:gd name="T3" fmla="*/ 0 h 71"/>
                    <a:gd name="T4" fmla="*/ 21 w 138"/>
                    <a:gd name="T5" fmla="*/ 7 h 71"/>
                    <a:gd name="T6" fmla="*/ 12 w 138"/>
                    <a:gd name="T7" fmla="*/ 11 h 71"/>
                    <a:gd name="T8" fmla="*/ 0 w 138"/>
                    <a:gd name="T9" fmla="*/ 14 h 71"/>
                    <a:gd name="T10" fmla="*/ 2 w 138"/>
                    <a:gd name="T11" fmla="*/ 17 h 71"/>
                    <a:gd name="T12" fmla="*/ 10 w 138"/>
                    <a:gd name="T13" fmla="*/ 17 h 71"/>
                    <a:gd name="T14" fmla="*/ 17 w 138"/>
                    <a:gd name="T15" fmla="*/ 15 h 71"/>
                    <a:gd name="T16" fmla="*/ 26 w 138"/>
                    <a:gd name="T17" fmla="*/ 10 h 71"/>
                    <a:gd name="T18" fmla="*/ 34 w 138"/>
                    <a:gd name="T19" fmla="*/ 3 h 71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0" t="0" r="r" b="b"/>
                  <a:pathLst>
                    <a:path w="138" h="71">
                      <a:moveTo>
                        <a:pt x="138" y="14"/>
                      </a:moveTo>
                      <a:lnTo>
                        <a:pt x="131" y="0"/>
                      </a:lnTo>
                      <a:lnTo>
                        <a:pt x="84" y="31"/>
                      </a:lnTo>
                      <a:lnTo>
                        <a:pt x="47" y="46"/>
                      </a:lnTo>
                      <a:lnTo>
                        <a:pt x="0" y="60"/>
                      </a:lnTo>
                      <a:lnTo>
                        <a:pt x="10" y="71"/>
                      </a:lnTo>
                      <a:lnTo>
                        <a:pt x="39" y="71"/>
                      </a:lnTo>
                      <a:lnTo>
                        <a:pt x="70" y="63"/>
                      </a:lnTo>
                      <a:lnTo>
                        <a:pt x="106" y="41"/>
                      </a:lnTo>
                      <a:lnTo>
                        <a:pt x="138" y="14"/>
                      </a:lnTo>
                      <a:close/>
                    </a:path>
                  </a:pathLst>
                </a:custGeom>
                <a:solidFill>
                  <a:srgbClr val="FFE0C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9215" name="Freeform 58"/>
                <p:cNvSpPr>
                  <a:spLocks/>
                </p:cNvSpPr>
                <p:nvPr/>
              </p:nvSpPr>
              <p:spPr bwMode="auto">
                <a:xfrm>
                  <a:off x="2930" y="1497"/>
                  <a:ext cx="35" cy="18"/>
                </a:xfrm>
                <a:custGeom>
                  <a:avLst/>
                  <a:gdLst>
                    <a:gd name="T0" fmla="*/ 35 w 141"/>
                    <a:gd name="T1" fmla="*/ 3 h 70"/>
                    <a:gd name="T2" fmla="*/ 33 w 141"/>
                    <a:gd name="T3" fmla="*/ 0 h 70"/>
                    <a:gd name="T4" fmla="*/ 22 w 141"/>
                    <a:gd name="T5" fmla="*/ 7 h 70"/>
                    <a:gd name="T6" fmla="*/ 12 w 141"/>
                    <a:gd name="T7" fmla="*/ 12 h 70"/>
                    <a:gd name="T8" fmla="*/ 0 w 141"/>
                    <a:gd name="T9" fmla="*/ 15 h 70"/>
                    <a:gd name="T10" fmla="*/ 2 w 141"/>
                    <a:gd name="T11" fmla="*/ 18 h 70"/>
                    <a:gd name="T12" fmla="*/ 10 w 141"/>
                    <a:gd name="T13" fmla="*/ 17 h 70"/>
                    <a:gd name="T14" fmla="*/ 19 w 141"/>
                    <a:gd name="T15" fmla="*/ 15 h 70"/>
                    <a:gd name="T16" fmla="*/ 29 w 141"/>
                    <a:gd name="T17" fmla="*/ 10 h 70"/>
                    <a:gd name="T18" fmla="*/ 35 w 141"/>
                    <a:gd name="T19" fmla="*/ 3 h 70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0" t="0" r="r" b="b"/>
                  <a:pathLst>
                    <a:path w="141" h="70">
                      <a:moveTo>
                        <a:pt x="141" y="11"/>
                      </a:moveTo>
                      <a:lnTo>
                        <a:pt x="131" y="0"/>
                      </a:lnTo>
                      <a:lnTo>
                        <a:pt x="88" y="28"/>
                      </a:lnTo>
                      <a:lnTo>
                        <a:pt x="47" y="45"/>
                      </a:lnTo>
                      <a:lnTo>
                        <a:pt x="0" y="57"/>
                      </a:lnTo>
                      <a:lnTo>
                        <a:pt x="9" y="70"/>
                      </a:lnTo>
                      <a:lnTo>
                        <a:pt x="40" y="67"/>
                      </a:lnTo>
                      <a:lnTo>
                        <a:pt x="77" y="59"/>
                      </a:lnTo>
                      <a:lnTo>
                        <a:pt x="115" y="37"/>
                      </a:lnTo>
                      <a:lnTo>
                        <a:pt x="141" y="11"/>
                      </a:lnTo>
                      <a:close/>
                    </a:path>
                  </a:pathLst>
                </a:custGeom>
                <a:solidFill>
                  <a:srgbClr val="FFE0C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9216" name="Freeform 59"/>
                <p:cNvSpPr>
                  <a:spLocks/>
                </p:cNvSpPr>
                <p:nvPr/>
              </p:nvSpPr>
              <p:spPr bwMode="auto">
                <a:xfrm>
                  <a:off x="2915" y="1416"/>
                  <a:ext cx="40" cy="16"/>
                </a:xfrm>
                <a:custGeom>
                  <a:avLst/>
                  <a:gdLst>
                    <a:gd name="T0" fmla="*/ 40 w 162"/>
                    <a:gd name="T1" fmla="*/ 3 h 61"/>
                    <a:gd name="T2" fmla="*/ 36 w 162"/>
                    <a:gd name="T3" fmla="*/ 0 h 61"/>
                    <a:gd name="T4" fmla="*/ 22 w 162"/>
                    <a:gd name="T5" fmla="*/ 6 h 61"/>
                    <a:gd name="T6" fmla="*/ 12 w 162"/>
                    <a:gd name="T7" fmla="*/ 10 h 61"/>
                    <a:gd name="T8" fmla="*/ 0 w 162"/>
                    <a:gd name="T9" fmla="*/ 13 h 61"/>
                    <a:gd name="T10" fmla="*/ 2 w 162"/>
                    <a:gd name="T11" fmla="*/ 16 h 61"/>
                    <a:gd name="T12" fmla="*/ 10 w 162"/>
                    <a:gd name="T13" fmla="*/ 16 h 61"/>
                    <a:gd name="T14" fmla="*/ 19 w 162"/>
                    <a:gd name="T15" fmla="*/ 14 h 61"/>
                    <a:gd name="T16" fmla="*/ 30 w 162"/>
                    <a:gd name="T17" fmla="*/ 9 h 61"/>
                    <a:gd name="T18" fmla="*/ 40 w 162"/>
                    <a:gd name="T19" fmla="*/ 3 h 61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0" t="0" r="r" b="b"/>
                  <a:pathLst>
                    <a:path w="162" h="61">
                      <a:moveTo>
                        <a:pt x="162" y="12"/>
                      </a:moveTo>
                      <a:lnTo>
                        <a:pt x="146" y="0"/>
                      </a:lnTo>
                      <a:lnTo>
                        <a:pt x="91" y="23"/>
                      </a:lnTo>
                      <a:lnTo>
                        <a:pt x="47" y="37"/>
                      </a:lnTo>
                      <a:lnTo>
                        <a:pt x="0" y="49"/>
                      </a:lnTo>
                      <a:lnTo>
                        <a:pt x="10" y="61"/>
                      </a:lnTo>
                      <a:lnTo>
                        <a:pt x="40" y="60"/>
                      </a:lnTo>
                      <a:lnTo>
                        <a:pt x="78" y="52"/>
                      </a:lnTo>
                      <a:lnTo>
                        <a:pt x="120" y="36"/>
                      </a:lnTo>
                      <a:lnTo>
                        <a:pt x="162" y="12"/>
                      </a:lnTo>
                      <a:close/>
                    </a:path>
                  </a:pathLst>
                </a:custGeom>
                <a:solidFill>
                  <a:srgbClr val="FFE0C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8" name="Group 60"/>
            <p:cNvGrpSpPr>
              <a:grpSpLocks/>
            </p:cNvGrpSpPr>
            <p:nvPr/>
          </p:nvGrpSpPr>
          <p:grpSpPr bwMode="auto">
            <a:xfrm>
              <a:off x="2641" y="757"/>
              <a:ext cx="477" cy="655"/>
              <a:chOff x="2641" y="757"/>
              <a:chExt cx="477" cy="655"/>
            </a:xfrm>
          </p:grpSpPr>
          <p:sp>
            <p:nvSpPr>
              <p:cNvPr id="49195" name="Freeform 61"/>
              <p:cNvSpPr>
                <a:spLocks/>
              </p:cNvSpPr>
              <p:nvPr/>
            </p:nvSpPr>
            <p:spPr bwMode="auto">
              <a:xfrm>
                <a:off x="2641" y="757"/>
                <a:ext cx="477" cy="655"/>
              </a:xfrm>
              <a:custGeom>
                <a:avLst/>
                <a:gdLst>
                  <a:gd name="T0" fmla="*/ 341 w 1904"/>
                  <a:gd name="T1" fmla="*/ 632 h 2618"/>
                  <a:gd name="T2" fmla="*/ 346 w 1904"/>
                  <a:gd name="T3" fmla="*/ 627 h 2618"/>
                  <a:gd name="T4" fmla="*/ 348 w 1904"/>
                  <a:gd name="T5" fmla="*/ 623 h 2618"/>
                  <a:gd name="T6" fmla="*/ 351 w 1904"/>
                  <a:gd name="T7" fmla="*/ 608 h 2618"/>
                  <a:gd name="T8" fmla="*/ 369 w 1904"/>
                  <a:gd name="T9" fmla="*/ 502 h 2618"/>
                  <a:gd name="T10" fmla="*/ 383 w 1904"/>
                  <a:gd name="T11" fmla="*/ 465 h 2618"/>
                  <a:gd name="T12" fmla="*/ 395 w 1904"/>
                  <a:gd name="T13" fmla="*/ 438 h 2618"/>
                  <a:gd name="T14" fmla="*/ 419 w 1904"/>
                  <a:gd name="T15" fmla="*/ 398 h 2618"/>
                  <a:gd name="T16" fmla="*/ 444 w 1904"/>
                  <a:gd name="T17" fmla="*/ 358 h 2618"/>
                  <a:gd name="T18" fmla="*/ 461 w 1904"/>
                  <a:gd name="T19" fmla="*/ 322 h 2618"/>
                  <a:gd name="T20" fmla="*/ 471 w 1904"/>
                  <a:gd name="T21" fmla="*/ 285 h 2618"/>
                  <a:gd name="T22" fmla="*/ 477 w 1904"/>
                  <a:gd name="T23" fmla="*/ 239 h 2618"/>
                  <a:gd name="T24" fmla="*/ 473 w 1904"/>
                  <a:gd name="T25" fmla="*/ 197 h 2618"/>
                  <a:gd name="T26" fmla="*/ 463 w 1904"/>
                  <a:gd name="T27" fmla="*/ 156 h 2618"/>
                  <a:gd name="T28" fmla="*/ 446 w 1904"/>
                  <a:gd name="T29" fmla="*/ 119 h 2618"/>
                  <a:gd name="T30" fmla="*/ 417 w 1904"/>
                  <a:gd name="T31" fmla="*/ 80 h 2618"/>
                  <a:gd name="T32" fmla="*/ 387 w 1904"/>
                  <a:gd name="T33" fmla="*/ 52 h 2618"/>
                  <a:gd name="T34" fmla="*/ 348 w 1904"/>
                  <a:gd name="T35" fmla="*/ 27 h 2618"/>
                  <a:gd name="T36" fmla="*/ 302 w 1904"/>
                  <a:gd name="T37" fmla="*/ 9 h 2618"/>
                  <a:gd name="T38" fmla="*/ 263 w 1904"/>
                  <a:gd name="T39" fmla="*/ 1 h 2618"/>
                  <a:gd name="T40" fmla="*/ 221 w 1904"/>
                  <a:gd name="T41" fmla="*/ 0 h 2618"/>
                  <a:gd name="T42" fmla="*/ 185 w 1904"/>
                  <a:gd name="T43" fmla="*/ 6 h 2618"/>
                  <a:gd name="T44" fmla="*/ 149 w 1904"/>
                  <a:gd name="T45" fmla="*/ 18 h 2618"/>
                  <a:gd name="T46" fmla="*/ 118 w 1904"/>
                  <a:gd name="T47" fmla="*/ 33 h 2618"/>
                  <a:gd name="T48" fmla="*/ 86 w 1904"/>
                  <a:gd name="T49" fmla="*/ 55 h 2618"/>
                  <a:gd name="T50" fmla="*/ 57 w 1904"/>
                  <a:gd name="T51" fmla="*/ 81 h 2618"/>
                  <a:gd name="T52" fmla="*/ 33 w 1904"/>
                  <a:gd name="T53" fmla="*/ 111 h 2618"/>
                  <a:gd name="T54" fmla="*/ 12 w 1904"/>
                  <a:gd name="T55" fmla="*/ 154 h 2618"/>
                  <a:gd name="T56" fmla="*/ 2 w 1904"/>
                  <a:gd name="T57" fmla="*/ 198 h 2618"/>
                  <a:gd name="T58" fmla="*/ 0 w 1904"/>
                  <a:gd name="T59" fmla="*/ 237 h 2618"/>
                  <a:gd name="T60" fmla="*/ 3 w 1904"/>
                  <a:gd name="T61" fmla="*/ 279 h 2618"/>
                  <a:gd name="T62" fmla="*/ 15 w 1904"/>
                  <a:gd name="T63" fmla="*/ 321 h 2618"/>
                  <a:gd name="T64" fmla="*/ 34 w 1904"/>
                  <a:gd name="T65" fmla="*/ 361 h 2618"/>
                  <a:gd name="T66" fmla="*/ 56 w 1904"/>
                  <a:gd name="T67" fmla="*/ 399 h 2618"/>
                  <a:gd name="T68" fmla="*/ 87 w 1904"/>
                  <a:gd name="T69" fmla="*/ 452 h 2618"/>
                  <a:gd name="T70" fmla="*/ 101 w 1904"/>
                  <a:gd name="T71" fmla="*/ 482 h 2618"/>
                  <a:gd name="T72" fmla="*/ 111 w 1904"/>
                  <a:gd name="T73" fmla="*/ 516 h 2618"/>
                  <a:gd name="T74" fmla="*/ 118 w 1904"/>
                  <a:gd name="T75" fmla="*/ 565 h 2618"/>
                  <a:gd name="T76" fmla="*/ 124 w 1904"/>
                  <a:gd name="T77" fmla="*/ 606 h 2618"/>
                  <a:gd name="T78" fmla="*/ 128 w 1904"/>
                  <a:gd name="T79" fmla="*/ 623 h 2618"/>
                  <a:gd name="T80" fmla="*/ 130 w 1904"/>
                  <a:gd name="T81" fmla="*/ 627 h 2618"/>
                  <a:gd name="T82" fmla="*/ 136 w 1904"/>
                  <a:gd name="T83" fmla="*/ 633 h 2618"/>
                  <a:gd name="T84" fmla="*/ 150 w 1904"/>
                  <a:gd name="T85" fmla="*/ 641 h 2618"/>
                  <a:gd name="T86" fmla="*/ 166 w 1904"/>
                  <a:gd name="T87" fmla="*/ 646 h 2618"/>
                  <a:gd name="T88" fmla="*/ 184 w 1904"/>
                  <a:gd name="T89" fmla="*/ 651 h 2618"/>
                  <a:gd name="T90" fmla="*/ 202 w 1904"/>
                  <a:gd name="T91" fmla="*/ 653 h 2618"/>
                  <a:gd name="T92" fmla="*/ 221 w 1904"/>
                  <a:gd name="T93" fmla="*/ 655 h 2618"/>
                  <a:gd name="T94" fmla="*/ 238 w 1904"/>
                  <a:gd name="T95" fmla="*/ 655 h 2618"/>
                  <a:gd name="T96" fmla="*/ 257 w 1904"/>
                  <a:gd name="T97" fmla="*/ 655 h 2618"/>
                  <a:gd name="T98" fmla="*/ 275 w 1904"/>
                  <a:gd name="T99" fmla="*/ 653 h 2618"/>
                  <a:gd name="T100" fmla="*/ 293 w 1904"/>
                  <a:gd name="T101" fmla="*/ 650 h 2618"/>
                  <a:gd name="T102" fmla="*/ 309 w 1904"/>
                  <a:gd name="T103" fmla="*/ 647 h 2618"/>
                  <a:gd name="T104" fmla="*/ 325 w 1904"/>
                  <a:gd name="T105" fmla="*/ 642 h 2618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</a:gdLst>
                <a:ahLst/>
                <a:cxnLst>
                  <a:cxn ang="T106">
                    <a:pos x="T0" y="T1"/>
                  </a:cxn>
                  <a:cxn ang="T107">
                    <a:pos x="T2" y="T3"/>
                  </a:cxn>
                  <a:cxn ang="T108">
                    <a:pos x="T4" y="T5"/>
                  </a:cxn>
                  <a:cxn ang="T109">
                    <a:pos x="T6" y="T7"/>
                  </a:cxn>
                  <a:cxn ang="T110">
                    <a:pos x="T8" y="T9"/>
                  </a:cxn>
                  <a:cxn ang="T111">
                    <a:pos x="T10" y="T11"/>
                  </a:cxn>
                  <a:cxn ang="T112">
                    <a:pos x="T12" y="T13"/>
                  </a:cxn>
                  <a:cxn ang="T113">
                    <a:pos x="T14" y="T15"/>
                  </a:cxn>
                  <a:cxn ang="T114">
                    <a:pos x="T16" y="T17"/>
                  </a:cxn>
                  <a:cxn ang="T115">
                    <a:pos x="T18" y="T19"/>
                  </a:cxn>
                  <a:cxn ang="T116">
                    <a:pos x="T20" y="T21"/>
                  </a:cxn>
                  <a:cxn ang="T117">
                    <a:pos x="T22" y="T23"/>
                  </a:cxn>
                  <a:cxn ang="T118">
                    <a:pos x="T24" y="T25"/>
                  </a:cxn>
                  <a:cxn ang="T119">
                    <a:pos x="T26" y="T27"/>
                  </a:cxn>
                  <a:cxn ang="T120">
                    <a:pos x="T28" y="T29"/>
                  </a:cxn>
                  <a:cxn ang="T121">
                    <a:pos x="T30" y="T31"/>
                  </a:cxn>
                  <a:cxn ang="T122">
                    <a:pos x="T32" y="T33"/>
                  </a:cxn>
                  <a:cxn ang="T123">
                    <a:pos x="T34" y="T35"/>
                  </a:cxn>
                  <a:cxn ang="T124">
                    <a:pos x="T36" y="T37"/>
                  </a:cxn>
                  <a:cxn ang="T125">
                    <a:pos x="T38" y="T39"/>
                  </a:cxn>
                  <a:cxn ang="T126">
                    <a:pos x="T40" y="T41"/>
                  </a:cxn>
                  <a:cxn ang="T127">
                    <a:pos x="T42" y="T43"/>
                  </a:cxn>
                  <a:cxn ang="T128">
                    <a:pos x="T44" y="T45"/>
                  </a:cxn>
                  <a:cxn ang="T129">
                    <a:pos x="T46" y="T47"/>
                  </a:cxn>
                  <a:cxn ang="T130">
                    <a:pos x="T48" y="T49"/>
                  </a:cxn>
                  <a:cxn ang="T131">
                    <a:pos x="T50" y="T51"/>
                  </a:cxn>
                  <a:cxn ang="T132">
                    <a:pos x="T52" y="T53"/>
                  </a:cxn>
                  <a:cxn ang="T133">
                    <a:pos x="T54" y="T55"/>
                  </a:cxn>
                  <a:cxn ang="T134">
                    <a:pos x="T56" y="T57"/>
                  </a:cxn>
                  <a:cxn ang="T135">
                    <a:pos x="T58" y="T59"/>
                  </a:cxn>
                  <a:cxn ang="T136">
                    <a:pos x="T60" y="T61"/>
                  </a:cxn>
                  <a:cxn ang="T137">
                    <a:pos x="T62" y="T63"/>
                  </a:cxn>
                  <a:cxn ang="T138">
                    <a:pos x="T64" y="T65"/>
                  </a:cxn>
                  <a:cxn ang="T139">
                    <a:pos x="T66" y="T67"/>
                  </a:cxn>
                  <a:cxn ang="T140">
                    <a:pos x="T68" y="T69"/>
                  </a:cxn>
                  <a:cxn ang="T141">
                    <a:pos x="T70" y="T71"/>
                  </a:cxn>
                  <a:cxn ang="T142">
                    <a:pos x="T72" y="T73"/>
                  </a:cxn>
                  <a:cxn ang="T143">
                    <a:pos x="T74" y="T75"/>
                  </a:cxn>
                  <a:cxn ang="T144">
                    <a:pos x="T76" y="T77"/>
                  </a:cxn>
                  <a:cxn ang="T145">
                    <a:pos x="T78" y="T79"/>
                  </a:cxn>
                  <a:cxn ang="T146">
                    <a:pos x="T80" y="T81"/>
                  </a:cxn>
                  <a:cxn ang="T147">
                    <a:pos x="T82" y="T83"/>
                  </a:cxn>
                  <a:cxn ang="T148">
                    <a:pos x="T84" y="T85"/>
                  </a:cxn>
                  <a:cxn ang="T149">
                    <a:pos x="T86" y="T87"/>
                  </a:cxn>
                  <a:cxn ang="T150">
                    <a:pos x="T88" y="T89"/>
                  </a:cxn>
                  <a:cxn ang="T151">
                    <a:pos x="T90" y="T91"/>
                  </a:cxn>
                  <a:cxn ang="T152">
                    <a:pos x="T92" y="T93"/>
                  </a:cxn>
                  <a:cxn ang="T153">
                    <a:pos x="T94" y="T95"/>
                  </a:cxn>
                  <a:cxn ang="T154">
                    <a:pos x="T96" y="T97"/>
                  </a:cxn>
                  <a:cxn ang="T155">
                    <a:pos x="T98" y="T99"/>
                  </a:cxn>
                  <a:cxn ang="T156">
                    <a:pos x="T100" y="T101"/>
                  </a:cxn>
                  <a:cxn ang="T157">
                    <a:pos x="T102" y="T103"/>
                  </a:cxn>
                  <a:cxn ang="T158">
                    <a:pos x="T104" y="T105"/>
                  </a:cxn>
                </a:cxnLst>
                <a:rect l="0" t="0" r="r" b="b"/>
                <a:pathLst>
                  <a:path w="1904" h="2618">
                    <a:moveTo>
                      <a:pt x="1335" y="2548"/>
                    </a:moveTo>
                    <a:lnTo>
                      <a:pt x="1351" y="2538"/>
                    </a:lnTo>
                    <a:lnTo>
                      <a:pt x="1363" y="2527"/>
                    </a:lnTo>
                    <a:lnTo>
                      <a:pt x="1370" y="2520"/>
                    </a:lnTo>
                    <a:lnTo>
                      <a:pt x="1375" y="2512"/>
                    </a:lnTo>
                    <a:lnTo>
                      <a:pt x="1380" y="2507"/>
                    </a:lnTo>
                    <a:lnTo>
                      <a:pt x="1383" y="2501"/>
                    </a:lnTo>
                    <a:lnTo>
                      <a:pt x="1386" y="2496"/>
                    </a:lnTo>
                    <a:lnTo>
                      <a:pt x="1388" y="2489"/>
                    </a:lnTo>
                    <a:lnTo>
                      <a:pt x="1390" y="2481"/>
                    </a:lnTo>
                    <a:lnTo>
                      <a:pt x="1391" y="2470"/>
                    </a:lnTo>
                    <a:lnTo>
                      <a:pt x="1400" y="2429"/>
                    </a:lnTo>
                    <a:lnTo>
                      <a:pt x="1455" y="2090"/>
                    </a:lnTo>
                    <a:lnTo>
                      <a:pt x="1465" y="2042"/>
                    </a:lnTo>
                    <a:lnTo>
                      <a:pt x="1474" y="2007"/>
                    </a:lnTo>
                    <a:lnTo>
                      <a:pt x="1488" y="1958"/>
                    </a:lnTo>
                    <a:lnTo>
                      <a:pt x="1507" y="1904"/>
                    </a:lnTo>
                    <a:lnTo>
                      <a:pt x="1527" y="1857"/>
                    </a:lnTo>
                    <a:lnTo>
                      <a:pt x="1545" y="1817"/>
                    </a:lnTo>
                    <a:lnTo>
                      <a:pt x="1561" y="1782"/>
                    </a:lnTo>
                    <a:lnTo>
                      <a:pt x="1578" y="1749"/>
                    </a:lnTo>
                    <a:lnTo>
                      <a:pt x="1610" y="1693"/>
                    </a:lnTo>
                    <a:lnTo>
                      <a:pt x="1642" y="1640"/>
                    </a:lnTo>
                    <a:lnTo>
                      <a:pt x="1672" y="1590"/>
                    </a:lnTo>
                    <a:lnTo>
                      <a:pt x="1697" y="1552"/>
                    </a:lnTo>
                    <a:lnTo>
                      <a:pt x="1741" y="1481"/>
                    </a:lnTo>
                    <a:lnTo>
                      <a:pt x="1772" y="1432"/>
                    </a:lnTo>
                    <a:lnTo>
                      <a:pt x="1797" y="1391"/>
                    </a:lnTo>
                    <a:lnTo>
                      <a:pt x="1818" y="1343"/>
                    </a:lnTo>
                    <a:lnTo>
                      <a:pt x="1841" y="1287"/>
                    </a:lnTo>
                    <a:lnTo>
                      <a:pt x="1857" y="1237"/>
                    </a:lnTo>
                    <a:lnTo>
                      <a:pt x="1872" y="1185"/>
                    </a:lnTo>
                    <a:lnTo>
                      <a:pt x="1882" y="1140"/>
                    </a:lnTo>
                    <a:lnTo>
                      <a:pt x="1893" y="1091"/>
                    </a:lnTo>
                    <a:lnTo>
                      <a:pt x="1900" y="1028"/>
                    </a:lnTo>
                    <a:lnTo>
                      <a:pt x="1904" y="956"/>
                    </a:lnTo>
                    <a:lnTo>
                      <a:pt x="1904" y="889"/>
                    </a:lnTo>
                    <a:lnTo>
                      <a:pt x="1898" y="836"/>
                    </a:lnTo>
                    <a:lnTo>
                      <a:pt x="1889" y="786"/>
                    </a:lnTo>
                    <a:lnTo>
                      <a:pt x="1881" y="742"/>
                    </a:lnTo>
                    <a:lnTo>
                      <a:pt x="1866" y="684"/>
                    </a:lnTo>
                    <a:lnTo>
                      <a:pt x="1849" y="625"/>
                    </a:lnTo>
                    <a:lnTo>
                      <a:pt x="1830" y="570"/>
                    </a:lnTo>
                    <a:lnTo>
                      <a:pt x="1808" y="521"/>
                    </a:lnTo>
                    <a:lnTo>
                      <a:pt x="1781" y="476"/>
                    </a:lnTo>
                    <a:lnTo>
                      <a:pt x="1745" y="419"/>
                    </a:lnTo>
                    <a:lnTo>
                      <a:pt x="1704" y="363"/>
                    </a:lnTo>
                    <a:lnTo>
                      <a:pt x="1665" y="319"/>
                    </a:lnTo>
                    <a:lnTo>
                      <a:pt x="1629" y="281"/>
                    </a:lnTo>
                    <a:lnTo>
                      <a:pt x="1587" y="245"/>
                    </a:lnTo>
                    <a:lnTo>
                      <a:pt x="1543" y="209"/>
                    </a:lnTo>
                    <a:lnTo>
                      <a:pt x="1500" y="176"/>
                    </a:lnTo>
                    <a:lnTo>
                      <a:pt x="1448" y="143"/>
                    </a:lnTo>
                    <a:lnTo>
                      <a:pt x="1388" y="108"/>
                    </a:lnTo>
                    <a:lnTo>
                      <a:pt x="1331" y="81"/>
                    </a:lnTo>
                    <a:lnTo>
                      <a:pt x="1264" y="55"/>
                    </a:lnTo>
                    <a:lnTo>
                      <a:pt x="1204" y="36"/>
                    </a:lnTo>
                    <a:lnTo>
                      <a:pt x="1155" y="24"/>
                    </a:lnTo>
                    <a:lnTo>
                      <a:pt x="1101" y="12"/>
                    </a:lnTo>
                    <a:lnTo>
                      <a:pt x="1051" y="5"/>
                    </a:lnTo>
                    <a:lnTo>
                      <a:pt x="993" y="0"/>
                    </a:lnTo>
                    <a:lnTo>
                      <a:pt x="940" y="0"/>
                    </a:lnTo>
                    <a:lnTo>
                      <a:pt x="882" y="0"/>
                    </a:lnTo>
                    <a:lnTo>
                      <a:pt x="834" y="5"/>
                    </a:lnTo>
                    <a:lnTo>
                      <a:pt x="779" y="17"/>
                    </a:lnTo>
                    <a:lnTo>
                      <a:pt x="737" y="25"/>
                    </a:lnTo>
                    <a:lnTo>
                      <a:pt x="685" y="39"/>
                    </a:lnTo>
                    <a:lnTo>
                      <a:pt x="637" y="54"/>
                    </a:lnTo>
                    <a:lnTo>
                      <a:pt x="594" y="70"/>
                    </a:lnTo>
                    <a:lnTo>
                      <a:pt x="552" y="88"/>
                    </a:lnTo>
                    <a:lnTo>
                      <a:pt x="510" y="109"/>
                    </a:lnTo>
                    <a:lnTo>
                      <a:pt x="472" y="130"/>
                    </a:lnTo>
                    <a:lnTo>
                      <a:pt x="430" y="157"/>
                    </a:lnTo>
                    <a:lnTo>
                      <a:pt x="384" y="188"/>
                    </a:lnTo>
                    <a:lnTo>
                      <a:pt x="344" y="218"/>
                    </a:lnTo>
                    <a:lnTo>
                      <a:pt x="307" y="249"/>
                    </a:lnTo>
                    <a:lnTo>
                      <a:pt x="267" y="285"/>
                    </a:lnTo>
                    <a:lnTo>
                      <a:pt x="228" y="324"/>
                    </a:lnTo>
                    <a:lnTo>
                      <a:pt x="193" y="362"/>
                    </a:lnTo>
                    <a:lnTo>
                      <a:pt x="165" y="397"/>
                    </a:lnTo>
                    <a:lnTo>
                      <a:pt x="132" y="445"/>
                    </a:lnTo>
                    <a:lnTo>
                      <a:pt x="100" y="498"/>
                    </a:lnTo>
                    <a:lnTo>
                      <a:pt x="70" y="559"/>
                    </a:lnTo>
                    <a:lnTo>
                      <a:pt x="49" y="616"/>
                    </a:lnTo>
                    <a:lnTo>
                      <a:pt x="32" y="677"/>
                    </a:lnTo>
                    <a:lnTo>
                      <a:pt x="16" y="737"/>
                    </a:lnTo>
                    <a:lnTo>
                      <a:pt x="6" y="791"/>
                    </a:lnTo>
                    <a:lnTo>
                      <a:pt x="0" y="847"/>
                    </a:lnTo>
                    <a:lnTo>
                      <a:pt x="0" y="900"/>
                    </a:lnTo>
                    <a:lnTo>
                      <a:pt x="0" y="947"/>
                    </a:lnTo>
                    <a:lnTo>
                      <a:pt x="0" y="1004"/>
                    </a:lnTo>
                    <a:lnTo>
                      <a:pt x="2" y="1053"/>
                    </a:lnTo>
                    <a:lnTo>
                      <a:pt x="12" y="1116"/>
                    </a:lnTo>
                    <a:lnTo>
                      <a:pt x="22" y="1170"/>
                    </a:lnTo>
                    <a:lnTo>
                      <a:pt x="37" y="1223"/>
                    </a:lnTo>
                    <a:lnTo>
                      <a:pt x="58" y="1284"/>
                    </a:lnTo>
                    <a:lnTo>
                      <a:pt x="81" y="1340"/>
                    </a:lnTo>
                    <a:lnTo>
                      <a:pt x="106" y="1388"/>
                    </a:lnTo>
                    <a:lnTo>
                      <a:pt x="135" y="1442"/>
                    </a:lnTo>
                    <a:lnTo>
                      <a:pt x="167" y="1494"/>
                    </a:lnTo>
                    <a:lnTo>
                      <a:pt x="196" y="1544"/>
                    </a:lnTo>
                    <a:lnTo>
                      <a:pt x="225" y="1594"/>
                    </a:lnTo>
                    <a:lnTo>
                      <a:pt x="256" y="1648"/>
                    </a:lnTo>
                    <a:lnTo>
                      <a:pt x="304" y="1726"/>
                    </a:lnTo>
                    <a:lnTo>
                      <a:pt x="349" y="1807"/>
                    </a:lnTo>
                    <a:lnTo>
                      <a:pt x="375" y="1848"/>
                    </a:lnTo>
                    <a:lnTo>
                      <a:pt x="388" y="1883"/>
                    </a:lnTo>
                    <a:lnTo>
                      <a:pt x="404" y="1925"/>
                    </a:lnTo>
                    <a:lnTo>
                      <a:pt x="419" y="1974"/>
                    </a:lnTo>
                    <a:lnTo>
                      <a:pt x="431" y="2016"/>
                    </a:lnTo>
                    <a:lnTo>
                      <a:pt x="442" y="2063"/>
                    </a:lnTo>
                    <a:lnTo>
                      <a:pt x="451" y="2129"/>
                    </a:lnTo>
                    <a:lnTo>
                      <a:pt x="463" y="2200"/>
                    </a:lnTo>
                    <a:lnTo>
                      <a:pt x="472" y="2257"/>
                    </a:lnTo>
                    <a:lnTo>
                      <a:pt x="482" y="2329"/>
                    </a:lnTo>
                    <a:lnTo>
                      <a:pt x="488" y="2379"/>
                    </a:lnTo>
                    <a:lnTo>
                      <a:pt x="495" y="2424"/>
                    </a:lnTo>
                    <a:lnTo>
                      <a:pt x="506" y="2469"/>
                    </a:lnTo>
                    <a:lnTo>
                      <a:pt x="510" y="2481"/>
                    </a:lnTo>
                    <a:lnTo>
                      <a:pt x="511" y="2492"/>
                    </a:lnTo>
                    <a:lnTo>
                      <a:pt x="514" y="2496"/>
                    </a:lnTo>
                    <a:lnTo>
                      <a:pt x="515" y="2501"/>
                    </a:lnTo>
                    <a:lnTo>
                      <a:pt x="520" y="2507"/>
                    </a:lnTo>
                    <a:lnTo>
                      <a:pt x="526" y="2515"/>
                    </a:lnTo>
                    <a:lnTo>
                      <a:pt x="535" y="2523"/>
                    </a:lnTo>
                    <a:lnTo>
                      <a:pt x="543" y="2532"/>
                    </a:lnTo>
                    <a:lnTo>
                      <a:pt x="558" y="2542"/>
                    </a:lnTo>
                    <a:lnTo>
                      <a:pt x="575" y="2551"/>
                    </a:lnTo>
                    <a:lnTo>
                      <a:pt x="599" y="2564"/>
                    </a:lnTo>
                    <a:lnTo>
                      <a:pt x="620" y="2572"/>
                    </a:lnTo>
                    <a:lnTo>
                      <a:pt x="642" y="2579"/>
                    </a:lnTo>
                    <a:lnTo>
                      <a:pt x="663" y="2584"/>
                    </a:lnTo>
                    <a:lnTo>
                      <a:pt x="681" y="2588"/>
                    </a:lnTo>
                    <a:lnTo>
                      <a:pt x="710" y="2595"/>
                    </a:lnTo>
                    <a:lnTo>
                      <a:pt x="733" y="2601"/>
                    </a:lnTo>
                    <a:lnTo>
                      <a:pt x="757" y="2604"/>
                    </a:lnTo>
                    <a:lnTo>
                      <a:pt x="781" y="2607"/>
                    </a:lnTo>
                    <a:lnTo>
                      <a:pt x="808" y="2611"/>
                    </a:lnTo>
                    <a:lnTo>
                      <a:pt x="833" y="2613"/>
                    </a:lnTo>
                    <a:lnTo>
                      <a:pt x="854" y="2614"/>
                    </a:lnTo>
                    <a:lnTo>
                      <a:pt x="881" y="2617"/>
                    </a:lnTo>
                    <a:lnTo>
                      <a:pt x="905" y="2618"/>
                    </a:lnTo>
                    <a:lnTo>
                      <a:pt x="928" y="2618"/>
                    </a:lnTo>
                    <a:lnTo>
                      <a:pt x="949" y="2618"/>
                    </a:lnTo>
                    <a:lnTo>
                      <a:pt x="972" y="2618"/>
                    </a:lnTo>
                    <a:lnTo>
                      <a:pt x="1001" y="2618"/>
                    </a:lnTo>
                    <a:lnTo>
                      <a:pt x="1024" y="2617"/>
                    </a:lnTo>
                    <a:lnTo>
                      <a:pt x="1045" y="2617"/>
                    </a:lnTo>
                    <a:lnTo>
                      <a:pt x="1070" y="2613"/>
                    </a:lnTo>
                    <a:lnTo>
                      <a:pt x="1099" y="2611"/>
                    </a:lnTo>
                    <a:lnTo>
                      <a:pt x="1120" y="2607"/>
                    </a:lnTo>
                    <a:lnTo>
                      <a:pt x="1147" y="2604"/>
                    </a:lnTo>
                    <a:lnTo>
                      <a:pt x="1171" y="2599"/>
                    </a:lnTo>
                    <a:lnTo>
                      <a:pt x="1193" y="2595"/>
                    </a:lnTo>
                    <a:lnTo>
                      <a:pt x="1215" y="2591"/>
                    </a:lnTo>
                    <a:lnTo>
                      <a:pt x="1235" y="2585"/>
                    </a:lnTo>
                    <a:lnTo>
                      <a:pt x="1258" y="2579"/>
                    </a:lnTo>
                    <a:lnTo>
                      <a:pt x="1277" y="2572"/>
                    </a:lnTo>
                    <a:lnTo>
                      <a:pt x="1296" y="2565"/>
                    </a:lnTo>
                    <a:lnTo>
                      <a:pt x="1316" y="2556"/>
                    </a:lnTo>
                    <a:lnTo>
                      <a:pt x="1335" y="2548"/>
                    </a:lnTo>
                    <a:close/>
                  </a:path>
                </a:pathLst>
              </a:custGeom>
              <a:solidFill>
                <a:srgbClr val="E0E0E0"/>
              </a:solidFill>
              <a:ln w="3175">
                <a:solidFill>
                  <a:srgbClr val="FF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9" name="Group 62"/>
              <p:cNvGrpSpPr>
                <a:grpSpLocks/>
              </p:cNvGrpSpPr>
              <p:nvPr/>
            </p:nvGrpSpPr>
            <p:grpSpPr bwMode="auto">
              <a:xfrm>
                <a:off x="2775" y="823"/>
                <a:ext cx="298" cy="581"/>
                <a:chOff x="2775" y="823"/>
                <a:chExt cx="298" cy="581"/>
              </a:xfrm>
            </p:grpSpPr>
            <p:sp>
              <p:nvSpPr>
                <p:cNvPr id="49197" name="Oval 63"/>
                <p:cNvSpPr>
                  <a:spLocks noChangeArrowheads="1"/>
                </p:cNvSpPr>
                <p:nvPr/>
              </p:nvSpPr>
              <p:spPr bwMode="auto">
                <a:xfrm>
                  <a:off x="2775" y="1338"/>
                  <a:ext cx="209" cy="66"/>
                </a:xfrm>
                <a:prstGeom prst="ellipse">
                  <a:avLst/>
                </a:prstGeom>
                <a:solidFill>
                  <a:srgbClr val="A0A0A0"/>
                </a:solidFill>
                <a:ln w="952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9198" name="Freeform 64"/>
                <p:cNvSpPr>
                  <a:spLocks/>
                </p:cNvSpPr>
                <p:nvPr/>
              </p:nvSpPr>
              <p:spPr bwMode="auto">
                <a:xfrm>
                  <a:off x="2993" y="823"/>
                  <a:ext cx="80" cy="98"/>
                </a:xfrm>
                <a:custGeom>
                  <a:avLst/>
                  <a:gdLst>
                    <a:gd name="T0" fmla="*/ 0 w 319"/>
                    <a:gd name="T1" fmla="*/ 0 h 389"/>
                    <a:gd name="T2" fmla="*/ 21 w 319"/>
                    <a:gd name="T3" fmla="*/ 10 h 389"/>
                    <a:gd name="T4" fmla="*/ 41 w 319"/>
                    <a:gd name="T5" fmla="*/ 22 h 389"/>
                    <a:gd name="T6" fmla="*/ 55 w 319"/>
                    <a:gd name="T7" fmla="*/ 34 h 389"/>
                    <a:gd name="T8" fmla="*/ 65 w 319"/>
                    <a:gd name="T9" fmla="*/ 46 h 389"/>
                    <a:gd name="T10" fmla="*/ 72 w 319"/>
                    <a:gd name="T11" fmla="*/ 59 h 389"/>
                    <a:gd name="T12" fmla="*/ 77 w 319"/>
                    <a:gd name="T13" fmla="*/ 70 h 389"/>
                    <a:gd name="T14" fmla="*/ 80 w 319"/>
                    <a:gd name="T15" fmla="*/ 81 h 389"/>
                    <a:gd name="T16" fmla="*/ 52 w 319"/>
                    <a:gd name="T17" fmla="*/ 98 h 389"/>
                    <a:gd name="T18" fmla="*/ 49 w 319"/>
                    <a:gd name="T19" fmla="*/ 82 h 389"/>
                    <a:gd name="T20" fmla="*/ 45 w 319"/>
                    <a:gd name="T21" fmla="*/ 65 h 389"/>
                    <a:gd name="T22" fmla="*/ 38 w 319"/>
                    <a:gd name="T23" fmla="*/ 47 h 389"/>
                    <a:gd name="T24" fmla="*/ 29 w 319"/>
                    <a:gd name="T25" fmla="*/ 32 h 389"/>
                    <a:gd name="T26" fmla="*/ 17 w 319"/>
                    <a:gd name="T27" fmla="*/ 18 h 389"/>
                    <a:gd name="T28" fmla="*/ 0 w 319"/>
                    <a:gd name="T29" fmla="*/ 0 h 389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0" t="0" r="r" b="b"/>
                  <a:pathLst>
                    <a:path w="319" h="389">
                      <a:moveTo>
                        <a:pt x="0" y="0"/>
                      </a:moveTo>
                      <a:lnTo>
                        <a:pt x="85" y="41"/>
                      </a:lnTo>
                      <a:lnTo>
                        <a:pt x="163" y="87"/>
                      </a:lnTo>
                      <a:lnTo>
                        <a:pt x="221" y="133"/>
                      </a:lnTo>
                      <a:lnTo>
                        <a:pt x="260" y="183"/>
                      </a:lnTo>
                      <a:lnTo>
                        <a:pt x="287" y="233"/>
                      </a:lnTo>
                      <a:lnTo>
                        <a:pt x="307" y="277"/>
                      </a:lnTo>
                      <a:lnTo>
                        <a:pt x="319" y="322"/>
                      </a:lnTo>
                      <a:lnTo>
                        <a:pt x="207" y="389"/>
                      </a:lnTo>
                      <a:lnTo>
                        <a:pt x="196" y="325"/>
                      </a:lnTo>
                      <a:lnTo>
                        <a:pt x="179" y="258"/>
                      </a:lnTo>
                      <a:lnTo>
                        <a:pt x="152" y="188"/>
                      </a:lnTo>
                      <a:lnTo>
                        <a:pt x="117" y="129"/>
                      </a:lnTo>
                      <a:lnTo>
                        <a:pt x="69" y="7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10" name="Group 65"/>
                <p:cNvGrpSpPr>
                  <a:grpSpLocks/>
                </p:cNvGrpSpPr>
                <p:nvPr/>
              </p:nvGrpSpPr>
              <p:grpSpPr bwMode="auto">
                <a:xfrm>
                  <a:off x="2813" y="954"/>
                  <a:ext cx="133" cy="407"/>
                  <a:chOff x="2813" y="954"/>
                  <a:chExt cx="133" cy="407"/>
                </a:xfrm>
              </p:grpSpPr>
              <p:sp>
                <p:nvSpPr>
                  <p:cNvPr id="49201" name="Freeform 66"/>
                  <p:cNvSpPr>
                    <a:spLocks/>
                  </p:cNvSpPr>
                  <p:nvPr/>
                </p:nvSpPr>
                <p:spPr bwMode="auto">
                  <a:xfrm>
                    <a:off x="2838" y="1124"/>
                    <a:ext cx="81" cy="237"/>
                  </a:xfrm>
                  <a:custGeom>
                    <a:avLst/>
                    <a:gdLst>
                      <a:gd name="T0" fmla="*/ 0 w 326"/>
                      <a:gd name="T1" fmla="*/ 18 h 948"/>
                      <a:gd name="T2" fmla="*/ 1 w 326"/>
                      <a:gd name="T3" fmla="*/ 57 h 948"/>
                      <a:gd name="T4" fmla="*/ 5 w 326"/>
                      <a:gd name="T5" fmla="*/ 62 h 948"/>
                      <a:gd name="T6" fmla="*/ 4 w 326"/>
                      <a:gd name="T7" fmla="*/ 220 h 948"/>
                      <a:gd name="T8" fmla="*/ 9 w 326"/>
                      <a:gd name="T9" fmla="*/ 237 h 948"/>
                      <a:gd name="T10" fmla="*/ 23 w 326"/>
                      <a:gd name="T11" fmla="*/ 237 h 948"/>
                      <a:gd name="T12" fmla="*/ 34 w 326"/>
                      <a:gd name="T13" fmla="*/ 228 h 948"/>
                      <a:gd name="T14" fmla="*/ 47 w 326"/>
                      <a:gd name="T15" fmla="*/ 228 h 948"/>
                      <a:gd name="T16" fmla="*/ 58 w 326"/>
                      <a:gd name="T17" fmla="*/ 237 h 948"/>
                      <a:gd name="T18" fmla="*/ 72 w 326"/>
                      <a:gd name="T19" fmla="*/ 237 h 948"/>
                      <a:gd name="T20" fmla="*/ 77 w 326"/>
                      <a:gd name="T21" fmla="*/ 220 h 948"/>
                      <a:gd name="T22" fmla="*/ 75 w 326"/>
                      <a:gd name="T23" fmla="*/ 62 h 948"/>
                      <a:gd name="T24" fmla="*/ 78 w 326"/>
                      <a:gd name="T25" fmla="*/ 57 h 948"/>
                      <a:gd name="T26" fmla="*/ 81 w 326"/>
                      <a:gd name="T27" fmla="*/ 18 h 948"/>
                      <a:gd name="T28" fmla="*/ 63 w 326"/>
                      <a:gd name="T29" fmla="*/ 4 h 948"/>
                      <a:gd name="T30" fmla="*/ 54 w 326"/>
                      <a:gd name="T31" fmla="*/ 4 h 948"/>
                      <a:gd name="T32" fmla="*/ 49 w 326"/>
                      <a:gd name="T33" fmla="*/ 0 h 948"/>
                      <a:gd name="T34" fmla="*/ 29 w 326"/>
                      <a:gd name="T35" fmla="*/ 0 h 948"/>
                      <a:gd name="T36" fmla="*/ 25 w 326"/>
                      <a:gd name="T37" fmla="*/ 4 h 948"/>
                      <a:gd name="T38" fmla="*/ 17 w 326"/>
                      <a:gd name="T39" fmla="*/ 4 h 948"/>
                      <a:gd name="T40" fmla="*/ 0 w 326"/>
                      <a:gd name="T41" fmla="*/ 18 h 948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</a:gdLst>
                    <a:ahLst/>
                    <a:cxnLst>
                      <a:cxn ang="T42">
                        <a:pos x="T0" y="T1"/>
                      </a:cxn>
                      <a:cxn ang="T43">
                        <a:pos x="T2" y="T3"/>
                      </a:cxn>
                      <a:cxn ang="T44">
                        <a:pos x="T4" y="T5"/>
                      </a:cxn>
                      <a:cxn ang="T45">
                        <a:pos x="T6" y="T7"/>
                      </a:cxn>
                      <a:cxn ang="T46">
                        <a:pos x="T8" y="T9"/>
                      </a:cxn>
                      <a:cxn ang="T47">
                        <a:pos x="T10" y="T11"/>
                      </a:cxn>
                      <a:cxn ang="T48">
                        <a:pos x="T12" y="T13"/>
                      </a:cxn>
                      <a:cxn ang="T49">
                        <a:pos x="T14" y="T15"/>
                      </a:cxn>
                      <a:cxn ang="T50">
                        <a:pos x="T16" y="T17"/>
                      </a:cxn>
                      <a:cxn ang="T51">
                        <a:pos x="T18" y="T19"/>
                      </a:cxn>
                      <a:cxn ang="T52">
                        <a:pos x="T20" y="T21"/>
                      </a:cxn>
                      <a:cxn ang="T53">
                        <a:pos x="T22" y="T23"/>
                      </a:cxn>
                      <a:cxn ang="T54">
                        <a:pos x="T24" y="T25"/>
                      </a:cxn>
                      <a:cxn ang="T55">
                        <a:pos x="T26" y="T27"/>
                      </a:cxn>
                      <a:cxn ang="T56">
                        <a:pos x="T28" y="T29"/>
                      </a:cxn>
                      <a:cxn ang="T57">
                        <a:pos x="T30" y="T31"/>
                      </a:cxn>
                      <a:cxn ang="T58">
                        <a:pos x="T32" y="T33"/>
                      </a:cxn>
                      <a:cxn ang="T59">
                        <a:pos x="T34" y="T35"/>
                      </a:cxn>
                      <a:cxn ang="T60">
                        <a:pos x="T36" y="T37"/>
                      </a:cxn>
                      <a:cxn ang="T61">
                        <a:pos x="T38" y="T39"/>
                      </a:cxn>
                      <a:cxn ang="T62">
                        <a:pos x="T40" y="T41"/>
                      </a:cxn>
                    </a:cxnLst>
                    <a:rect l="0" t="0" r="r" b="b"/>
                    <a:pathLst>
                      <a:path w="326" h="948">
                        <a:moveTo>
                          <a:pt x="0" y="72"/>
                        </a:moveTo>
                        <a:lnTo>
                          <a:pt x="6" y="227"/>
                        </a:lnTo>
                        <a:lnTo>
                          <a:pt x="22" y="247"/>
                        </a:lnTo>
                        <a:lnTo>
                          <a:pt x="16" y="878"/>
                        </a:lnTo>
                        <a:lnTo>
                          <a:pt x="38" y="948"/>
                        </a:lnTo>
                        <a:lnTo>
                          <a:pt x="93" y="948"/>
                        </a:lnTo>
                        <a:lnTo>
                          <a:pt x="138" y="913"/>
                        </a:lnTo>
                        <a:lnTo>
                          <a:pt x="190" y="913"/>
                        </a:lnTo>
                        <a:lnTo>
                          <a:pt x="232" y="948"/>
                        </a:lnTo>
                        <a:lnTo>
                          <a:pt x="290" y="948"/>
                        </a:lnTo>
                        <a:lnTo>
                          <a:pt x="310" y="878"/>
                        </a:lnTo>
                        <a:lnTo>
                          <a:pt x="300" y="247"/>
                        </a:lnTo>
                        <a:lnTo>
                          <a:pt x="315" y="227"/>
                        </a:lnTo>
                        <a:lnTo>
                          <a:pt x="326" y="72"/>
                        </a:lnTo>
                        <a:lnTo>
                          <a:pt x="254" y="15"/>
                        </a:lnTo>
                        <a:lnTo>
                          <a:pt x="218" y="15"/>
                        </a:lnTo>
                        <a:lnTo>
                          <a:pt x="199" y="0"/>
                        </a:lnTo>
                        <a:lnTo>
                          <a:pt x="116" y="0"/>
                        </a:lnTo>
                        <a:lnTo>
                          <a:pt x="99" y="15"/>
                        </a:lnTo>
                        <a:lnTo>
                          <a:pt x="68" y="15"/>
                        </a:lnTo>
                        <a:lnTo>
                          <a:pt x="0" y="72"/>
                        </a:lnTo>
                        <a:close/>
                      </a:path>
                    </a:pathLst>
                  </a:custGeom>
                  <a:solidFill>
                    <a:srgbClr val="C0C0C0"/>
                  </a:solidFill>
                  <a:ln w="9525">
                    <a:solidFill>
                      <a:srgbClr val="FF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9202" name="Oval 67"/>
                  <p:cNvSpPr>
                    <a:spLocks noChangeArrowheads="1"/>
                  </p:cNvSpPr>
                  <p:nvPr/>
                </p:nvSpPr>
                <p:spPr bwMode="auto">
                  <a:xfrm>
                    <a:off x="2880" y="1131"/>
                    <a:ext cx="10" cy="16"/>
                  </a:xfrm>
                  <a:prstGeom prst="ellipse">
                    <a:avLst/>
                  </a:prstGeom>
                  <a:solidFill>
                    <a:srgbClr val="E0E0E0"/>
                  </a:solidFill>
                  <a:ln w="9525">
                    <a:solidFill>
                      <a:srgbClr val="FF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grpSp>
                <p:nvGrpSpPr>
                  <p:cNvPr id="11" name="Group 68"/>
                  <p:cNvGrpSpPr>
                    <a:grpSpLocks/>
                  </p:cNvGrpSpPr>
                  <p:nvPr/>
                </p:nvGrpSpPr>
                <p:grpSpPr bwMode="auto">
                  <a:xfrm>
                    <a:off x="2813" y="954"/>
                    <a:ext cx="133" cy="187"/>
                    <a:chOff x="2813" y="954"/>
                    <a:chExt cx="133" cy="187"/>
                  </a:xfrm>
                </p:grpSpPr>
                <p:sp>
                  <p:nvSpPr>
                    <p:cNvPr id="49209" name="Oval 6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21" y="954"/>
                      <a:ext cx="121" cy="64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FF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9210" name="Freeform 70"/>
                    <p:cNvSpPr>
                      <a:spLocks/>
                    </p:cNvSpPr>
                    <p:nvPr/>
                  </p:nvSpPr>
                  <p:spPr bwMode="auto">
                    <a:xfrm>
                      <a:off x="2813" y="983"/>
                      <a:ext cx="133" cy="158"/>
                    </a:xfrm>
                    <a:custGeom>
                      <a:avLst/>
                      <a:gdLst>
                        <a:gd name="T0" fmla="*/ 85 w 530"/>
                        <a:gd name="T1" fmla="*/ 158 h 629"/>
                        <a:gd name="T2" fmla="*/ 133 w 530"/>
                        <a:gd name="T3" fmla="*/ 16 h 629"/>
                        <a:gd name="T4" fmla="*/ 125 w 530"/>
                        <a:gd name="T5" fmla="*/ 13 h 629"/>
                        <a:gd name="T6" fmla="*/ 115 w 530"/>
                        <a:gd name="T7" fmla="*/ 9 h 629"/>
                        <a:gd name="T8" fmla="*/ 102 w 530"/>
                        <a:gd name="T9" fmla="*/ 6 h 629"/>
                        <a:gd name="T10" fmla="*/ 91 w 530"/>
                        <a:gd name="T11" fmla="*/ 3 h 629"/>
                        <a:gd name="T12" fmla="*/ 81 w 530"/>
                        <a:gd name="T13" fmla="*/ 1 h 629"/>
                        <a:gd name="T14" fmla="*/ 70 w 530"/>
                        <a:gd name="T15" fmla="*/ 0 h 629"/>
                        <a:gd name="T16" fmla="*/ 59 w 530"/>
                        <a:gd name="T17" fmla="*/ 1 h 629"/>
                        <a:gd name="T18" fmla="*/ 44 w 530"/>
                        <a:gd name="T19" fmla="*/ 2 h 629"/>
                        <a:gd name="T20" fmla="*/ 31 w 530"/>
                        <a:gd name="T21" fmla="*/ 6 h 629"/>
                        <a:gd name="T22" fmla="*/ 19 w 530"/>
                        <a:gd name="T23" fmla="*/ 9 h 629"/>
                        <a:gd name="T24" fmla="*/ 8 w 530"/>
                        <a:gd name="T25" fmla="*/ 13 h 629"/>
                        <a:gd name="T26" fmla="*/ 0 w 530"/>
                        <a:gd name="T27" fmla="*/ 17 h 629"/>
                        <a:gd name="T28" fmla="*/ 47 w 530"/>
                        <a:gd name="T29" fmla="*/ 158 h 629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  <a:gd name="T36" fmla="*/ 0 60000 65536"/>
                        <a:gd name="T37" fmla="*/ 0 60000 65536"/>
                        <a:gd name="T38" fmla="*/ 0 60000 65536"/>
                        <a:gd name="T39" fmla="*/ 0 60000 65536"/>
                        <a:gd name="T40" fmla="*/ 0 60000 65536"/>
                        <a:gd name="T41" fmla="*/ 0 60000 65536"/>
                        <a:gd name="T42" fmla="*/ 0 60000 65536"/>
                        <a:gd name="T43" fmla="*/ 0 60000 65536"/>
                        <a:gd name="T44" fmla="*/ 0 60000 65536"/>
                      </a:gdLst>
                      <a:ahLst/>
                      <a:cxnLst>
                        <a:cxn ang="T30">
                          <a:pos x="T0" y="T1"/>
                        </a:cxn>
                        <a:cxn ang="T31">
                          <a:pos x="T2" y="T3"/>
                        </a:cxn>
                        <a:cxn ang="T32">
                          <a:pos x="T4" y="T5"/>
                        </a:cxn>
                        <a:cxn ang="T33">
                          <a:pos x="T6" y="T7"/>
                        </a:cxn>
                        <a:cxn ang="T34">
                          <a:pos x="T8" y="T9"/>
                        </a:cxn>
                        <a:cxn ang="T35">
                          <a:pos x="T10" y="T11"/>
                        </a:cxn>
                        <a:cxn ang="T36">
                          <a:pos x="T12" y="T13"/>
                        </a:cxn>
                        <a:cxn ang="T37">
                          <a:pos x="T14" y="T15"/>
                        </a:cxn>
                        <a:cxn ang="T38">
                          <a:pos x="T16" y="T17"/>
                        </a:cxn>
                        <a:cxn ang="T39">
                          <a:pos x="T18" y="T19"/>
                        </a:cxn>
                        <a:cxn ang="T40">
                          <a:pos x="T20" y="T21"/>
                        </a:cxn>
                        <a:cxn ang="T41">
                          <a:pos x="T22" y="T23"/>
                        </a:cxn>
                        <a:cxn ang="T42">
                          <a:pos x="T24" y="T25"/>
                        </a:cxn>
                        <a:cxn ang="T43">
                          <a:pos x="T26" y="T27"/>
                        </a:cxn>
                        <a:cxn ang="T44">
                          <a:pos x="T28" y="T29"/>
                        </a:cxn>
                      </a:cxnLst>
                      <a:rect l="0" t="0" r="r" b="b"/>
                      <a:pathLst>
                        <a:path w="530" h="629">
                          <a:moveTo>
                            <a:pt x="338" y="629"/>
                          </a:moveTo>
                          <a:lnTo>
                            <a:pt x="530" y="62"/>
                          </a:lnTo>
                          <a:lnTo>
                            <a:pt x="497" y="50"/>
                          </a:lnTo>
                          <a:lnTo>
                            <a:pt x="458" y="35"/>
                          </a:lnTo>
                          <a:lnTo>
                            <a:pt x="407" y="22"/>
                          </a:lnTo>
                          <a:lnTo>
                            <a:pt x="363" y="11"/>
                          </a:lnTo>
                          <a:lnTo>
                            <a:pt x="323" y="4"/>
                          </a:lnTo>
                          <a:lnTo>
                            <a:pt x="280" y="0"/>
                          </a:lnTo>
                          <a:lnTo>
                            <a:pt x="235" y="3"/>
                          </a:lnTo>
                          <a:lnTo>
                            <a:pt x="175" y="9"/>
                          </a:lnTo>
                          <a:lnTo>
                            <a:pt x="125" y="22"/>
                          </a:lnTo>
                          <a:lnTo>
                            <a:pt x="76" y="35"/>
                          </a:lnTo>
                          <a:lnTo>
                            <a:pt x="32" y="52"/>
                          </a:lnTo>
                          <a:lnTo>
                            <a:pt x="0" y="69"/>
                          </a:lnTo>
                          <a:lnTo>
                            <a:pt x="187" y="629"/>
                          </a:lnTo>
                        </a:path>
                      </a:pathLst>
                    </a:custGeom>
                    <a:noFill/>
                    <a:ln w="3175">
                      <a:solidFill>
                        <a:srgbClr val="FF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12" name="Group 71"/>
                  <p:cNvGrpSpPr>
                    <a:grpSpLocks/>
                  </p:cNvGrpSpPr>
                  <p:nvPr/>
                </p:nvGrpSpPr>
                <p:grpSpPr bwMode="auto">
                  <a:xfrm>
                    <a:off x="2855" y="1158"/>
                    <a:ext cx="46" cy="181"/>
                    <a:chOff x="2855" y="1158"/>
                    <a:chExt cx="46" cy="181"/>
                  </a:xfrm>
                </p:grpSpPr>
                <p:sp>
                  <p:nvSpPr>
                    <p:cNvPr id="49205" name="Line 7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863" y="1162"/>
                      <a:ext cx="1" cy="177"/>
                    </a:xfrm>
                    <a:prstGeom prst="line">
                      <a:avLst/>
                    </a:prstGeom>
                    <a:noFill/>
                    <a:ln w="3175">
                      <a:solidFill>
                        <a:srgbClr val="FF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9206" name="Line 73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2893" y="1162"/>
                      <a:ext cx="1" cy="176"/>
                    </a:xfrm>
                    <a:prstGeom prst="line">
                      <a:avLst/>
                    </a:prstGeom>
                    <a:noFill/>
                    <a:ln w="3175">
                      <a:solidFill>
                        <a:srgbClr val="FF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9207" name="Line 74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2900" y="1158"/>
                      <a:ext cx="1" cy="175"/>
                    </a:xfrm>
                    <a:prstGeom prst="line">
                      <a:avLst/>
                    </a:prstGeom>
                    <a:noFill/>
                    <a:ln w="3175">
                      <a:solidFill>
                        <a:srgbClr val="FF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9208" name="Line 75"/>
                    <p:cNvSpPr>
                      <a:spLocks noChangeShapeType="1"/>
                    </p:cNvSpPr>
                    <p:nvPr/>
                  </p:nvSpPr>
                  <p:spPr bwMode="auto">
                    <a:xfrm flipH="1" flipV="1">
                      <a:off x="2855" y="1158"/>
                      <a:ext cx="1" cy="175"/>
                    </a:xfrm>
                    <a:prstGeom prst="line">
                      <a:avLst/>
                    </a:prstGeom>
                    <a:noFill/>
                    <a:ln w="3175">
                      <a:solidFill>
                        <a:srgbClr val="FF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</p:grpSp>
            <p:sp>
              <p:nvSpPr>
                <p:cNvPr id="49200" name="Freeform 76"/>
                <p:cNvSpPr>
                  <a:spLocks/>
                </p:cNvSpPr>
                <p:nvPr/>
              </p:nvSpPr>
              <p:spPr bwMode="auto">
                <a:xfrm>
                  <a:off x="2870" y="1244"/>
                  <a:ext cx="129" cy="153"/>
                </a:xfrm>
                <a:custGeom>
                  <a:avLst/>
                  <a:gdLst>
                    <a:gd name="T0" fmla="*/ 129 w 516"/>
                    <a:gd name="T1" fmla="*/ 0 h 613"/>
                    <a:gd name="T2" fmla="*/ 124 w 516"/>
                    <a:gd name="T3" fmla="*/ 4 h 613"/>
                    <a:gd name="T4" fmla="*/ 102 w 516"/>
                    <a:gd name="T5" fmla="*/ 99 h 613"/>
                    <a:gd name="T6" fmla="*/ 98 w 516"/>
                    <a:gd name="T7" fmla="*/ 108 h 613"/>
                    <a:gd name="T8" fmla="*/ 92 w 516"/>
                    <a:gd name="T9" fmla="*/ 116 h 613"/>
                    <a:gd name="T10" fmla="*/ 82 w 516"/>
                    <a:gd name="T11" fmla="*/ 124 h 613"/>
                    <a:gd name="T12" fmla="*/ 73 w 516"/>
                    <a:gd name="T13" fmla="*/ 129 h 613"/>
                    <a:gd name="T14" fmla="*/ 62 w 516"/>
                    <a:gd name="T15" fmla="*/ 134 h 613"/>
                    <a:gd name="T16" fmla="*/ 51 w 516"/>
                    <a:gd name="T17" fmla="*/ 139 h 613"/>
                    <a:gd name="T18" fmla="*/ 39 w 516"/>
                    <a:gd name="T19" fmla="*/ 143 h 613"/>
                    <a:gd name="T20" fmla="*/ 28 w 516"/>
                    <a:gd name="T21" fmla="*/ 145 h 613"/>
                    <a:gd name="T22" fmla="*/ 16 w 516"/>
                    <a:gd name="T23" fmla="*/ 147 h 613"/>
                    <a:gd name="T24" fmla="*/ 0 w 516"/>
                    <a:gd name="T25" fmla="*/ 147 h 613"/>
                    <a:gd name="T26" fmla="*/ 3 w 516"/>
                    <a:gd name="T27" fmla="*/ 152 h 613"/>
                    <a:gd name="T28" fmla="*/ 13 w 516"/>
                    <a:gd name="T29" fmla="*/ 153 h 613"/>
                    <a:gd name="T30" fmla="*/ 21 w 516"/>
                    <a:gd name="T31" fmla="*/ 153 h 613"/>
                    <a:gd name="T32" fmla="*/ 32 w 516"/>
                    <a:gd name="T33" fmla="*/ 152 h 613"/>
                    <a:gd name="T34" fmla="*/ 41 w 516"/>
                    <a:gd name="T35" fmla="*/ 152 h 613"/>
                    <a:gd name="T36" fmla="*/ 54 w 516"/>
                    <a:gd name="T37" fmla="*/ 149 h 613"/>
                    <a:gd name="T38" fmla="*/ 64 w 516"/>
                    <a:gd name="T39" fmla="*/ 148 h 613"/>
                    <a:gd name="T40" fmla="*/ 75 w 516"/>
                    <a:gd name="T41" fmla="*/ 144 h 613"/>
                    <a:gd name="T42" fmla="*/ 81 w 516"/>
                    <a:gd name="T43" fmla="*/ 143 h 613"/>
                    <a:gd name="T44" fmla="*/ 91 w 516"/>
                    <a:gd name="T45" fmla="*/ 139 h 613"/>
                    <a:gd name="T46" fmla="*/ 101 w 516"/>
                    <a:gd name="T47" fmla="*/ 133 h 613"/>
                    <a:gd name="T48" fmla="*/ 104 w 516"/>
                    <a:gd name="T49" fmla="*/ 129 h 613"/>
                    <a:gd name="T50" fmla="*/ 107 w 516"/>
                    <a:gd name="T51" fmla="*/ 124 h 613"/>
                    <a:gd name="T52" fmla="*/ 109 w 516"/>
                    <a:gd name="T53" fmla="*/ 115 h 613"/>
                    <a:gd name="T54" fmla="*/ 111 w 516"/>
                    <a:gd name="T55" fmla="*/ 106 h 613"/>
                    <a:gd name="T56" fmla="*/ 129 w 516"/>
                    <a:gd name="T57" fmla="*/ 0 h 613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</a:gdLst>
                  <a:ahLst/>
                  <a:cxnLst>
                    <a:cxn ang="T58">
                      <a:pos x="T0" y="T1"/>
                    </a:cxn>
                    <a:cxn ang="T59">
                      <a:pos x="T2" y="T3"/>
                    </a:cxn>
                    <a:cxn ang="T60">
                      <a:pos x="T4" y="T5"/>
                    </a:cxn>
                    <a:cxn ang="T61">
                      <a:pos x="T6" y="T7"/>
                    </a:cxn>
                    <a:cxn ang="T62">
                      <a:pos x="T8" y="T9"/>
                    </a:cxn>
                    <a:cxn ang="T63">
                      <a:pos x="T10" y="T11"/>
                    </a:cxn>
                    <a:cxn ang="T64">
                      <a:pos x="T12" y="T13"/>
                    </a:cxn>
                    <a:cxn ang="T65">
                      <a:pos x="T14" y="T15"/>
                    </a:cxn>
                    <a:cxn ang="T66">
                      <a:pos x="T16" y="T17"/>
                    </a:cxn>
                    <a:cxn ang="T67">
                      <a:pos x="T18" y="T19"/>
                    </a:cxn>
                    <a:cxn ang="T68">
                      <a:pos x="T20" y="T21"/>
                    </a:cxn>
                    <a:cxn ang="T69">
                      <a:pos x="T22" y="T23"/>
                    </a:cxn>
                    <a:cxn ang="T70">
                      <a:pos x="T24" y="T25"/>
                    </a:cxn>
                    <a:cxn ang="T71">
                      <a:pos x="T26" y="T27"/>
                    </a:cxn>
                    <a:cxn ang="T72">
                      <a:pos x="T28" y="T29"/>
                    </a:cxn>
                    <a:cxn ang="T73">
                      <a:pos x="T30" y="T31"/>
                    </a:cxn>
                    <a:cxn ang="T74">
                      <a:pos x="T32" y="T33"/>
                    </a:cxn>
                    <a:cxn ang="T75">
                      <a:pos x="T34" y="T35"/>
                    </a:cxn>
                    <a:cxn ang="T76">
                      <a:pos x="T36" y="T37"/>
                    </a:cxn>
                    <a:cxn ang="T77">
                      <a:pos x="T38" y="T39"/>
                    </a:cxn>
                    <a:cxn ang="T78">
                      <a:pos x="T40" y="T41"/>
                    </a:cxn>
                    <a:cxn ang="T79">
                      <a:pos x="T42" y="T43"/>
                    </a:cxn>
                    <a:cxn ang="T80">
                      <a:pos x="T44" y="T45"/>
                    </a:cxn>
                    <a:cxn ang="T81">
                      <a:pos x="T46" y="T47"/>
                    </a:cxn>
                    <a:cxn ang="T82">
                      <a:pos x="T48" y="T49"/>
                    </a:cxn>
                    <a:cxn ang="T83">
                      <a:pos x="T50" y="T51"/>
                    </a:cxn>
                    <a:cxn ang="T84">
                      <a:pos x="T52" y="T53"/>
                    </a:cxn>
                    <a:cxn ang="T85">
                      <a:pos x="T54" y="T55"/>
                    </a:cxn>
                    <a:cxn ang="T86">
                      <a:pos x="T56" y="T57"/>
                    </a:cxn>
                  </a:cxnLst>
                  <a:rect l="0" t="0" r="r" b="b"/>
                  <a:pathLst>
                    <a:path w="516" h="613">
                      <a:moveTo>
                        <a:pt x="516" y="0"/>
                      </a:moveTo>
                      <a:lnTo>
                        <a:pt x="495" y="18"/>
                      </a:lnTo>
                      <a:lnTo>
                        <a:pt x="408" y="397"/>
                      </a:lnTo>
                      <a:lnTo>
                        <a:pt x="392" y="434"/>
                      </a:lnTo>
                      <a:lnTo>
                        <a:pt x="366" y="466"/>
                      </a:lnTo>
                      <a:lnTo>
                        <a:pt x="328" y="495"/>
                      </a:lnTo>
                      <a:lnTo>
                        <a:pt x="290" y="517"/>
                      </a:lnTo>
                      <a:lnTo>
                        <a:pt x="248" y="538"/>
                      </a:lnTo>
                      <a:lnTo>
                        <a:pt x="204" y="556"/>
                      </a:lnTo>
                      <a:lnTo>
                        <a:pt x="154" y="574"/>
                      </a:lnTo>
                      <a:lnTo>
                        <a:pt x="113" y="582"/>
                      </a:lnTo>
                      <a:lnTo>
                        <a:pt x="62" y="590"/>
                      </a:lnTo>
                      <a:lnTo>
                        <a:pt x="0" y="587"/>
                      </a:lnTo>
                      <a:lnTo>
                        <a:pt x="10" y="609"/>
                      </a:lnTo>
                      <a:lnTo>
                        <a:pt x="52" y="613"/>
                      </a:lnTo>
                      <a:lnTo>
                        <a:pt x="82" y="613"/>
                      </a:lnTo>
                      <a:lnTo>
                        <a:pt x="127" y="609"/>
                      </a:lnTo>
                      <a:lnTo>
                        <a:pt x="164" y="607"/>
                      </a:lnTo>
                      <a:lnTo>
                        <a:pt x="215" y="598"/>
                      </a:lnTo>
                      <a:lnTo>
                        <a:pt x="254" y="591"/>
                      </a:lnTo>
                      <a:lnTo>
                        <a:pt x="299" y="578"/>
                      </a:lnTo>
                      <a:lnTo>
                        <a:pt x="325" y="571"/>
                      </a:lnTo>
                      <a:lnTo>
                        <a:pt x="363" y="556"/>
                      </a:lnTo>
                      <a:lnTo>
                        <a:pt x="403" y="531"/>
                      </a:lnTo>
                      <a:lnTo>
                        <a:pt x="416" y="517"/>
                      </a:lnTo>
                      <a:lnTo>
                        <a:pt x="427" y="498"/>
                      </a:lnTo>
                      <a:lnTo>
                        <a:pt x="437" y="460"/>
                      </a:lnTo>
                      <a:lnTo>
                        <a:pt x="445" y="423"/>
                      </a:lnTo>
                      <a:lnTo>
                        <a:pt x="516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</p:grpSp>
      <p:sp>
        <p:nvSpPr>
          <p:cNvPr id="49188" name="Line 77"/>
          <p:cNvSpPr>
            <a:spLocks noChangeShapeType="1"/>
          </p:cNvSpPr>
          <p:nvPr/>
        </p:nvSpPr>
        <p:spPr bwMode="auto">
          <a:xfrm flipH="1">
            <a:off x="3165231" y="4532313"/>
            <a:ext cx="422031" cy="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 type="oval" w="med" len="med"/>
            <a:tailEnd type="oval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9189" name="Line 78"/>
          <p:cNvSpPr>
            <a:spLocks noChangeShapeType="1"/>
          </p:cNvSpPr>
          <p:nvPr/>
        </p:nvSpPr>
        <p:spPr bwMode="auto">
          <a:xfrm>
            <a:off x="3026020" y="4418013"/>
            <a:ext cx="0" cy="2286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 type="oval" w="med" len="med"/>
            <a:tailEnd type="oval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9190" name="Text Box 79"/>
          <p:cNvSpPr txBox="1">
            <a:spLocks noChangeArrowheads="1"/>
          </p:cNvSpPr>
          <p:nvPr/>
        </p:nvSpPr>
        <p:spPr bwMode="auto">
          <a:xfrm>
            <a:off x="2831123" y="3846513"/>
            <a:ext cx="314486" cy="40009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429" tIns="45714" rIns="91429" bIns="45714">
            <a:spAutoFit/>
          </a:bodyPr>
          <a:lstStyle/>
          <a:p>
            <a:pPr algn="ctr"/>
            <a:r>
              <a:rPr lang="en-US" sz="2000" b="1">
                <a:solidFill>
                  <a:srgbClr val="0000FF"/>
                </a:solidFill>
              </a:rPr>
              <a:t>2</a:t>
            </a:r>
          </a:p>
        </p:txBody>
      </p:sp>
      <p:sp>
        <p:nvSpPr>
          <p:cNvPr id="49191" name="Line 80"/>
          <p:cNvSpPr>
            <a:spLocks noChangeShapeType="1"/>
          </p:cNvSpPr>
          <p:nvPr/>
        </p:nvSpPr>
        <p:spPr bwMode="auto">
          <a:xfrm flipV="1">
            <a:off x="1828800" y="2398713"/>
            <a:ext cx="0" cy="2362200"/>
          </a:xfrm>
          <a:prstGeom prst="line">
            <a:avLst/>
          </a:prstGeom>
          <a:noFill/>
          <a:ln w="12700">
            <a:solidFill>
              <a:srgbClr val="4909FF"/>
            </a:solidFill>
            <a:round/>
            <a:headEnd type="oval" w="med" len="med"/>
            <a:tailEnd type="oval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9192" name="Freeform 81"/>
          <p:cNvSpPr>
            <a:spLocks/>
          </p:cNvSpPr>
          <p:nvPr/>
        </p:nvSpPr>
        <p:spPr bwMode="auto">
          <a:xfrm>
            <a:off x="1547446" y="4760913"/>
            <a:ext cx="142143" cy="228600"/>
          </a:xfrm>
          <a:custGeom>
            <a:avLst/>
            <a:gdLst>
              <a:gd name="T0" fmla="*/ 153988 w 296"/>
              <a:gd name="T1" fmla="*/ 0 h 480"/>
              <a:gd name="T2" fmla="*/ 4162 w 296"/>
              <a:gd name="T3" fmla="*/ 114300 h 480"/>
              <a:gd name="T4" fmla="*/ 129017 w 296"/>
              <a:gd name="T5" fmla="*/ 228600 h 48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96" h="480">
                <a:moveTo>
                  <a:pt x="296" y="0"/>
                </a:moveTo>
                <a:cubicBezTo>
                  <a:pt x="156" y="80"/>
                  <a:pt x="16" y="160"/>
                  <a:pt x="8" y="240"/>
                </a:cubicBezTo>
                <a:cubicBezTo>
                  <a:pt x="0" y="320"/>
                  <a:pt x="124" y="400"/>
                  <a:pt x="248" y="480"/>
                </a:cubicBezTo>
              </a:path>
            </a:pathLst>
          </a:custGeom>
          <a:noFill/>
          <a:ln w="28575" cap="flat" cmpd="sng">
            <a:solidFill>
              <a:srgbClr val="FF0000"/>
            </a:solidFill>
            <a:prstDash val="solid"/>
            <a:round/>
            <a:headEnd type="oval" w="med" len="med"/>
            <a:tailEnd type="oval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8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188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8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188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8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188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8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188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8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188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8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188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8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1188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8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1188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815" grpId="0" build="p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Line 2"/>
          <p:cNvSpPr>
            <a:spLocks noChangeShapeType="1"/>
          </p:cNvSpPr>
          <p:nvPr/>
        </p:nvSpPr>
        <p:spPr bwMode="auto">
          <a:xfrm>
            <a:off x="323850" y="836613"/>
            <a:ext cx="8534400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0181" name="AutoShape 27"/>
          <p:cNvSpPr>
            <a:spLocks noChangeArrowheads="1"/>
          </p:cNvSpPr>
          <p:nvPr/>
        </p:nvSpPr>
        <p:spPr bwMode="auto">
          <a:xfrm rot="5400000">
            <a:off x="533400" y="6132513"/>
            <a:ext cx="1143000" cy="76200"/>
          </a:xfrm>
          <a:prstGeom prst="homePlate">
            <a:avLst>
              <a:gd name="adj" fmla="val 346154"/>
            </a:avLst>
          </a:prstGeom>
          <a:solidFill>
            <a:srgbClr val="FFFFFF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182" name="Rectangle 76"/>
          <p:cNvSpPr>
            <a:spLocks noChangeArrowheads="1"/>
          </p:cNvSpPr>
          <p:nvPr/>
        </p:nvSpPr>
        <p:spPr bwMode="auto">
          <a:xfrm>
            <a:off x="685800" y="935038"/>
            <a:ext cx="7772400" cy="838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anchor="ctr"/>
          <a:lstStyle/>
          <a:p>
            <a:pPr algn="ctr"/>
            <a:r>
              <a:rPr lang="en-US" sz="2800" b="1" dirty="0">
                <a:solidFill>
                  <a:schemeClr val="accent2"/>
                </a:solidFill>
              </a:rPr>
              <a:t>POLARITAS  INSTALASI LISTRIK </a:t>
            </a:r>
            <a:br>
              <a:rPr lang="en-US" sz="2800" b="1" dirty="0">
                <a:solidFill>
                  <a:schemeClr val="accent2"/>
                </a:solidFill>
              </a:rPr>
            </a:br>
            <a:r>
              <a:rPr lang="en-US" sz="2800" b="1" dirty="0">
                <a:solidFill>
                  <a:schemeClr val="accent2"/>
                </a:solidFill>
              </a:rPr>
              <a:t>(</a:t>
            </a:r>
            <a:r>
              <a:rPr lang="en-US" sz="2800" b="1" dirty="0" err="1" smtClean="0">
                <a:solidFill>
                  <a:schemeClr val="accent2"/>
                </a:solidFill>
              </a:rPr>
              <a:t>Sistem</a:t>
            </a:r>
            <a:r>
              <a:rPr lang="en-US" sz="2800" b="1" dirty="0" smtClean="0">
                <a:solidFill>
                  <a:schemeClr val="accent2"/>
                </a:solidFill>
              </a:rPr>
              <a:t> </a:t>
            </a:r>
            <a:r>
              <a:rPr lang="en-US" sz="2800" b="1" dirty="0" err="1" smtClean="0">
                <a:solidFill>
                  <a:schemeClr val="accent2"/>
                </a:solidFill>
              </a:rPr>
              <a:t>satu</a:t>
            </a:r>
            <a:r>
              <a:rPr lang="en-US" sz="2800" b="1" dirty="0" smtClean="0">
                <a:solidFill>
                  <a:schemeClr val="accent2"/>
                </a:solidFill>
              </a:rPr>
              <a:t> </a:t>
            </a:r>
            <a:r>
              <a:rPr lang="en-US" sz="2800" b="1" dirty="0" err="1">
                <a:solidFill>
                  <a:schemeClr val="accent2"/>
                </a:solidFill>
              </a:rPr>
              <a:t>f</a:t>
            </a:r>
            <a:r>
              <a:rPr lang="en-US" sz="2800" b="1" dirty="0" err="1" smtClean="0">
                <a:solidFill>
                  <a:schemeClr val="accent2"/>
                </a:solidFill>
              </a:rPr>
              <a:t>asa</a:t>
            </a:r>
            <a:r>
              <a:rPr lang="en-US" sz="2800" b="1" dirty="0" smtClean="0">
                <a:solidFill>
                  <a:schemeClr val="accent2"/>
                </a:solidFill>
              </a:rPr>
              <a:t> </a:t>
            </a:r>
            <a:r>
              <a:rPr lang="en-US" sz="2800" b="1" dirty="0" err="1">
                <a:solidFill>
                  <a:schemeClr val="accent2"/>
                </a:solidFill>
              </a:rPr>
              <a:t>dua</a:t>
            </a:r>
            <a:r>
              <a:rPr lang="en-US" sz="2800" b="1" dirty="0">
                <a:solidFill>
                  <a:schemeClr val="accent2"/>
                </a:solidFill>
              </a:rPr>
              <a:t> 2 </a:t>
            </a:r>
            <a:r>
              <a:rPr lang="en-US" sz="2800" b="1" dirty="0" err="1">
                <a:solidFill>
                  <a:schemeClr val="accent2"/>
                </a:solidFill>
              </a:rPr>
              <a:t>kawat</a:t>
            </a:r>
            <a:r>
              <a:rPr lang="en-US" sz="2800" b="1" dirty="0">
                <a:solidFill>
                  <a:schemeClr val="accent2"/>
                </a:solidFill>
              </a:rPr>
              <a:t>)</a:t>
            </a:r>
          </a:p>
        </p:txBody>
      </p:sp>
      <p:sp>
        <p:nvSpPr>
          <p:cNvPr id="119885" name="Rectangle 77"/>
          <p:cNvSpPr>
            <a:spLocks noChangeArrowheads="1"/>
          </p:cNvSpPr>
          <p:nvPr/>
        </p:nvSpPr>
        <p:spPr bwMode="auto">
          <a:xfrm>
            <a:off x="5867401" y="5594350"/>
            <a:ext cx="608135" cy="609600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bg1">
                  <a:gamma/>
                  <a:shade val="46275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397" tIns="45698" rIns="91397" bIns="45698" anchor="ctr"/>
          <a:lstStyle/>
          <a:p>
            <a:pPr>
              <a:defRPr/>
            </a:pPr>
            <a:endParaRPr lang="en-US"/>
          </a:p>
        </p:txBody>
      </p:sp>
      <p:sp>
        <p:nvSpPr>
          <p:cNvPr id="50184" name="Line 78"/>
          <p:cNvSpPr>
            <a:spLocks noChangeShapeType="1"/>
          </p:cNvSpPr>
          <p:nvPr/>
        </p:nvSpPr>
        <p:spPr bwMode="auto">
          <a:xfrm>
            <a:off x="3886200" y="4527550"/>
            <a:ext cx="4800600" cy="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 type="oval" w="med" len="med"/>
            <a:tailEnd type="triangle" w="med" len="med"/>
          </a:ln>
          <a:effectLst/>
        </p:spPr>
        <p:txBody>
          <a:bodyPr wrap="none" lIns="91397" tIns="45698" rIns="91397" bIns="45698" anchor="ctr"/>
          <a:lstStyle/>
          <a:p>
            <a:endParaRPr lang="en-US"/>
          </a:p>
        </p:txBody>
      </p:sp>
      <p:sp>
        <p:nvSpPr>
          <p:cNvPr id="50185" name="Line 79"/>
          <p:cNvSpPr>
            <a:spLocks noChangeShapeType="1"/>
          </p:cNvSpPr>
          <p:nvPr/>
        </p:nvSpPr>
        <p:spPr bwMode="auto">
          <a:xfrm flipV="1">
            <a:off x="3892062" y="4313238"/>
            <a:ext cx="4799135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 type="oval" w="med" len="med"/>
            <a:tailEnd type="triangle" w="med" len="med"/>
          </a:ln>
          <a:effectLst/>
        </p:spPr>
        <p:txBody>
          <a:bodyPr wrap="none" lIns="91397" tIns="45698" rIns="91397" bIns="45698" anchor="ctr"/>
          <a:lstStyle/>
          <a:p>
            <a:endParaRPr lang="en-US"/>
          </a:p>
        </p:txBody>
      </p:sp>
      <p:sp>
        <p:nvSpPr>
          <p:cNvPr id="50186" name="Rectangle 80"/>
          <p:cNvSpPr>
            <a:spLocks noChangeArrowheads="1"/>
          </p:cNvSpPr>
          <p:nvPr/>
        </p:nvSpPr>
        <p:spPr bwMode="auto">
          <a:xfrm>
            <a:off x="3429000" y="4146550"/>
            <a:ext cx="685800" cy="762000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ffectLst/>
        </p:spPr>
        <p:txBody>
          <a:bodyPr wrap="none" lIns="91397" tIns="45698" rIns="91397" bIns="45698" anchor="ctr"/>
          <a:lstStyle/>
          <a:p>
            <a:endParaRPr lang="en-US"/>
          </a:p>
        </p:txBody>
      </p:sp>
      <p:sp>
        <p:nvSpPr>
          <p:cNvPr id="50187" name="Freeform 81"/>
          <p:cNvSpPr>
            <a:spLocks/>
          </p:cNvSpPr>
          <p:nvPr/>
        </p:nvSpPr>
        <p:spPr bwMode="auto">
          <a:xfrm rot="5400000">
            <a:off x="1494387" y="3075904"/>
            <a:ext cx="1474788" cy="2931"/>
          </a:xfrm>
          <a:custGeom>
            <a:avLst/>
            <a:gdLst>
              <a:gd name="T0" fmla="*/ 0 w 929"/>
              <a:gd name="T1" fmla="*/ 0 h 2"/>
              <a:gd name="T2" fmla="*/ 1066800 w 929"/>
              <a:gd name="T3" fmla="*/ 0 h 2"/>
              <a:gd name="T4" fmla="*/ 1474788 w 929"/>
              <a:gd name="T5" fmla="*/ 3175 h 2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929" h="2">
                <a:moveTo>
                  <a:pt x="0" y="0"/>
                </a:moveTo>
                <a:lnTo>
                  <a:pt x="672" y="0"/>
                </a:lnTo>
                <a:lnTo>
                  <a:pt x="929" y="2"/>
                </a:lnTo>
              </a:path>
            </a:pathLst>
          </a:custGeom>
          <a:noFill/>
          <a:ln w="9525">
            <a:solidFill>
              <a:srgbClr val="FF0000"/>
            </a:solidFill>
            <a:round/>
            <a:headEnd type="oval" w="med" len="med"/>
            <a:tailEnd type="oval" w="med" len="med"/>
          </a:ln>
          <a:effectLst/>
        </p:spPr>
        <p:txBody>
          <a:bodyPr wrap="none" lIns="91397" tIns="45698" rIns="91397" bIns="45698" anchor="ctr"/>
          <a:lstStyle/>
          <a:p>
            <a:endParaRPr lang="en-US"/>
          </a:p>
        </p:txBody>
      </p:sp>
      <p:sp>
        <p:nvSpPr>
          <p:cNvPr id="50188" name="Line 82"/>
          <p:cNvSpPr>
            <a:spLocks noChangeShapeType="1"/>
          </p:cNvSpPr>
          <p:nvPr/>
        </p:nvSpPr>
        <p:spPr bwMode="auto">
          <a:xfrm rot="5400000" flipH="1">
            <a:off x="2042746" y="3852863"/>
            <a:ext cx="228600" cy="152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 type="oval" w="med" len="med"/>
            <a:tailEnd type="oval" w="med" len="med"/>
          </a:ln>
          <a:effectLst/>
        </p:spPr>
        <p:txBody>
          <a:bodyPr wrap="none" lIns="91397" tIns="45698" rIns="91397" bIns="45698" anchor="ctr"/>
          <a:lstStyle/>
          <a:p>
            <a:endParaRPr lang="en-US"/>
          </a:p>
        </p:txBody>
      </p:sp>
      <p:sp>
        <p:nvSpPr>
          <p:cNvPr id="50189" name="Rectangle 83"/>
          <p:cNvSpPr>
            <a:spLocks noChangeArrowheads="1"/>
          </p:cNvSpPr>
          <p:nvPr/>
        </p:nvSpPr>
        <p:spPr bwMode="auto">
          <a:xfrm rot="5400000">
            <a:off x="1003483" y="3420880"/>
            <a:ext cx="2084387" cy="1043354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ffectLst/>
        </p:spPr>
        <p:txBody>
          <a:bodyPr wrap="none" lIns="91397" tIns="45698" rIns="91397" bIns="45698" anchor="ctr"/>
          <a:lstStyle/>
          <a:p>
            <a:endParaRPr lang="en-US"/>
          </a:p>
        </p:txBody>
      </p:sp>
      <p:sp>
        <p:nvSpPr>
          <p:cNvPr id="50190" name="Oval 84"/>
          <p:cNvSpPr>
            <a:spLocks noChangeArrowheads="1"/>
          </p:cNvSpPr>
          <p:nvPr/>
        </p:nvSpPr>
        <p:spPr bwMode="auto">
          <a:xfrm>
            <a:off x="2004646" y="2976563"/>
            <a:ext cx="457200" cy="457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1397" tIns="45698" rIns="91397" bIns="45698" anchor="ctr"/>
          <a:lstStyle/>
          <a:p>
            <a:pPr algn="ctr"/>
            <a:r>
              <a:rPr lang="en-US" sz="2000" b="1">
                <a:latin typeface="Tahoma" pitchFamily="34" charset="0"/>
              </a:rPr>
              <a:t>M</a:t>
            </a:r>
          </a:p>
        </p:txBody>
      </p:sp>
      <p:sp>
        <p:nvSpPr>
          <p:cNvPr id="50191" name="Rectangle 85"/>
          <p:cNvSpPr>
            <a:spLocks noChangeArrowheads="1"/>
          </p:cNvSpPr>
          <p:nvPr/>
        </p:nvSpPr>
        <p:spPr bwMode="auto">
          <a:xfrm>
            <a:off x="3596054" y="4251325"/>
            <a:ext cx="3048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397" tIns="45698" rIns="91397" bIns="45698" anchor="ctr"/>
          <a:lstStyle/>
          <a:p>
            <a:endParaRPr lang="en-US"/>
          </a:p>
        </p:txBody>
      </p:sp>
      <p:sp>
        <p:nvSpPr>
          <p:cNvPr id="50192" name="Freeform 86"/>
          <p:cNvSpPr>
            <a:spLocks/>
          </p:cNvSpPr>
          <p:nvPr/>
        </p:nvSpPr>
        <p:spPr bwMode="auto">
          <a:xfrm rot="5400000">
            <a:off x="1092872" y="3082254"/>
            <a:ext cx="1474788" cy="2931"/>
          </a:xfrm>
          <a:custGeom>
            <a:avLst/>
            <a:gdLst>
              <a:gd name="T0" fmla="*/ 0 w 929"/>
              <a:gd name="T1" fmla="*/ 0 h 2"/>
              <a:gd name="T2" fmla="*/ 1066800 w 929"/>
              <a:gd name="T3" fmla="*/ 0 h 2"/>
              <a:gd name="T4" fmla="*/ 1474788 w 929"/>
              <a:gd name="T5" fmla="*/ 3175 h 2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929" h="2">
                <a:moveTo>
                  <a:pt x="0" y="0"/>
                </a:moveTo>
                <a:lnTo>
                  <a:pt x="672" y="0"/>
                </a:lnTo>
                <a:lnTo>
                  <a:pt x="929" y="2"/>
                </a:lnTo>
              </a:path>
            </a:pathLst>
          </a:custGeom>
          <a:noFill/>
          <a:ln w="9525">
            <a:solidFill>
              <a:srgbClr val="0000CC"/>
            </a:solidFill>
            <a:round/>
            <a:headEnd type="oval" w="med" len="med"/>
            <a:tailEnd type="oval" w="med" len="med"/>
          </a:ln>
          <a:effectLst/>
        </p:spPr>
        <p:txBody>
          <a:bodyPr wrap="none" lIns="91397" tIns="45698" rIns="91397" bIns="45698" anchor="ctr"/>
          <a:lstStyle/>
          <a:p>
            <a:endParaRPr lang="en-US"/>
          </a:p>
        </p:txBody>
      </p:sp>
      <p:sp>
        <p:nvSpPr>
          <p:cNvPr id="50193" name="Freeform 87"/>
          <p:cNvSpPr>
            <a:spLocks/>
          </p:cNvSpPr>
          <p:nvPr/>
        </p:nvSpPr>
        <p:spPr bwMode="auto">
          <a:xfrm>
            <a:off x="2236177" y="4043364"/>
            <a:ext cx="1370135" cy="288925"/>
          </a:xfrm>
          <a:custGeom>
            <a:avLst/>
            <a:gdLst>
              <a:gd name="T0" fmla="*/ 0 w 863"/>
              <a:gd name="T1" fmla="*/ 0 h 182"/>
              <a:gd name="T2" fmla="*/ 0 w 863"/>
              <a:gd name="T3" fmla="*/ 288925 h 182"/>
              <a:gd name="T4" fmla="*/ 1484313 w 863"/>
              <a:gd name="T5" fmla="*/ 288925 h 182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863" h="182">
                <a:moveTo>
                  <a:pt x="0" y="0"/>
                </a:moveTo>
                <a:lnTo>
                  <a:pt x="0" y="182"/>
                </a:lnTo>
                <a:lnTo>
                  <a:pt x="863" y="182"/>
                </a:lnTo>
              </a:path>
            </a:pathLst>
          </a:custGeom>
          <a:noFill/>
          <a:ln w="9525">
            <a:solidFill>
              <a:srgbClr val="FF0000"/>
            </a:solidFill>
            <a:round/>
            <a:headEnd type="oval" w="med" len="med"/>
            <a:tailEnd type="oval" w="med" len="med"/>
          </a:ln>
          <a:effectLst/>
        </p:spPr>
        <p:txBody>
          <a:bodyPr wrap="none" lIns="91397" tIns="45698" rIns="91397" bIns="45698" anchor="ctr"/>
          <a:lstStyle/>
          <a:p>
            <a:endParaRPr lang="en-US"/>
          </a:p>
        </p:txBody>
      </p:sp>
      <p:sp>
        <p:nvSpPr>
          <p:cNvPr id="50194" name="Freeform 88"/>
          <p:cNvSpPr>
            <a:spLocks/>
          </p:cNvSpPr>
          <p:nvPr/>
        </p:nvSpPr>
        <p:spPr bwMode="auto">
          <a:xfrm>
            <a:off x="1828800" y="3841751"/>
            <a:ext cx="2057400" cy="677863"/>
          </a:xfrm>
          <a:custGeom>
            <a:avLst/>
            <a:gdLst>
              <a:gd name="T0" fmla="*/ 0 w 863"/>
              <a:gd name="T1" fmla="*/ 0 h 427"/>
              <a:gd name="T2" fmla="*/ 0 w 863"/>
              <a:gd name="T3" fmla="*/ 671513 h 427"/>
              <a:gd name="T4" fmla="*/ 1061480 w 863"/>
              <a:gd name="T5" fmla="*/ 677863 h 427"/>
              <a:gd name="T6" fmla="*/ 2228850 w 863"/>
              <a:gd name="T7" fmla="*/ 671513 h 427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863" h="427">
                <a:moveTo>
                  <a:pt x="0" y="0"/>
                </a:moveTo>
                <a:lnTo>
                  <a:pt x="0" y="423"/>
                </a:lnTo>
                <a:lnTo>
                  <a:pt x="411" y="427"/>
                </a:lnTo>
                <a:lnTo>
                  <a:pt x="863" y="423"/>
                </a:lnTo>
              </a:path>
            </a:pathLst>
          </a:custGeom>
          <a:noFill/>
          <a:ln w="9525">
            <a:solidFill>
              <a:srgbClr val="0000CC"/>
            </a:solidFill>
            <a:round/>
            <a:headEnd type="oval" w="med" len="med"/>
            <a:tailEnd type="oval" w="med" len="med"/>
          </a:ln>
          <a:effectLst/>
        </p:spPr>
        <p:txBody>
          <a:bodyPr wrap="none" lIns="91397" tIns="45698" rIns="91397" bIns="45698" anchor="ctr"/>
          <a:lstStyle/>
          <a:p>
            <a:endParaRPr lang="en-US"/>
          </a:p>
        </p:txBody>
      </p:sp>
      <p:sp>
        <p:nvSpPr>
          <p:cNvPr id="50195" name="Freeform 89"/>
          <p:cNvSpPr>
            <a:spLocks/>
          </p:cNvSpPr>
          <p:nvPr/>
        </p:nvSpPr>
        <p:spPr bwMode="auto">
          <a:xfrm>
            <a:off x="5401408" y="2527300"/>
            <a:ext cx="104043" cy="1981200"/>
          </a:xfrm>
          <a:custGeom>
            <a:avLst/>
            <a:gdLst>
              <a:gd name="T0" fmla="*/ 0 w 72"/>
              <a:gd name="T1" fmla="*/ 1981200 h 1248"/>
              <a:gd name="T2" fmla="*/ 0 w 72"/>
              <a:gd name="T3" fmla="*/ 0 h 1248"/>
              <a:gd name="T4" fmla="*/ 112713 w 72"/>
              <a:gd name="T5" fmla="*/ 0 h 124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72" h="1248">
                <a:moveTo>
                  <a:pt x="0" y="1248"/>
                </a:moveTo>
                <a:lnTo>
                  <a:pt x="0" y="0"/>
                </a:lnTo>
                <a:lnTo>
                  <a:pt x="72" y="0"/>
                </a:lnTo>
              </a:path>
            </a:pathLst>
          </a:custGeom>
          <a:noFill/>
          <a:ln w="9525">
            <a:solidFill>
              <a:srgbClr val="4909FF"/>
            </a:solidFill>
            <a:round/>
            <a:headEnd type="oval" w="med" len="med"/>
            <a:tailEnd type="triangle" w="med" len="med"/>
          </a:ln>
          <a:effectLst/>
        </p:spPr>
        <p:txBody>
          <a:bodyPr wrap="none" lIns="91397" tIns="45698" rIns="91397" bIns="45698" anchor="ctr"/>
          <a:lstStyle/>
          <a:p>
            <a:endParaRPr lang="en-US"/>
          </a:p>
        </p:txBody>
      </p:sp>
      <p:sp>
        <p:nvSpPr>
          <p:cNvPr id="50196" name="Line 90"/>
          <p:cNvSpPr>
            <a:spLocks noChangeShapeType="1"/>
          </p:cNvSpPr>
          <p:nvPr/>
        </p:nvSpPr>
        <p:spPr bwMode="auto">
          <a:xfrm flipV="1">
            <a:off x="5638800" y="2546350"/>
            <a:ext cx="0" cy="17526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 type="oval" w="med" len="med"/>
            <a:tailEnd type="triangle" w="med" len="med"/>
          </a:ln>
          <a:effectLst/>
        </p:spPr>
        <p:txBody>
          <a:bodyPr wrap="none" lIns="91397" tIns="45698" rIns="91397" bIns="45698" anchor="ctr"/>
          <a:lstStyle/>
          <a:p>
            <a:endParaRPr lang="en-US"/>
          </a:p>
        </p:txBody>
      </p:sp>
      <p:sp>
        <p:nvSpPr>
          <p:cNvPr id="50197" name="Rectangle 91"/>
          <p:cNvSpPr>
            <a:spLocks noChangeArrowheads="1"/>
          </p:cNvSpPr>
          <p:nvPr/>
        </p:nvSpPr>
        <p:spPr bwMode="auto">
          <a:xfrm>
            <a:off x="5562600" y="3536950"/>
            <a:ext cx="304800" cy="228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1397" tIns="45698" rIns="91397" bIns="45698" anchor="ctr"/>
          <a:lstStyle/>
          <a:p>
            <a:endParaRPr lang="en-US"/>
          </a:p>
        </p:txBody>
      </p:sp>
      <p:sp>
        <p:nvSpPr>
          <p:cNvPr id="50198" name="Line 92"/>
          <p:cNvSpPr>
            <a:spLocks noChangeShapeType="1"/>
          </p:cNvSpPr>
          <p:nvPr/>
        </p:nvSpPr>
        <p:spPr bwMode="auto">
          <a:xfrm flipV="1">
            <a:off x="5638800" y="3613150"/>
            <a:ext cx="152400" cy="152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 type="oval" w="med" len="med"/>
            <a:tailEnd type="oval" w="med" len="med"/>
          </a:ln>
          <a:effectLst/>
        </p:spPr>
        <p:txBody>
          <a:bodyPr wrap="none" lIns="91397" tIns="45698" rIns="91397" bIns="45698" anchor="ctr"/>
          <a:lstStyle/>
          <a:p>
            <a:endParaRPr lang="en-US"/>
          </a:p>
        </p:txBody>
      </p:sp>
      <p:sp>
        <p:nvSpPr>
          <p:cNvPr id="50199" name="Line 93"/>
          <p:cNvSpPr>
            <a:spLocks noChangeShapeType="1"/>
          </p:cNvSpPr>
          <p:nvPr/>
        </p:nvSpPr>
        <p:spPr bwMode="auto">
          <a:xfrm>
            <a:off x="6096000" y="4298950"/>
            <a:ext cx="0" cy="16002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 type="oval" w="med" len="med"/>
            <a:tailEnd type="oval" w="med" len="med"/>
          </a:ln>
          <a:effectLst/>
        </p:spPr>
        <p:txBody>
          <a:bodyPr wrap="none" lIns="91397" tIns="45698" rIns="91397" bIns="45698" anchor="ctr"/>
          <a:lstStyle/>
          <a:p>
            <a:endParaRPr lang="en-US"/>
          </a:p>
        </p:txBody>
      </p:sp>
      <p:sp>
        <p:nvSpPr>
          <p:cNvPr id="50200" name="Line 94"/>
          <p:cNvSpPr>
            <a:spLocks noChangeShapeType="1"/>
          </p:cNvSpPr>
          <p:nvPr/>
        </p:nvSpPr>
        <p:spPr bwMode="auto">
          <a:xfrm>
            <a:off x="6248400" y="4527550"/>
            <a:ext cx="0" cy="13716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 type="oval" w="med" len="med"/>
            <a:tailEnd type="oval" w="med" len="med"/>
          </a:ln>
          <a:effectLst/>
        </p:spPr>
        <p:txBody>
          <a:bodyPr wrap="none" lIns="91397" tIns="45698" rIns="91397" bIns="45698" anchor="ctr"/>
          <a:lstStyle/>
          <a:p>
            <a:endParaRPr lang="en-US"/>
          </a:p>
        </p:txBody>
      </p:sp>
      <p:sp>
        <p:nvSpPr>
          <p:cNvPr id="50201" name="Text Box 95"/>
          <p:cNvSpPr txBox="1">
            <a:spLocks noChangeArrowheads="1"/>
          </p:cNvSpPr>
          <p:nvPr/>
        </p:nvSpPr>
        <p:spPr bwMode="auto">
          <a:xfrm>
            <a:off x="3049466" y="3689351"/>
            <a:ext cx="14419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397" tIns="45698" rIns="91397" bIns="45698" anchor="ctr"/>
          <a:lstStyle/>
          <a:p>
            <a:r>
              <a:rPr lang="en-US" sz="2000">
                <a:latin typeface="Times New Roman" pitchFamily="18" charset="0"/>
              </a:rPr>
              <a:t>SEKERING</a:t>
            </a:r>
          </a:p>
        </p:txBody>
      </p:sp>
      <p:pic>
        <p:nvPicPr>
          <p:cNvPr id="50202" name="Picture 96" descr="pe01916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0" y="5594350"/>
            <a:ext cx="1178169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0203" name="Oval 97"/>
          <p:cNvSpPr>
            <a:spLocks noChangeArrowheads="1"/>
          </p:cNvSpPr>
          <p:nvPr/>
        </p:nvSpPr>
        <p:spPr bwMode="auto">
          <a:xfrm>
            <a:off x="5986097" y="5699125"/>
            <a:ext cx="381000" cy="3810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1397" tIns="45698" rIns="91397" bIns="45698" anchor="ctr"/>
          <a:lstStyle/>
          <a:p>
            <a:endParaRPr lang="en-US"/>
          </a:p>
        </p:txBody>
      </p:sp>
      <p:sp>
        <p:nvSpPr>
          <p:cNvPr id="50204" name="Line 98"/>
          <p:cNvSpPr>
            <a:spLocks noChangeShapeType="1"/>
          </p:cNvSpPr>
          <p:nvPr/>
        </p:nvSpPr>
        <p:spPr bwMode="auto">
          <a:xfrm flipV="1">
            <a:off x="6982558" y="2546350"/>
            <a:ext cx="0" cy="1981200"/>
          </a:xfrm>
          <a:prstGeom prst="line">
            <a:avLst/>
          </a:prstGeom>
          <a:noFill/>
          <a:ln w="9525">
            <a:solidFill>
              <a:srgbClr val="4909FF"/>
            </a:solidFill>
            <a:round/>
            <a:headEnd type="oval" w="med" len="med"/>
            <a:tailEnd type="triangle" w="med" len="med"/>
          </a:ln>
          <a:effectLst/>
        </p:spPr>
        <p:txBody>
          <a:bodyPr wrap="none" lIns="91397" tIns="45698" rIns="91397" bIns="45698" anchor="ctr"/>
          <a:lstStyle/>
          <a:p>
            <a:endParaRPr lang="en-US"/>
          </a:p>
        </p:txBody>
      </p:sp>
      <p:sp>
        <p:nvSpPr>
          <p:cNvPr id="50205" name="Freeform 99"/>
          <p:cNvSpPr>
            <a:spLocks/>
          </p:cNvSpPr>
          <p:nvPr/>
        </p:nvSpPr>
        <p:spPr bwMode="auto">
          <a:xfrm>
            <a:off x="7107116" y="2451100"/>
            <a:ext cx="123092" cy="1847850"/>
          </a:xfrm>
          <a:custGeom>
            <a:avLst/>
            <a:gdLst>
              <a:gd name="T0" fmla="*/ 112713 w 84"/>
              <a:gd name="T1" fmla="*/ 1847850 h 1164"/>
              <a:gd name="T2" fmla="*/ 133350 w 84"/>
              <a:gd name="T3" fmla="*/ 0 h 1164"/>
              <a:gd name="T4" fmla="*/ 0 w 84"/>
              <a:gd name="T5" fmla="*/ 19050 h 1164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84" h="1164">
                <a:moveTo>
                  <a:pt x="71" y="1164"/>
                </a:moveTo>
                <a:lnTo>
                  <a:pt x="84" y="0"/>
                </a:lnTo>
                <a:lnTo>
                  <a:pt x="0" y="12"/>
                </a:lnTo>
              </a:path>
            </a:pathLst>
          </a:custGeom>
          <a:noFill/>
          <a:ln w="9525">
            <a:solidFill>
              <a:srgbClr val="FF0000"/>
            </a:solidFill>
            <a:round/>
            <a:headEnd type="oval" w="med" len="med"/>
            <a:tailEnd type="triangle" w="med" len="med"/>
          </a:ln>
          <a:effectLst/>
        </p:spPr>
        <p:txBody>
          <a:bodyPr wrap="none" lIns="91397" tIns="45698" rIns="91397" bIns="45698" anchor="ctr"/>
          <a:lstStyle/>
          <a:p>
            <a:endParaRPr lang="en-US"/>
          </a:p>
        </p:txBody>
      </p:sp>
      <p:sp>
        <p:nvSpPr>
          <p:cNvPr id="50206" name="Rectangle 100"/>
          <p:cNvSpPr>
            <a:spLocks noChangeArrowheads="1"/>
          </p:cNvSpPr>
          <p:nvPr/>
        </p:nvSpPr>
        <p:spPr bwMode="auto">
          <a:xfrm>
            <a:off x="6858000" y="3536950"/>
            <a:ext cx="304800" cy="228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1397" tIns="45698" rIns="91397" bIns="45698" anchor="ctr"/>
          <a:lstStyle/>
          <a:p>
            <a:endParaRPr lang="en-US"/>
          </a:p>
        </p:txBody>
      </p:sp>
      <p:sp>
        <p:nvSpPr>
          <p:cNvPr id="50207" name="Line 101"/>
          <p:cNvSpPr>
            <a:spLocks noChangeShapeType="1"/>
          </p:cNvSpPr>
          <p:nvPr/>
        </p:nvSpPr>
        <p:spPr bwMode="auto">
          <a:xfrm flipV="1">
            <a:off x="6976697" y="3613150"/>
            <a:ext cx="150934" cy="152400"/>
          </a:xfrm>
          <a:prstGeom prst="line">
            <a:avLst/>
          </a:prstGeom>
          <a:noFill/>
          <a:ln w="9525">
            <a:solidFill>
              <a:srgbClr val="4909FF"/>
            </a:solidFill>
            <a:round/>
            <a:headEnd type="oval" w="med" len="med"/>
            <a:tailEnd type="oval" w="med" len="med"/>
          </a:ln>
          <a:effectLst/>
        </p:spPr>
        <p:txBody>
          <a:bodyPr wrap="none" lIns="91397" tIns="45698" rIns="91397" bIns="45698" anchor="ctr"/>
          <a:lstStyle/>
          <a:p>
            <a:endParaRPr lang="en-US"/>
          </a:p>
        </p:txBody>
      </p:sp>
      <p:sp>
        <p:nvSpPr>
          <p:cNvPr id="50208" name="Line 102"/>
          <p:cNvSpPr>
            <a:spLocks noChangeShapeType="1"/>
          </p:cNvSpPr>
          <p:nvPr/>
        </p:nvSpPr>
        <p:spPr bwMode="auto">
          <a:xfrm>
            <a:off x="6781800" y="2927350"/>
            <a:ext cx="685800" cy="6858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209" name="Line 103"/>
          <p:cNvSpPr>
            <a:spLocks noChangeShapeType="1"/>
          </p:cNvSpPr>
          <p:nvPr/>
        </p:nvSpPr>
        <p:spPr bwMode="auto">
          <a:xfrm flipH="1">
            <a:off x="6781800" y="3003550"/>
            <a:ext cx="609600" cy="5334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210" name="Text Box 104"/>
          <p:cNvSpPr txBox="1">
            <a:spLocks noChangeArrowheads="1"/>
          </p:cNvSpPr>
          <p:nvPr/>
        </p:nvSpPr>
        <p:spPr bwMode="auto">
          <a:xfrm>
            <a:off x="7505700" y="2851151"/>
            <a:ext cx="946071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29" tIns="45714" rIns="91429" bIns="45714">
            <a:spAutoFit/>
          </a:bodyPr>
          <a:lstStyle/>
          <a:p>
            <a:pPr algn="ctr"/>
            <a:r>
              <a:rPr lang="en-US" sz="2000" b="1">
                <a:solidFill>
                  <a:srgbClr val="FF0000"/>
                </a:solidFill>
              </a:rPr>
              <a:t>TIDAK</a:t>
            </a:r>
          </a:p>
          <a:p>
            <a:pPr algn="ctr"/>
            <a:r>
              <a:rPr lang="en-US" sz="2000" b="1">
                <a:solidFill>
                  <a:srgbClr val="FF0000"/>
                </a:solidFill>
              </a:rPr>
              <a:t> AMAN</a:t>
            </a:r>
          </a:p>
        </p:txBody>
      </p:sp>
      <p:sp>
        <p:nvSpPr>
          <p:cNvPr id="50211" name="Text Box 105"/>
          <p:cNvSpPr txBox="1">
            <a:spLocks noChangeArrowheads="1"/>
          </p:cNvSpPr>
          <p:nvPr/>
        </p:nvSpPr>
        <p:spPr bwMode="auto">
          <a:xfrm>
            <a:off x="4067908" y="2852739"/>
            <a:ext cx="946070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29" tIns="45714" rIns="91429" bIns="45714">
            <a:spAutoFit/>
          </a:bodyPr>
          <a:lstStyle/>
          <a:p>
            <a:pPr algn="ctr"/>
            <a:endParaRPr lang="en-US" sz="2000" b="1">
              <a:solidFill>
                <a:srgbClr val="FF0000"/>
              </a:solidFill>
            </a:endParaRPr>
          </a:p>
          <a:p>
            <a:pPr algn="ctr"/>
            <a:r>
              <a:rPr lang="en-US" sz="2000" b="1">
                <a:solidFill>
                  <a:srgbClr val="FF0000"/>
                </a:solidFill>
              </a:rPr>
              <a:t> AMAN</a:t>
            </a:r>
          </a:p>
        </p:txBody>
      </p:sp>
      <p:grpSp>
        <p:nvGrpSpPr>
          <p:cNvPr id="2" name="Group 106"/>
          <p:cNvGrpSpPr>
            <a:grpSpLocks/>
          </p:cNvGrpSpPr>
          <p:nvPr/>
        </p:nvGrpSpPr>
        <p:grpSpPr bwMode="auto">
          <a:xfrm>
            <a:off x="5347189" y="1708151"/>
            <a:ext cx="562708" cy="931863"/>
            <a:chOff x="2641" y="757"/>
            <a:chExt cx="477" cy="827"/>
          </a:xfrm>
        </p:grpSpPr>
        <p:grpSp>
          <p:nvGrpSpPr>
            <p:cNvPr id="3" name="Group 107"/>
            <p:cNvGrpSpPr>
              <a:grpSpLocks/>
            </p:cNvGrpSpPr>
            <p:nvPr/>
          </p:nvGrpSpPr>
          <p:grpSpPr bwMode="auto">
            <a:xfrm>
              <a:off x="2771" y="1390"/>
              <a:ext cx="216" cy="194"/>
              <a:chOff x="2771" y="1390"/>
              <a:chExt cx="216" cy="194"/>
            </a:xfrm>
          </p:grpSpPr>
          <p:grpSp>
            <p:nvGrpSpPr>
              <p:cNvPr id="4" name="Group 108"/>
              <p:cNvGrpSpPr>
                <a:grpSpLocks/>
              </p:cNvGrpSpPr>
              <p:nvPr/>
            </p:nvGrpSpPr>
            <p:grpSpPr bwMode="auto">
              <a:xfrm>
                <a:off x="2771" y="1390"/>
                <a:ext cx="216" cy="194"/>
                <a:chOff x="2771" y="1390"/>
                <a:chExt cx="216" cy="194"/>
              </a:xfrm>
            </p:grpSpPr>
            <p:grpSp>
              <p:nvGrpSpPr>
                <p:cNvPr id="5" name="Group 109"/>
                <p:cNvGrpSpPr>
                  <a:grpSpLocks/>
                </p:cNvGrpSpPr>
                <p:nvPr/>
              </p:nvGrpSpPr>
              <p:grpSpPr bwMode="auto">
                <a:xfrm>
                  <a:off x="2825" y="1539"/>
                  <a:ext cx="118" cy="45"/>
                  <a:chOff x="2825" y="1539"/>
                  <a:chExt cx="118" cy="45"/>
                </a:xfrm>
              </p:grpSpPr>
              <p:sp>
                <p:nvSpPr>
                  <p:cNvPr id="50282" name="Freeform 110"/>
                  <p:cNvSpPr>
                    <a:spLocks/>
                  </p:cNvSpPr>
                  <p:nvPr/>
                </p:nvSpPr>
                <p:spPr bwMode="auto">
                  <a:xfrm>
                    <a:off x="2825" y="1539"/>
                    <a:ext cx="118" cy="45"/>
                  </a:xfrm>
                  <a:custGeom>
                    <a:avLst/>
                    <a:gdLst>
                      <a:gd name="T0" fmla="*/ 0 w 470"/>
                      <a:gd name="T1" fmla="*/ 0 h 178"/>
                      <a:gd name="T2" fmla="*/ 24 w 470"/>
                      <a:gd name="T3" fmla="*/ 36 h 178"/>
                      <a:gd name="T4" fmla="*/ 26 w 470"/>
                      <a:gd name="T5" fmla="*/ 38 h 178"/>
                      <a:gd name="T6" fmla="*/ 29 w 470"/>
                      <a:gd name="T7" fmla="*/ 39 h 178"/>
                      <a:gd name="T8" fmla="*/ 32 w 470"/>
                      <a:gd name="T9" fmla="*/ 40 h 178"/>
                      <a:gd name="T10" fmla="*/ 36 w 470"/>
                      <a:gd name="T11" fmla="*/ 42 h 178"/>
                      <a:gd name="T12" fmla="*/ 41 w 470"/>
                      <a:gd name="T13" fmla="*/ 43 h 178"/>
                      <a:gd name="T14" fmla="*/ 45 w 470"/>
                      <a:gd name="T15" fmla="*/ 43 h 178"/>
                      <a:gd name="T16" fmla="*/ 49 w 470"/>
                      <a:gd name="T17" fmla="*/ 44 h 178"/>
                      <a:gd name="T18" fmla="*/ 53 w 470"/>
                      <a:gd name="T19" fmla="*/ 44 h 178"/>
                      <a:gd name="T20" fmla="*/ 58 w 470"/>
                      <a:gd name="T21" fmla="*/ 45 h 178"/>
                      <a:gd name="T22" fmla="*/ 61 w 470"/>
                      <a:gd name="T23" fmla="*/ 45 h 178"/>
                      <a:gd name="T24" fmla="*/ 66 w 470"/>
                      <a:gd name="T25" fmla="*/ 44 h 178"/>
                      <a:gd name="T26" fmla="*/ 70 w 470"/>
                      <a:gd name="T27" fmla="*/ 44 h 178"/>
                      <a:gd name="T28" fmla="*/ 75 w 470"/>
                      <a:gd name="T29" fmla="*/ 43 h 178"/>
                      <a:gd name="T30" fmla="*/ 79 w 470"/>
                      <a:gd name="T31" fmla="*/ 43 h 178"/>
                      <a:gd name="T32" fmla="*/ 83 w 470"/>
                      <a:gd name="T33" fmla="*/ 42 h 178"/>
                      <a:gd name="T34" fmla="*/ 87 w 470"/>
                      <a:gd name="T35" fmla="*/ 41 h 178"/>
                      <a:gd name="T36" fmla="*/ 90 w 470"/>
                      <a:gd name="T37" fmla="*/ 39 h 178"/>
                      <a:gd name="T38" fmla="*/ 93 w 470"/>
                      <a:gd name="T39" fmla="*/ 37 h 178"/>
                      <a:gd name="T40" fmla="*/ 94 w 470"/>
                      <a:gd name="T41" fmla="*/ 36 h 178"/>
                      <a:gd name="T42" fmla="*/ 96 w 470"/>
                      <a:gd name="T43" fmla="*/ 35 h 178"/>
                      <a:gd name="T44" fmla="*/ 118 w 470"/>
                      <a:gd name="T45" fmla="*/ 0 h 178"/>
                      <a:gd name="T46" fmla="*/ 0 w 470"/>
                      <a:gd name="T47" fmla="*/ 0 h 178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</a:gdLst>
                    <a:ahLst/>
                    <a:cxnLst>
                      <a:cxn ang="T48">
                        <a:pos x="T0" y="T1"/>
                      </a:cxn>
                      <a:cxn ang="T49">
                        <a:pos x="T2" y="T3"/>
                      </a:cxn>
                      <a:cxn ang="T50">
                        <a:pos x="T4" y="T5"/>
                      </a:cxn>
                      <a:cxn ang="T51">
                        <a:pos x="T6" y="T7"/>
                      </a:cxn>
                      <a:cxn ang="T52">
                        <a:pos x="T8" y="T9"/>
                      </a:cxn>
                      <a:cxn ang="T53">
                        <a:pos x="T10" y="T11"/>
                      </a:cxn>
                      <a:cxn ang="T54">
                        <a:pos x="T12" y="T13"/>
                      </a:cxn>
                      <a:cxn ang="T55">
                        <a:pos x="T14" y="T15"/>
                      </a:cxn>
                      <a:cxn ang="T56">
                        <a:pos x="T16" y="T17"/>
                      </a:cxn>
                      <a:cxn ang="T57">
                        <a:pos x="T18" y="T19"/>
                      </a:cxn>
                      <a:cxn ang="T58">
                        <a:pos x="T20" y="T21"/>
                      </a:cxn>
                      <a:cxn ang="T59">
                        <a:pos x="T22" y="T23"/>
                      </a:cxn>
                      <a:cxn ang="T60">
                        <a:pos x="T24" y="T25"/>
                      </a:cxn>
                      <a:cxn ang="T61">
                        <a:pos x="T26" y="T27"/>
                      </a:cxn>
                      <a:cxn ang="T62">
                        <a:pos x="T28" y="T29"/>
                      </a:cxn>
                      <a:cxn ang="T63">
                        <a:pos x="T30" y="T31"/>
                      </a:cxn>
                      <a:cxn ang="T64">
                        <a:pos x="T32" y="T33"/>
                      </a:cxn>
                      <a:cxn ang="T65">
                        <a:pos x="T34" y="T35"/>
                      </a:cxn>
                      <a:cxn ang="T66">
                        <a:pos x="T36" y="T37"/>
                      </a:cxn>
                      <a:cxn ang="T67">
                        <a:pos x="T38" y="T39"/>
                      </a:cxn>
                      <a:cxn ang="T68">
                        <a:pos x="T40" y="T41"/>
                      </a:cxn>
                      <a:cxn ang="T69">
                        <a:pos x="T42" y="T43"/>
                      </a:cxn>
                      <a:cxn ang="T70">
                        <a:pos x="T44" y="T45"/>
                      </a:cxn>
                      <a:cxn ang="T71">
                        <a:pos x="T46" y="T47"/>
                      </a:cxn>
                    </a:cxnLst>
                    <a:rect l="0" t="0" r="r" b="b"/>
                    <a:pathLst>
                      <a:path w="470" h="178">
                        <a:moveTo>
                          <a:pt x="0" y="0"/>
                        </a:moveTo>
                        <a:lnTo>
                          <a:pt x="95" y="141"/>
                        </a:lnTo>
                        <a:lnTo>
                          <a:pt x="104" y="150"/>
                        </a:lnTo>
                        <a:lnTo>
                          <a:pt x="115" y="156"/>
                        </a:lnTo>
                        <a:lnTo>
                          <a:pt x="129" y="160"/>
                        </a:lnTo>
                        <a:lnTo>
                          <a:pt x="145" y="167"/>
                        </a:lnTo>
                        <a:lnTo>
                          <a:pt x="164" y="171"/>
                        </a:lnTo>
                        <a:lnTo>
                          <a:pt x="178" y="172"/>
                        </a:lnTo>
                        <a:lnTo>
                          <a:pt x="194" y="174"/>
                        </a:lnTo>
                        <a:lnTo>
                          <a:pt x="210" y="176"/>
                        </a:lnTo>
                        <a:lnTo>
                          <a:pt x="230" y="178"/>
                        </a:lnTo>
                        <a:lnTo>
                          <a:pt x="243" y="178"/>
                        </a:lnTo>
                        <a:lnTo>
                          <a:pt x="263" y="176"/>
                        </a:lnTo>
                        <a:lnTo>
                          <a:pt x="279" y="174"/>
                        </a:lnTo>
                        <a:lnTo>
                          <a:pt x="297" y="172"/>
                        </a:lnTo>
                        <a:lnTo>
                          <a:pt x="314" y="171"/>
                        </a:lnTo>
                        <a:lnTo>
                          <a:pt x="330" y="166"/>
                        </a:lnTo>
                        <a:lnTo>
                          <a:pt x="346" y="163"/>
                        </a:lnTo>
                        <a:lnTo>
                          <a:pt x="359" y="156"/>
                        </a:lnTo>
                        <a:lnTo>
                          <a:pt x="370" y="148"/>
                        </a:lnTo>
                        <a:lnTo>
                          <a:pt x="375" y="144"/>
                        </a:lnTo>
                        <a:lnTo>
                          <a:pt x="383" y="137"/>
                        </a:lnTo>
                        <a:lnTo>
                          <a:pt x="47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0283" name="Freeform 111"/>
                  <p:cNvSpPr>
                    <a:spLocks/>
                  </p:cNvSpPr>
                  <p:nvPr/>
                </p:nvSpPr>
                <p:spPr bwMode="auto">
                  <a:xfrm>
                    <a:off x="2844" y="1539"/>
                    <a:ext cx="52" cy="45"/>
                  </a:xfrm>
                  <a:custGeom>
                    <a:avLst/>
                    <a:gdLst>
                      <a:gd name="T0" fmla="*/ 0 w 210"/>
                      <a:gd name="T1" fmla="*/ 0 h 178"/>
                      <a:gd name="T2" fmla="*/ 14 w 210"/>
                      <a:gd name="T3" fmla="*/ 40 h 178"/>
                      <a:gd name="T4" fmla="*/ 18 w 210"/>
                      <a:gd name="T5" fmla="*/ 42 h 178"/>
                      <a:gd name="T6" fmla="*/ 22 w 210"/>
                      <a:gd name="T7" fmla="*/ 43 h 178"/>
                      <a:gd name="T8" fmla="*/ 26 w 210"/>
                      <a:gd name="T9" fmla="*/ 43 h 178"/>
                      <a:gd name="T10" fmla="*/ 30 w 210"/>
                      <a:gd name="T11" fmla="*/ 44 h 178"/>
                      <a:gd name="T12" fmla="*/ 34 w 210"/>
                      <a:gd name="T13" fmla="*/ 44 h 178"/>
                      <a:gd name="T14" fmla="*/ 39 w 210"/>
                      <a:gd name="T15" fmla="*/ 45 h 178"/>
                      <a:gd name="T16" fmla="*/ 42 w 210"/>
                      <a:gd name="T17" fmla="*/ 45 h 178"/>
                      <a:gd name="T18" fmla="*/ 47 w 210"/>
                      <a:gd name="T19" fmla="*/ 44 h 178"/>
                      <a:gd name="T20" fmla="*/ 52 w 210"/>
                      <a:gd name="T21" fmla="*/ 0 h 178"/>
                      <a:gd name="T22" fmla="*/ 0 w 210"/>
                      <a:gd name="T23" fmla="*/ 0 h 178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210" h="178">
                        <a:moveTo>
                          <a:pt x="0" y="0"/>
                        </a:moveTo>
                        <a:lnTo>
                          <a:pt x="58" y="160"/>
                        </a:lnTo>
                        <a:lnTo>
                          <a:pt x="71" y="167"/>
                        </a:lnTo>
                        <a:lnTo>
                          <a:pt x="90" y="171"/>
                        </a:lnTo>
                        <a:lnTo>
                          <a:pt x="104" y="172"/>
                        </a:lnTo>
                        <a:lnTo>
                          <a:pt x="120" y="174"/>
                        </a:lnTo>
                        <a:lnTo>
                          <a:pt x="136" y="176"/>
                        </a:lnTo>
                        <a:lnTo>
                          <a:pt x="156" y="178"/>
                        </a:lnTo>
                        <a:lnTo>
                          <a:pt x="169" y="178"/>
                        </a:lnTo>
                        <a:lnTo>
                          <a:pt x="189" y="176"/>
                        </a:lnTo>
                        <a:lnTo>
                          <a:pt x="21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40404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6" name="Group 112"/>
                <p:cNvGrpSpPr>
                  <a:grpSpLocks/>
                </p:cNvGrpSpPr>
                <p:nvPr/>
              </p:nvGrpSpPr>
              <p:grpSpPr bwMode="auto">
                <a:xfrm>
                  <a:off x="2771" y="1390"/>
                  <a:ext cx="216" cy="162"/>
                  <a:chOff x="2771" y="1390"/>
                  <a:chExt cx="216" cy="162"/>
                </a:xfrm>
              </p:grpSpPr>
              <p:sp>
                <p:nvSpPr>
                  <p:cNvPr id="50275" name="Freeform 113"/>
                  <p:cNvSpPr>
                    <a:spLocks/>
                  </p:cNvSpPr>
                  <p:nvPr/>
                </p:nvSpPr>
                <p:spPr bwMode="auto">
                  <a:xfrm>
                    <a:off x="2771" y="1390"/>
                    <a:ext cx="216" cy="162"/>
                  </a:xfrm>
                  <a:custGeom>
                    <a:avLst/>
                    <a:gdLst>
                      <a:gd name="T0" fmla="*/ 5 w 861"/>
                      <a:gd name="T1" fmla="*/ 4 h 646"/>
                      <a:gd name="T2" fmla="*/ 6 w 861"/>
                      <a:gd name="T3" fmla="*/ 9 h 646"/>
                      <a:gd name="T4" fmla="*/ 5 w 861"/>
                      <a:gd name="T5" fmla="*/ 17 h 646"/>
                      <a:gd name="T6" fmla="*/ 3 w 861"/>
                      <a:gd name="T7" fmla="*/ 22 h 646"/>
                      <a:gd name="T8" fmla="*/ 1 w 861"/>
                      <a:gd name="T9" fmla="*/ 28 h 646"/>
                      <a:gd name="T10" fmla="*/ 4 w 861"/>
                      <a:gd name="T11" fmla="*/ 34 h 646"/>
                      <a:gd name="T12" fmla="*/ 8 w 861"/>
                      <a:gd name="T13" fmla="*/ 40 h 646"/>
                      <a:gd name="T14" fmla="*/ 7 w 861"/>
                      <a:gd name="T15" fmla="*/ 44 h 646"/>
                      <a:gd name="T16" fmla="*/ 3 w 861"/>
                      <a:gd name="T17" fmla="*/ 49 h 646"/>
                      <a:gd name="T18" fmla="*/ 1 w 861"/>
                      <a:gd name="T19" fmla="*/ 53 h 646"/>
                      <a:gd name="T20" fmla="*/ 4 w 861"/>
                      <a:gd name="T21" fmla="*/ 58 h 646"/>
                      <a:gd name="T22" fmla="*/ 7 w 861"/>
                      <a:gd name="T23" fmla="*/ 63 h 646"/>
                      <a:gd name="T24" fmla="*/ 7 w 861"/>
                      <a:gd name="T25" fmla="*/ 68 h 646"/>
                      <a:gd name="T26" fmla="*/ 3 w 861"/>
                      <a:gd name="T27" fmla="*/ 73 h 646"/>
                      <a:gd name="T28" fmla="*/ 0 w 861"/>
                      <a:gd name="T29" fmla="*/ 79 h 646"/>
                      <a:gd name="T30" fmla="*/ 3 w 861"/>
                      <a:gd name="T31" fmla="*/ 84 h 646"/>
                      <a:gd name="T32" fmla="*/ 8 w 861"/>
                      <a:gd name="T33" fmla="*/ 89 h 646"/>
                      <a:gd name="T34" fmla="*/ 8 w 861"/>
                      <a:gd name="T35" fmla="*/ 97 h 646"/>
                      <a:gd name="T36" fmla="*/ 4 w 861"/>
                      <a:gd name="T37" fmla="*/ 103 h 646"/>
                      <a:gd name="T38" fmla="*/ 5 w 861"/>
                      <a:gd name="T39" fmla="*/ 107 h 646"/>
                      <a:gd name="T40" fmla="*/ 10 w 861"/>
                      <a:gd name="T41" fmla="*/ 113 h 646"/>
                      <a:gd name="T42" fmla="*/ 25 w 861"/>
                      <a:gd name="T43" fmla="*/ 129 h 646"/>
                      <a:gd name="T44" fmla="*/ 39 w 861"/>
                      <a:gd name="T45" fmla="*/ 142 h 646"/>
                      <a:gd name="T46" fmla="*/ 51 w 861"/>
                      <a:gd name="T47" fmla="*/ 149 h 646"/>
                      <a:gd name="T48" fmla="*/ 74 w 861"/>
                      <a:gd name="T49" fmla="*/ 158 h 646"/>
                      <a:gd name="T50" fmla="*/ 95 w 861"/>
                      <a:gd name="T51" fmla="*/ 161 h 646"/>
                      <a:gd name="T52" fmla="*/ 124 w 861"/>
                      <a:gd name="T53" fmla="*/ 161 h 646"/>
                      <a:gd name="T54" fmla="*/ 148 w 861"/>
                      <a:gd name="T55" fmla="*/ 159 h 646"/>
                      <a:gd name="T56" fmla="*/ 165 w 861"/>
                      <a:gd name="T57" fmla="*/ 155 h 646"/>
                      <a:gd name="T58" fmla="*/ 176 w 861"/>
                      <a:gd name="T59" fmla="*/ 149 h 646"/>
                      <a:gd name="T60" fmla="*/ 184 w 861"/>
                      <a:gd name="T61" fmla="*/ 142 h 646"/>
                      <a:gd name="T62" fmla="*/ 207 w 861"/>
                      <a:gd name="T63" fmla="*/ 111 h 646"/>
                      <a:gd name="T64" fmla="*/ 211 w 861"/>
                      <a:gd name="T65" fmla="*/ 101 h 646"/>
                      <a:gd name="T66" fmla="*/ 212 w 861"/>
                      <a:gd name="T67" fmla="*/ 96 h 646"/>
                      <a:gd name="T68" fmla="*/ 209 w 861"/>
                      <a:gd name="T69" fmla="*/ 92 h 646"/>
                      <a:gd name="T70" fmla="*/ 209 w 861"/>
                      <a:gd name="T71" fmla="*/ 86 h 646"/>
                      <a:gd name="T72" fmla="*/ 211 w 861"/>
                      <a:gd name="T73" fmla="*/ 82 h 646"/>
                      <a:gd name="T74" fmla="*/ 215 w 861"/>
                      <a:gd name="T75" fmla="*/ 77 h 646"/>
                      <a:gd name="T76" fmla="*/ 216 w 861"/>
                      <a:gd name="T77" fmla="*/ 71 h 646"/>
                      <a:gd name="T78" fmla="*/ 213 w 861"/>
                      <a:gd name="T79" fmla="*/ 66 h 646"/>
                      <a:gd name="T80" fmla="*/ 209 w 861"/>
                      <a:gd name="T81" fmla="*/ 62 h 646"/>
                      <a:gd name="T82" fmla="*/ 209 w 861"/>
                      <a:gd name="T83" fmla="*/ 57 h 646"/>
                      <a:gd name="T84" fmla="*/ 214 w 861"/>
                      <a:gd name="T85" fmla="*/ 52 h 646"/>
                      <a:gd name="T86" fmla="*/ 215 w 861"/>
                      <a:gd name="T87" fmla="*/ 45 h 646"/>
                      <a:gd name="T88" fmla="*/ 211 w 861"/>
                      <a:gd name="T89" fmla="*/ 40 h 646"/>
                      <a:gd name="T90" fmla="*/ 209 w 861"/>
                      <a:gd name="T91" fmla="*/ 35 h 646"/>
                      <a:gd name="T92" fmla="*/ 212 w 861"/>
                      <a:gd name="T93" fmla="*/ 29 h 646"/>
                      <a:gd name="T94" fmla="*/ 215 w 861"/>
                      <a:gd name="T95" fmla="*/ 25 h 646"/>
                      <a:gd name="T96" fmla="*/ 216 w 861"/>
                      <a:gd name="T97" fmla="*/ 20 h 646"/>
                      <a:gd name="T98" fmla="*/ 213 w 861"/>
                      <a:gd name="T99" fmla="*/ 15 h 646"/>
                      <a:gd name="T100" fmla="*/ 210 w 861"/>
                      <a:gd name="T101" fmla="*/ 9 h 646"/>
                      <a:gd name="T102" fmla="*/ 211 w 861"/>
                      <a:gd name="T103" fmla="*/ 4 h 646"/>
                      <a:gd name="T104" fmla="*/ 6 w 861"/>
                      <a:gd name="T105" fmla="*/ 0 h 64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</a:gdLst>
                    <a:ahLst/>
                    <a:cxnLst>
                      <a:cxn ang="T106">
                        <a:pos x="T0" y="T1"/>
                      </a:cxn>
                      <a:cxn ang="T107">
                        <a:pos x="T2" y="T3"/>
                      </a:cxn>
                      <a:cxn ang="T108">
                        <a:pos x="T4" y="T5"/>
                      </a:cxn>
                      <a:cxn ang="T109">
                        <a:pos x="T6" y="T7"/>
                      </a:cxn>
                      <a:cxn ang="T110">
                        <a:pos x="T8" y="T9"/>
                      </a:cxn>
                      <a:cxn ang="T111">
                        <a:pos x="T10" y="T11"/>
                      </a:cxn>
                      <a:cxn ang="T112">
                        <a:pos x="T12" y="T13"/>
                      </a:cxn>
                      <a:cxn ang="T113">
                        <a:pos x="T14" y="T15"/>
                      </a:cxn>
                      <a:cxn ang="T114">
                        <a:pos x="T16" y="T17"/>
                      </a:cxn>
                      <a:cxn ang="T115">
                        <a:pos x="T18" y="T19"/>
                      </a:cxn>
                      <a:cxn ang="T116">
                        <a:pos x="T20" y="T21"/>
                      </a:cxn>
                      <a:cxn ang="T117">
                        <a:pos x="T22" y="T23"/>
                      </a:cxn>
                      <a:cxn ang="T118">
                        <a:pos x="T24" y="T25"/>
                      </a:cxn>
                      <a:cxn ang="T119">
                        <a:pos x="T26" y="T27"/>
                      </a:cxn>
                      <a:cxn ang="T120">
                        <a:pos x="T28" y="T29"/>
                      </a:cxn>
                      <a:cxn ang="T121">
                        <a:pos x="T30" y="T31"/>
                      </a:cxn>
                      <a:cxn ang="T122">
                        <a:pos x="T32" y="T33"/>
                      </a:cxn>
                      <a:cxn ang="T123">
                        <a:pos x="T34" y="T35"/>
                      </a:cxn>
                      <a:cxn ang="T124">
                        <a:pos x="T36" y="T37"/>
                      </a:cxn>
                      <a:cxn ang="T125">
                        <a:pos x="T38" y="T39"/>
                      </a:cxn>
                      <a:cxn ang="T126">
                        <a:pos x="T40" y="T41"/>
                      </a:cxn>
                      <a:cxn ang="T127">
                        <a:pos x="T42" y="T43"/>
                      </a:cxn>
                      <a:cxn ang="T128">
                        <a:pos x="T44" y="T45"/>
                      </a:cxn>
                      <a:cxn ang="T129">
                        <a:pos x="T46" y="T47"/>
                      </a:cxn>
                      <a:cxn ang="T130">
                        <a:pos x="T48" y="T49"/>
                      </a:cxn>
                      <a:cxn ang="T131">
                        <a:pos x="T50" y="T51"/>
                      </a:cxn>
                      <a:cxn ang="T132">
                        <a:pos x="T52" y="T53"/>
                      </a:cxn>
                      <a:cxn ang="T133">
                        <a:pos x="T54" y="T55"/>
                      </a:cxn>
                      <a:cxn ang="T134">
                        <a:pos x="T56" y="T57"/>
                      </a:cxn>
                      <a:cxn ang="T135">
                        <a:pos x="T58" y="T59"/>
                      </a:cxn>
                      <a:cxn ang="T136">
                        <a:pos x="T60" y="T61"/>
                      </a:cxn>
                      <a:cxn ang="T137">
                        <a:pos x="T62" y="T63"/>
                      </a:cxn>
                      <a:cxn ang="T138">
                        <a:pos x="T64" y="T65"/>
                      </a:cxn>
                      <a:cxn ang="T139">
                        <a:pos x="T66" y="T67"/>
                      </a:cxn>
                      <a:cxn ang="T140">
                        <a:pos x="T68" y="T69"/>
                      </a:cxn>
                      <a:cxn ang="T141">
                        <a:pos x="T70" y="T71"/>
                      </a:cxn>
                      <a:cxn ang="T142">
                        <a:pos x="T72" y="T73"/>
                      </a:cxn>
                      <a:cxn ang="T143">
                        <a:pos x="T74" y="T75"/>
                      </a:cxn>
                      <a:cxn ang="T144">
                        <a:pos x="T76" y="T77"/>
                      </a:cxn>
                      <a:cxn ang="T145">
                        <a:pos x="T78" y="T79"/>
                      </a:cxn>
                      <a:cxn ang="T146">
                        <a:pos x="T80" y="T81"/>
                      </a:cxn>
                      <a:cxn ang="T147">
                        <a:pos x="T82" y="T83"/>
                      </a:cxn>
                      <a:cxn ang="T148">
                        <a:pos x="T84" y="T85"/>
                      </a:cxn>
                      <a:cxn ang="T149">
                        <a:pos x="T86" y="T87"/>
                      </a:cxn>
                      <a:cxn ang="T150">
                        <a:pos x="T88" y="T89"/>
                      </a:cxn>
                      <a:cxn ang="T151">
                        <a:pos x="T90" y="T91"/>
                      </a:cxn>
                      <a:cxn ang="T152">
                        <a:pos x="T92" y="T93"/>
                      </a:cxn>
                      <a:cxn ang="T153">
                        <a:pos x="T94" y="T95"/>
                      </a:cxn>
                      <a:cxn ang="T154">
                        <a:pos x="T96" y="T97"/>
                      </a:cxn>
                      <a:cxn ang="T155">
                        <a:pos x="T98" y="T99"/>
                      </a:cxn>
                      <a:cxn ang="T156">
                        <a:pos x="T100" y="T101"/>
                      </a:cxn>
                      <a:cxn ang="T157">
                        <a:pos x="T102" y="T103"/>
                      </a:cxn>
                      <a:cxn ang="T158">
                        <a:pos x="T104" y="T105"/>
                      </a:cxn>
                    </a:cxnLst>
                    <a:rect l="0" t="0" r="r" b="b"/>
                    <a:pathLst>
                      <a:path w="861" h="646">
                        <a:moveTo>
                          <a:pt x="24" y="0"/>
                        </a:moveTo>
                        <a:lnTo>
                          <a:pt x="19" y="17"/>
                        </a:lnTo>
                        <a:lnTo>
                          <a:pt x="21" y="26"/>
                        </a:lnTo>
                        <a:lnTo>
                          <a:pt x="23" y="34"/>
                        </a:lnTo>
                        <a:lnTo>
                          <a:pt x="24" y="53"/>
                        </a:lnTo>
                        <a:lnTo>
                          <a:pt x="21" y="66"/>
                        </a:lnTo>
                        <a:lnTo>
                          <a:pt x="16" y="78"/>
                        </a:lnTo>
                        <a:lnTo>
                          <a:pt x="11" y="86"/>
                        </a:lnTo>
                        <a:lnTo>
                          <a:pt x="5" y="101"/>
                        </a:lnTo>
                        <a:lnTo>
                          <a:pt x="5" y="113"/>
                        </a:lnTo>
                        <a:lnTo>
                          <a:pt x="11" y="124"/>
                        </a:lnTo>
                        <a:lnTo>
                          <a:pt x="16" y="134"/>
                        </a:lnTo>
                        <a:lnTo>
                          <a:pt x="27" y="146"/>
                        </a:lnTo>
                        <a:lnTo>
                          <a:pt x="32" y="158"/>
                        </a:lnTo>
                        <a:lnTo>
                          <a:pt x="32" y="166"/>
                        </a:lnTo>
                        <a:lnTo>
                          <a:pt x="28" y="176"/>
                        </a:lnTo>
                        <a:lnTo>
                          <a:pt x="19" y="184"/>
                        </a:lnTo>
                        <a:lnTo>
                          <a:pt x="12" y="194"/>
                        </a:lnTo>
                        <a:lnTo>
                          <a:pt x="7" y="203"/>
                        </a:lnTo>
                        <a:lnTo>
                          <a:pt x="5" y="212"/>
                        </a:lnTo>
                        <a:lnTo>
                          <a:pt x="11" y="223"/>
                        </a:lnTo>
                        <a:lnTo>
                          <a:pt x="17" y="233"/>
                        </a:lnTo>
                        <a:lnTo>
                          <a:pt x="24" y="242"/>
                        </a:lnTo>
                        <a:lnTo>
                          <a:pt x="28" y="250"/>
                        </a:lnTo>
                        <a:lnTo>
                          <a:pt x="32" y="259"/>
                        </a:lnTo>
                        <a:lnTo>
                          <a:pt x="28" y="271"/>
                        </a:lnTo>
                        <a:lnTo>
                          <a:pt x="19" y="282"/>
                        </a:lnTo>
                        <a:lnTo>
                          <a:pt x="11" y="290"/>
                        </a:lnTo>
                        <a:lnTo>
                          <a:pt x="1" y="303"/>
                        </a:lnTo>
                        <a:lnTo>
                          <a:pt x="0" y="314"/>
                        </a:lnTo>
                        <a:lnTo>
                          <a:pt x="3" y="325"/>
                        </a:lnTo>
                        <a:lnTo>
                          <a:pt x="12" y="335"/>
                        </a:lnTo>
                        <a:lnTo>
                          <a:pt x="21" y="344"/>
                        </a:lnTo>
                        <a:lnTo>
                          <a:pt x="31" y="356"/>
                        </a:lnTo>
                        <a:lnTo>
                          <a:pt x="36" y="373"/>
                        </a:lnTo>
                        <a:lnTo>
                          <a:pt x="31" y="388"/>
                        </a:lnTo>
                        <a:lnTo>
                          <a:pt x="21" y="400"/>
                        </a:lnTo>
                        <a:lnTo>
                          <a:pt x="17" y="409"/>
                        </a:lnTo>
                        <a:lnTo>
                          <a:pt x="17" y="420"/>
                        </a:lnTo>
                        <a:lnTo>
                          <a:pt x="19" y="426"/>
                        </a:lnTo>
                        <a:lnTo>
                          <a:pt x="27" y="435"/>
                        </a:lnTo>
                        <a:lnTo>
                          <a:pt x="39" y="449"/>
                        </a:lnTo>
                        <a:lnTo>
                          <a:pt x="60" y="475"/>
                        </a:lnTo>
                        <a:lnTo>
                          <a:pt x="101" y="515"/>
                        </a:lnTo>
                        <a:lnTo>
                          <a:pt x="135" y="548"/>
                        </a:lnTo>
                        <a:lnTo>
                          <a:pt x="156" y="566"/>
                        </a:lnTo>
                        <a:lnTo>
                          <a:pt x="178" y="579"/>
                        </a:lnTo>
                        <a:lnTo>
                          <a:pt x="204" y="594"/>
                        </a:lnTo>
                        <a:lnTo>
                          <a:pt x="240" y="613"/>
                        </a:lnTo>
                        <a:lnTo>
                          <a:pt x="294" y="631"/>
                        </a:lnTo>
                        <a:lnTo>
                          <a:pt x="335" y="639"/>
                        </a:lnTo>
                        <a:lnTo>
                          <a:pt x="378" y="644"/>
                        </a:lnTo>
                        <a:lnTo>
                          <a:pt x="434" y="646"/>
                        </a:lnTo>
                        <a:lnTo>
                          <a:pt x="493" y="644"/>
                        </a:lnTo>
                        <a:lnTo>
                          <a:pt x="545" y="643"/>
                        </a:lnTo>
                        <a:lnTo>
                          <a:pt x="589" y="636"/>
                        </a:lnTo>
                        <a:lnTo>
                          <a:pt x="628" y="627"/>
                        </a:lnTo>
                        <a:lnTo>
                          <a:pt x="657" y="617"/>
                        </a:lnTo>
                        <a:lnTo>
                          <a:pt x="681" y="605"/>
                        </a:lnTo>
                        <a:lnTo>
                          <a:pt x="701" y="593"/>
                        </a:lnTo>
                        <a:lnTo>
                          <a:pt x="717" y="583"/>
                        </a:lnTo>
                        <a:lnTo>
                          <a:pt x="733" y="566"/>
                        </a:lnTo>
                        <a:lnTo>
                          <a:pt x="785" y="500"/>
                        </a:lnTo>
                        <a:lnTo>
                          <a:pt x="824" y="443"/>
                        </a:lnTo>
                        <a:lnTo>
                          <a:pt x="839" y="415"/>
                        </a:lnTo>
                        <a:lnTo>
                          <a:pt x="843" y="403"/>
                        </a:lnTo>
                        <a:lnTo>
                          <a:pt x="844" y="394"/>
                        </a:lnTo>
                        <a:lnTo>
                          <a:pt x="844" y="384"/>
                        </a:lnTo>
                        <a:lnTo>
                          <a:pt x="837" y="373"/>
                        </a:lnTo>
                        <a:lnTo>
                          <a:pt x="832" y="366"/>
                        </a:lnTo>
                        <a:lnTo>
                          <a:pt x="829" y="355"/>
                        </a:lnTo>
                        <a:lnTo>
                          <a:pt x="832" y="343"/>
                        </a:lnTo>
                        <a:lnTo>
                          <a:pt x="837" y="335"/>
                        </a:lnTo>
                        <a:lnTo>
                          <a:pt x="843" y="325"/>
                        </a:lnTo>
                        <a:lnTo>
                          <a:pt x="849" y="317"/>
                        </a:lnTo>
                        <a:lnTo>
                          <a:pt x="856" y="307"/>
                        </a:lnTo>
                        <a:lnTo>
                          <a:pt x="861" y="297"/>
                        </a:lnTo>
                        <a:lnTo>
                          <a:pt x="860" y="284"/>
                        </a:lnTo>
                        <a:lnTo>
                          <a:pt x="855" y="275"/>
                        </a:lnTo>
                        <a:lnTo>
                          <a:pt x="849" y="265"/>
                        </a:lnTo>
                        <a:lnTo>
                          <a:pt x="843" y="257"/>
                        </a:lnTo>
                        <a:lnTo>
                          <a:pt x="835" y="248"/>
                        </a:lnTo>
                        <a:lnTo>
                          <a:pt x="833" y="237"/>
                        </a:lnTo>
                        <a:lnTo>
                          <a:pt x="835" y="229"/>
                        </a:lnTo>
                        <a:lnTo>
                          <a:pt x="844" y="216"/>
                        </a:lnTo>
                        <a:lnTo>
                          <a:pt x="853" y="206"/>
                        </a:lnTo>
                        <a:lnTo>
                          <a:pt x="856" y="196"/>
                        </a:lnTo>
                        <a:lnTo>
                          <a:pt x="856" y="181"/>
                        </a:lnTo>
                        <a:lnTo>
                          <a:pt x="851" y="168"/>
                        </a:lnTo>
                        <a:lnTo>
                          <a:pt x="843" y="158"/>
                        </a:lnTo>
                        <a:lnTo>
                          <a:pt x="839" y="151"/>
                        </a:lnTo>
                        <a:lnTo>
                          <a:pt x="835" y="139"/>
                        </a:lnTo>
                        <a:lnTo>
                          <a:pt x="837" y="127"/>
                        </a:lnTo>
                        <a:lnTo>
                          <a:pt x="844" y="117"/>
                        </a:lnTo>
                        <a:lnTo>
                          <a:pt x="849" y="109"/>
                        </a:lnTo>
                        <a:lnTo>
                          <a:pt x="856" y="101"/>
                        </a:lnTo>
                        <a:lnTo>
                          <a:pt x="860" y="91"/>
                        </a:lnTo>
                        <a:lnTo>
                          <a:pt x="861" y="79"/>
                        </a:lnTo>
                        <a:lnTo>
                          <a:pt x="859" y="72"/>
                        </a:lnTo>
                        <a:lnTo>
                          <a:pt x="851" y="60"/>
                        </a:lnTo>
                        <a:lnTo>
                          <a:pt x="844" y="50"/>
                        </a:lnTo>
                        <a:lnTo>
                          <a:pt x="839" y="37"/>
                        </a:lnTo>
                        <a:lnTo>
                          <a:pt x="839" y="26"/>
                        </a:lnTo>
                        <a:lnTo>
                          <a:pt x="843" y="16"/>
                        </a:lnTo>
                        <a:lnTo>
                          <a:pt x="840" y="0"/>
                        </a:lnTo>
                        <a:lnTo>
                          <a:pt x="24" y="0"/>
                        </a:lnTo>
                        <a:close/>
                      </a:path>
                    </a:pathLst>
                  </a:custGeom>
                  <a:solidFill>
                    <a:srgbClr val="FFC08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0276" name="Freeform 114"/>
                  <p:cNvSpPr>
                    <a:spLocks/>
                  </p:cNvSpPr>
                  <p:nvPr/>
                </p:nvSpPr>
                <p:spPr bwMode="auto">
                  <a:xfrm>
                    <a:off x="2772" y="1412"/>
                    <a:ext cx="27" cy="22"/>
                  </a:xfrm>
                  <a:custGeom>
                    <a:avLst/>
                    <a:gdLst>
                      <a:gd name="T0" fmla="*/ 2 w 107"/>
                      <a:gd name="T1" fmla="*/ 0 h 90"/>
                      <a:gd name="T2" fmla="*/ 3 w 107"/>
                      <a:gd name="T3" fmla="*/ 3 h 90"/>
                      <a:gd name="T4" fmla="*/ 6 w 107"/>
                      <a:gd name="T5" fmla="*/ 6 h 90"/>
                      <a:gd name="T6" fmla="*/ 11 w 107"/>
                      <a:gd name="T7" fmla="*/ 10 h 90"/>
                      <a:gd name="T8" fmla="*/ 16 w 107"/>
                      <a:gd name="T9" fmla="*/ 13 h 90"/>
                      <a:gd name="T10" fmla="*/ 22 w 107"/>
                      <a:gd name="T11" fmla="*/ 15 h 90"/>
                      <a:gd name="T12" fmla="*/ 27 w 107"/>
                      <a:gd name="T13" fmla="*/ 16 h 90"/>
                      <a:gd name="T14" fmla="*/ 25 w 107"/>
                      <a:gd name="T15" fmla="*/ 20 h 90"/>
                      <a:gd name="T16" fmla="*/ 18 w 107"/>
                      <a:gd name="T17" fmla="*/ 19 h 90"/>
                      <a:gd name="T18" fmla="*/ 11 w 107"/>
                      <a:gd name="T19" fmla="*/ 19 h 90"/>
                      <a:gd name="T20" fmla="*/ 6 w 107"/>
                      <a:gd name="T21" fmla="*/ 22 h 90"/>
                      <a:gd name="T22" fmla="*/ 7 w 107"/>
                      <a:gd name="T23" fmla="*/ 20 h 90"/>
                      <a:gd name="T24" fmla="*/ 7 w 107"/>
                      <a:gd name="T25" fmla="*/ 17 h 90"/>
                      <a:gd name="T26" fmla="*/ 5 w 107"/>
                      <a:gd name="T27" fmla="*/ 14 h 90"/>
                      <a:gd name="T28" fmla="*/ 3 w 107"/>
                      <a:gd name="T29" fmla="*/ 11 h 90"/>
                      <a:gd name="T30" fmla="*/ 1 w 107"/>
                      <a:gd name="T31" fmla="*/ 8 h 90"/>
                      <a:gd name="T32" fmla="*/ 0 w 107"/>
                      <a:gd name="T33" fmla="*/ 4 h 90"/>
                      <a:gd name="T34" fmla="*/ 2 w 107"/>
                      <a:gd name="T35" fmla="*/ 0 h 90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</a:gdLst>
                    <a:ahLst/>
                    <a:cxnLst>
                      <a:cxn ang="T36">
                        <a:pos x="T0" y="T1"/>
                      </a:cxn>
                      <a:cxn ang="T37">
                        <a:pos x="T2" y="T3"/>
                      </a:cxn>
                      <a:cxn ang="T38">
                        <a:pos x="T4" y="T5"/>
                      </a:cxn>
                      <a:cxn ang="T39">
                        <a:pos x="T6" y="T7"/>
                      </a:cxn>
                      <a:cxn ang="T40">
                        <a:pos x="T8" y="T9"/>
                      </a:cxn>
                      <a:cxn ang="T41">
                        <a:pos x="T10" y="T11"/>
                      </a:cxn>
                      <a:cxn ang="T42">
                        <a:pos x="T12" y="T13"/>
                      </a:cxn>
                      <a:cxn ang="T43">
                        <a:pos x="T14" y="T15"/>
                      </a:cxn>
                      <a:cxn ang="T44">
                        <a:pos x="T16" y="T17"/>
                      </a:cxn>
                      <a:cxn ang="T45">
                        <a:pos x="T18" y="T19"/>
                      </a:cxn>
                      <a:cxn ang="T46">
                        <a:pos x="T20" y="T21"/>
                      </a:cxn>
                      <a:cxn ang="T47">
                        <a:pos x="T22" y="T23"/>
                      </a:cxn>
                      <a:cxn ang="T48">
                        <a:pos x="T24" y="T25"/>
                      </a:cxn>
                      <a:cxn ang="T49">
                        <a:pos x="T26" y="T27"/>
                      </a:cxn>
                      <a:cxn ang="T50">
                        <a:pos x="T28" y="T29"/>
                      </a:cxn>
                      <a:cxn ang="T51">
                        <a:pos x="T30" y="T31"/>
                      </a:cxn>
                      <a:cxn ang="T52">
                        <a:pos x="T32" y="T33"/>
                      </a:cxn>
                      <a:cxn ang="T53">
                        <a:pos x="T34" y="T35"/>
                      </a:cxn>
                    </a:cxnLst>
                    <a:rect l="0" t="0" r="r" b="b"/>
                    <a:pathLst>
                      <a:path w="107" h="90">
                        <a:moveTo>
                          <a:pt x="6" y="0"/>
                        </a:moveTo>
                        <a:lnTo>
                          <a:pt x="12" y="12"/>
                        </a:lnTo>
                        <a:lnTo>
                          <a:pt x="23" y="23"/>
                        </a:lnTo>
                        <a:lnTo>
                          <a:pt x="42" y="39"/>
                        </a:lnTo>
                        <a:lnTo>
                          <a:pt x="64" y="52"/>
                        </a:lnTo>
                        <a:lnTo>
                          <a:pt x="86" y="60"/>
                        </a:lnTo>
                        <a:lnTo>
                          <a:pt x="107" y="65"/>
                        </a:lnTo>
                        <a:lnTo>
                          <a:pt x="98" y="80"/>
                        </a:lnTo>
                        <a:lnTo>
                          <a:pt x="71" y="77"/>
                        </a:lnTo>
                        <a:lnTo>
                          <a:pt x="42" y="79"/>
                        </a:lnTo>
                        <a:lnTo>
                          <a:pt x="23" y="90"/>
                        </a:lnTo>
                        <a:lnTo>
                          <a:pt x="27" y="80"/>
                        </a:lnTo>
                        <a:lnTo>
                          <a:pt x="26" y="71"/>
                        </a:lnTo>
                        <a:lnTo>
                          <a:pt x="19" y="56"/>
                        </a:lnTo>
                        <a:lnTo>
                          <a:pt x="11" y="45"/>
                        </a:lnTo>
                        <a:lnTo>
                          <a:pt x="2" y="31"/>
                        </a:lnTo>
                        <a:lnTo>
                          <a:pt x="0" y="15"/>
                        </a:lnTo>
                        <a:lnTo>
                          <a:pt x="6" y="0"/>
                        </a:lnTo>
                        <a:close/>
                      </a:path>
                    </a:pathLst>
                  </a:custGeom>
                  <a:solidFill>
                    <a:srgbClr val="FFA04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0277" name="Freeform 115"/>
                  <p:cNvSpPr>
                    <a:spLocks/>
                  </p:cNvSpPr>
                  <p:nvPr/>
                </p:nvSpPr>
                <p:spPr bwMode="auto">
                  <a:xfrm>
                    <a:off x="2773" y="1439"/>
                    <a:ext cx="35" cy="19"/>
                  </a:xfrm>
                  <a:custGeom>
                    <a:avLst/>
                    <a:gdLst>
                      <a:gd name="T0" fmla="*/ 0 w 141"/>
                      <a:gd name="T1" fmla="*/ 2 h 75"/>
                      <a:gd name="T2" fmla="*/ 1 w 141"/>
                      <a:gd name="T3" fmla="*/ 0 h 75"/>
                      <a:gd name="T4" fmla="*/ 2 w 141"/>
                      <a:gd name="T5" fmla="*/ 2 h 75"/>
                      <a:gd name="T6" fmla="*/ 5 w 141"/>
                      <a:gd name="T7" fmla="*/ 4 h 75"/>
                      <a:gd name="T8" fmla="*/ 10 w 141"/>
                      <a:gd name="T9" fmla="*/ 6 h 75"/>
                      <a:gd name="T10" fmla="*/ 15 w 141"/>
                      <a:gd name="T11" fmla="*/ 7 h 75"/>
                      <a:gd name="T12" fmla="*/ 23 w 141"/>
                      <a:gd name="T13" fmla="*/ 9 h 75"/>
                      <a:gd name="T14" fmla="*/ 32 w 141"/>
                      <a:gd name="T15" fmla="*/ 10 h 75"/>
                      <a:gd name="T16" fmla="*/ 35 w 141"/>
                      <a:gd name="T17" fmla="*/ 18 h 75"/>
                      <a:gd name="T18" fmla="*/ 25 w 141"/>
                      <a:gd name="T19" fmla="*/ 16 h 75"/>
                      <a:gd name="T20" fmla="*/ 17 w 141"/>
                      <a:gd name="T21" fmla="*/ 15 h 75"/>
                      <a:gd name="T22" fmla="*/ 10 w 141"/>
                      <a:gd name="T23" fmla="*/ 16 h 75"/>
                      <a:gd name="T24" fmla="*/ 6 w 141"/>
                      <a:gd name="T25" fmla="*/ 19 h 75"/>
                      <a:gd name="T26" fmla="*/ 6 w 141"/>
                      <a:gd name="T27" fmla="*/ 17 h 75"/>
                      <a:gd name="T28" fmla="*/ 6 w 141"/>
                      <a:gd name="T29" fmla="*/ 14 h 75"/>
                      <a:gd name="T30" fmla="*/ 5 w 141"/>
                      <a:gd name="T31" fmla="*/ 12 h 75"/>
                      <a:gd name="T32" fmla="*/ 2 w 141"/>
                      <a:gd name="T33" fmla="*/ 8 h 75"/>
                      <a:gd name="T34" fmla="*/ 0 w 141"/>
                      <a:gd name="T35" fmla="*/ 5 h 75"/>
                      <a:gd name="T36" fmla="*/ 0 w 141"/>
                      <a:gd name="T37" fmla="*/ 2 h 75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</a:gdLst>
                    <a:ahLst/>
                    <a:cxnLst>
                      <a:cxn ang="T38">
                        <a:pos x="T0" y="T1"/>
                      </a:cxn>
                      <a:cxn ang="T39">
                        <a:pos x="T2" y="T3"/>
                      </a:cxn>
                      <a:cxn ang="T40">
                        <a:pos x="T4" y="T5"/>
                      </a:cxn>
                      <a:cxn ang="T41">
                        <a:pos x="T6" y="T7"/>
                      </a:cxn>
                      <a:cxn ang="T42">
                        <a:pos x="T8" y="T9"/>
                      </a:cxn>
                      <a:cxn ang="T43">
                        <a:pos x="T10" y="T11"/>
                      </a:cxn>
                      <a:cxn ang="T44">
                        <a:pos x="T12" y="T13"/>
                      </a:cxn>
                      <a:cxn ang="T45">
                        <a:pos x="T14" y="T15"/>
                      </a:cxn>
                      <a:cxn ang="T46">
                        <a:pos x="T16" y="T17"/>
                      </a:cxn>
                      <a:cxn ang="T47">
                        <a:pos x="T18" y="T19"/>
                      </a:cxn>
                      <a:cxn ang="T48">
                        <a:pos x="T20" y="T21"/>
                      </a:cxn>
                      <a:cxn ang="T49">
                        <a:pos x="T22" y="T23"/>
                      </a:cxn>
                      <a:cxn ang="T50">
                        <a:pos x="T24" y="T25"/>
                      </a:cxn>
                      <a:cxn ang="T51">
                        <a:pos x="T26" y="T27"/>
                      </a:cxn>
                      <a:cxn ang="T52">
                        <a:pos x="T28" y="T29"/>
                      </a:cxn>
                      <a:cxn ang="T53">
                        <a:pos x="T30" y="T31"/>
                      </a:cxn>
                      <a:cxn ang="T54">
                        <a:pos x="T32" y="T33"/>
                      </a:cxn>
                      <a:cxn ang="T55">
                        <a:pos x="T34" y="T35"/>
                      </a:cxn>
                      <a:cxn ang="T56">
                        <a:pos x="T36" y="T37"/>
                      </a:cxn>
                    </a:cxnLst>
                    <a:rect l="0" t="0" r="r" b="b"/>
                    <a:pathLst>
                      <a:path w="141" h="75">
                        <a:moveTo>
                          <a:pt x="0" y="9"/>
                        </a:moveTo>
                        <a:lnTo>
                          <a:pt x="4" y="0"/>
                        </a:lnTo>
                        <a:lnTo>
                          <a:pt x="9" y="9"/>
                        </a:lnTo>
                        <a:lnTo>
                          <a:pt x="20" y="14"/>
                        </a:lnTo>
                        <a:lnTo>
                          <a:pt x="40" y="22"/>
                        </a:lnTo>
                        <a:lnTo>
                          <a:pt x="61" y="28"/>
                        </a:lnTo>
                        <a:lnTo>
                          <a:pt x="93" y="34"/>
                        </a:lnTo>
                        <a:lnTo>
                          <a:pt x="130" y="40"/>
                        </a:lnTo>
                        <a:lnTo>
                          <a:pt x="141" y="72"/>
                        </a:lnTo>
                        <a:lnTo>
                          <a:pt x="100" y="62"/>
                        </a:lnTo>
                        <a:lnTo>
                          <a:pt x="68" y="59"/>
                        </a:lnTo>
                        <a:lnTo>
                          <a:pt x="42" y="63"/>
                        </a:lnTo>
                        <a:lnTo>
                          <a:pt x="24" y="75"/>
                        </a:lnTo>
                        <a:lnTo>
                          <a:pt x="24" y="66"/>
                        </a:lnTo>
                        <a:lnTo>
                          <a:pt x="24" y="56"/>
                        </a:lnTo>
                        <a:lnTo>
                          <a:pt x="20" y="47"/>
                        </a:lnTo>
                        <a:lnTo>
                          <a:pt x="9" y="33"/>
                        </a:lnTo>
                        <a:lnTo>
                          <a:pt x="0" y="21"/>
                        </a:lnTo>
                        <a:lnTo>
                          <a:pt x="0" y="9"/>
                        </a:lnTo>
                        <a:close/>
                      </a:path>
                    </a:pathLst>
                  </a:custGeom>
                  <a:solidFill>
                    <a:srgbClr val="FFA04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0278" name="Freeform 116"/>
                  <p:cNvSpPr>
                    <a:spLocks/>
                  </p:cNvSpPr>
                  <p:nvPr/>
                </p:nvSpPr>
                <p:spPr bwMode="auto">
                  <a:xfrm>
                    <a:off x="2771" y="1463"/>
                    <a:ext cx="42" cy="24"/>
                  </a:xfrm>
                  <a:custGeom>
                    <a:avLst/>
                    <a:gdLst>
                      <a:gd name="T0" fmla="*/ 1 w 165"/>
                      <a:gd name="T1" fmla="*/ 3 h 95"/>
                      <a:gd name="T2" fmla="*/ 3 w 165"/>
                      <a:gd name="T3" fmla="*/ 0 h 95"/>
                      <a:gd name="T4" fmla="*/ 5 w 165"/>
                      <a:gd name="T5" fmla="*/ 4 h 95"/>
                      <a:gd name="T6" fmla="*/ 8 w 165"/>
                      <a:gd name="T7" fmla="*/ 6 h 95"/>
                      <a:gd name="T8" fmla="*/ 11 w 165"/>
                      <a:gd name="T9" fmla="*/ 8 h 95"/>
                      <a:gd name="T10" fmla="*/ 17 w 165"/>
                      <a:gd name="T11" fmla="*/ 10 h 95"/>
                      <a:gd name="T12" fmla="*/ 23 w 165"/>
                      <a:gd name="T13" fmla="*/ 11 h 95"/>
                      <a:gd name="T14" fmla="*/ 31 w 165"/>
                      <a:gd name="T15" fmla="*/ 13 h 95"/>
                      <a:gd name="T16" fmla="*/ 40 w 165"/>
                      <a:gd name="T17" fmla="*/ 16 h 95"/>
                      <a:gd name="T18" fmla="*/ 42 w 165"/>
                      <a:gd name="T19" fmla="*/ 24 h 95"/>
                      <a:gd name="T20" fmla="*/ 32 w 165"/>
                      <a:gd name="T21" fmla="*/ 20 h 95"/>
                      <a:gd name="T22" fmla="*/ 25 w 165"/>
                      <a:gd name="T23" fmla="*/ 17 h 95"/>
                      <a:gd name="T24" fmla="*/ 19 w 165"/>
                      <a:gd name="T25" fmla="*/ 16 h 95"/>
                      <a:gd name="T26" fmla="*/ 14 w 165"/>
                      <a:gd name="T27" fmla="*/ 16 h 95"/>
                      <a:gd name="T28" fmla="*/ 12 w 165"/>
                      <a:gd name="T29" fmla="*/ 18 h 95"/>
                      <a:gd name="T30" fmla="*/ 9 w 165"/>
                      <a:gd name="T31" fmla="*/ 21 h 95"/>
                      <a:gd name="T32" fmla="*/ 8 w 165"/>
                      <a:gd name="T33" fmla="*/ 18 h 95"/>
                      <a:gd name="T34" fmla="*/ 5 w 165"/>
                      <a:gd name="T35" fmla="*/ 13 h 95"/>
                      <a:gd name="T36" fmla="*/ 3 w 165"/>
                      <a:gd name="T37" fmla="*/ 10 h 95"/>
                      <a:gd name="T38" fmla="*/ 0 w 165"/>
                      <a:gd name="T39" fmla="*/ 7 h 95"/>
                      <a:gd name="T40" fmla="*/ 1 w 165"/>
                      <a:gd name="T41" fmla="*/ 3 h 95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</a:gdLst>
                    <a:ahLst/>
                    <a:cxnLst>
                      <a:cxn ang="T42">
                        <a:pos x="T0" y="T1"/>
                      </a:cxn>
                      <a:cxn ang="T43">
                        <a:pos x="T2" y="T3"/>
                      </a:cxn>
                      <a:cxn ang="T44">
                        <a:pos x="T4" y="T5"/>
                      </a:cxn>
                      <a:cxn ang="T45">
                        <a:pos x="T6" y="T7"/>
                      </a:cxn>
                      <a:cxn ang="T46">
                        <a:pos x="T8" y="T9"/>
                      </a:cxn>
                      <a:cxn ang="T47">
                        <a:pos x="T10" y="T11"/>
                      </a:cxn>
                      <a:cxn ang="T48">
                        <a:pos x="T12" y="T13"/>
                      </a:cxn>
                      <a:cxn ang="T49">
                        <a:pos x="T14" y="T15"/>
                      </a:cxn>
                      <a:cxn ang="T50">
                        <a:pos x="T16" y="T17"/>
                      </a:cxn>
                      <a:cxn ang="T51">
                        <a:pos x="T18" y="T19"/>
                      </a:cxn>
                      <a:cxn ang="T52">
                        <a:pos x="T20" y="T21"/>
                      </a:cxn>
                      <a:cxn ang="T53">
                        <a:pos x="T22" y="T23"/>
                      </a:cxn>
                      <a:cxn ang="T54">
                        <a:pos x="T24" y="T25"/>
                      </a:cxn>
                      <a:cxn ang="T55">
                        <a:pos x="T26" y="T27"/>
                      </a:cxn>
                      <a:cxn ang="T56">
                        <a:pos x="T28" y="T29"/>
                      </a:cxn>
                      <a:cxn ang="T57">
                        <a:pos x="T30" y="T31"/>
                      </a:cxn>
                      <a:cxn ang="T58">
                        <a:pos x="T32" y="T33"/>
                      </a:cxn>
                      <a:cxn ang="T59">
                        <a:pos x="T34" y="T35"/>
                      </a:cxn>
                      <a:cxn ang="T60">
                        <a:pos x="T36" y="T37"/>
                      </a:cxn>
                      <a:cxn ang="T61">
                        <a:pos x="T38" y="T39"/>
                      </a:cxn>
                      <a:cxn ang="T62">
                        <a:pos x="T40" y="T41"/>
                      </a:cxn>
                    </a:cxnLst>
                    <a:rect l="0" t="0" r="r" b="b"/>
                    <a:pathLst>
                      <a:path w="165" h="95">
                        <a:moveTo>
                          <a:pt x="2" y="12"/>
                        </a:moveTo>
                        <a:lnTo>
                          <a:pt x="10" y="0"/>
                        </a:lnTo>
                        <a:lnTo>
                          <a:pt x="20" y="16"/>
                        </a:lnTo>
                        <a:lnTo>
                          <a:pt x="31" y="23"/>
                        </a:lnTo>
                        <a:lnTo>
                          <a:pt x="43" y="31"/>
                        </a:lnTo>
                        <a:lnTo>
                          <a:pt x="65" y="38"/>
                        </a:lnTo>
                        <a:lnTo>
                          <a:pt x="91" y="45"/>
                        </a:lnTo>
                        <a:lnTo>
                          <a:pt x="120" y="53"/>
                        </a:lnTo>
                        <a:lnTo>
                          <a:pt x="158" y="65"/>
                        </a:lnTo>
                        <a:lnTo>
                          <a:pt x="165" y="95"/>
                        </a:lnTo>
                        <a:lnTo>
                          <a:pt x="126" y="79"/>
                        </a:lnTo>
                        <a:lnTo>
                          <a:pt x="97" y="69"/>
                        </a:lnTo>
                        <a:lnTo>
                          <a:pt x="74" y="65"/>
                        </a:lnTo>
                        <a:lnTo>
                          <a:pt x="55" y="65"/>
                        </a:lnTo>
                        <a:lnTo>
                          <a:pt x="46" y="72"/>
                        </a:lnTo>
                        <a:lnTo>
                          <a:pt x="35" y="83"/>
                        </a:lnTo>
                        <a:lnTo>
                          <a:pt x="32" y="71"/>
                        </a:lnTo>
                        <a:lnTo>
                          <a:pt x="20" y="53"/>
                        </a:lnTo>
                        <a:lnTo>
                          <a:pt x="10" y="41"/>
                        </a:lnTo>
                        <a:lnTo>
                          <a:pt x="0" y="28"/>
                        </a:lnTo>
                        <a:lnTo>
                          <a:pt x="2" y="12"/>
                        </a:lnTo>
                        <a:close/>
                      </a:path>
                    </a:pathLst>
                  </a:custGeom>
                  <a:solidFill>
                    <a:srgbClr val="FFA04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0279" name="Freeform 117"/>
                  <p:cNvSpPr>
                    <a:spLocks/>
                  </p:cNvSpPr>
                  <p:nvPr/>
                </p:nvSpPr>
                <p:spPr bwMode="auto">
                  <a:xfrm>
                    <a:off x="2776" y="1489"/>
                    <a:ext cx="49" cy="52"/>
                  </a:xfrm>
                  <a:custGeom>
                    <a:avLst/>
                    <a:gdLst>
                      <a:gd name="T0" fmla="*/ 1 w 196"/>
                      <a:gd name="T1" fmla="*/ 8 h 208"/>
                      <a:gd name="T2" fmla="*/ 0 w 196"/>
                      <a:gd name="T3" fmla="*/ 5 h 208"/>
                      <a:gd name="T4" fmla="*/ 0 w 196"/>
                      <a:gd name="T5" fmla="*/ 3 h 208"/>
                      <a:gd name="T6" fmla="*/ 2 w 196"/>
                      <a:gd name="T7" fmla="*/ 0 h 208"/>
                      <a:gd name="T8" fmla="*/ 5 w 196"/>
                      <a:gd name="T9" fmla="*/ 4 h 208"/>
                      <a:gd name="T10" fmla="*/ 11 w 196"/>
                      <a:gd name="T11" fmla="*/ 7 h 208"/>
                      <a:gd name="T12" fmla="*/ 17 w 196"/>
                      <a:gd name="T13" fmla="*/ 10 h 208"/>
                      <a:gd name="T14" fmla="*/ 25 w 196"/>
                      <a:gd name="T15" fmla="*/ 12 h 208"/>
                      <a:gd name="T16" fmla="*/ 37 w 196"/>
                      <a:gd name="T17" fmla="*/ 15 h 208"/>
                      <a:gd name="T18" fmla="*/ 39 w 196"/>
                      <a:gd name="T19" fmla="*/ 21 h 208"/>
                      <a:gd name="T20" fmla="*/ 33 w 196"/>
                      <a:gd name="T21" fmla="*/ 19 h 208"/>
                      <a:gd name="T22" fmla="*/ 27 w 196"/>
                      <a:gd name="T23" fmla="*/ 18 h 208"/>
                      <a:gd name="T24" fmla="*/ 24 w 196"/>
                      <a:gd name="T25" fmla="*/ 19 h 208"/>
                      <a:gd name="T26" fmla="*/ 23 w 196"/>
                      <a:gd name="T27" fmla="*/ 22 h 208"/>
                      <a:gd name="T28" fmla="*/ 25 w 196"/>
                      <a:gd name="T29" fmla="*/ 25 h 208"/>
                      <a:gd name="T30" fmla="*/ 27 w 196"/>
                      <a:gd name="T31" fmla="*/ 29 h 208"/>
                      <a:gd name="T32" fmla="*/ 32 w 196"/>
                      <a:gd name="T33" fmla="*/ 35 h 208"/>
                      <a:gd name="T34" fmla="*/ 39 w 196"/>
                      <a:gd name="T35" fmla="*/ 41 h 208"/>
                      <a:gd name="T36" fmla="*/ 49 w 196"/>
                      <a:gd name="T37" fmla="*/ 47 h 208"/>
                      <a:gd name="T38" fmla="*/ 49 w 196"/>
                      <a:gd name="T39" fmla="*/ 52 h 208"/>
                      <a:gd name="T40" fmla="*/ 45 w 196"/>
                      <a:gd name="T41" fmla="*/ 49 h 208"/>
                      <a:gd name="T42" fmla="*/ 39 w 196"/>
                      <a:gd name="T43" fmla="*/ 46 h 208"/>
                      <a:gd name="T44" fmla="*/ 31 w 196"/>
                      <a:gd name="T45" fmla="*/ 41 h 208"/>
                      <a:gd name="T46" fmla="*/ 25 w 196"/>
                      <a:gd name="T47" fmla="*/ 34 h 208"/>
                      <a:gd name="T48" fmla="*/ 19 w 196"/>
                      <a:gd name="T49" fmla="*/ 29 h 208"/>
                      <a:gd name="T50" fmla="*/ 13 w 196"/>
                      <a:gd name="T51" fmla="*/ 23 h 208"/>
                      <a:gd name="T52" fmla="*/ 9 w 196"/>
                      <a:gd name="T53" fmla="*/ 18 h 208"/>
                      <a:gd name="T54" fmla="*/ 4 w 196"/>
                      <a:gd name="T55" fmla="*/ 13 h 208"/>
                      <a:gd name="T56" fmla="*/ 1 w 196"/>
                      <a:gd name="T57" fmla="*/ 8 h 208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</a:gdLst>
                    <a:ahLst/>
                    <a:cxnLst>
                      <a:cxn ang="T58">
                        <a:pos x="T0" y="T1"/>
                      </a:cxn>
                      <a:cxn ang="T59">
                        <a:pos x="T2" y="T3"/>
                      </a:cxn>
                      <a:cxn ang="T60">
                        <a:pos x="T4" y="T5"/>
                      </a:cxn>
                      <a:cxn ang="T61">
                        <a:pos x="T6" y="T7"/>
                      </a:cxn>
                      <a:cxn ang="T62">
                        <a:pos x="T8" y="T9"/>
                      </a:cxn>
                      <a:cxn ang="T63">
                        <a:pos x="T10" y="T11"/>
                      </a:cxn>
                      <a:cxn ang="T64">
                        <a:pos x="T12" y="T13"/>
                      </a:cxn>
                      <a:cxn ang="T65">
                        <a:pos x="T14" y="T15"/>
                      </a:cxn>
                      <a:cxn ang="T66">
                        <a:pos x="T16" y="T17"/>
                      </a:cxn>
                      <a:cxn ang="T67">
                        <a:pos x="T18" y="T19"/>
                      </a:cxn>
                      <a:cxn ang="T68">
                        <a:pos x="T20" y="T21"/>
                      </a:cxn>
                      <a:cxn ang="T69">
                        <a:pos x="T22" y="T23"/>
                      </a:cxn>
                      <a:cxn ang="T70">
                        <a:pos x="T24" y="T25"/>
                      </a:cxn>
                      <a:cxn ang="T71">
                        <a:pos x="T26" y="T27"/>
                      </a:cxn>
                      <a:cxn ang="T72">
                        <a:pos x="T28" y="T29"/>
                      </a:cxn>
                      <a:cxn ang="T73">
                        <a:pos x="T30" y="T31"/>
                      </a:cxn>
                      <a:cxn ang="T74">
                        <a:pos x="T32" y="T33"/>
                      </a:cxn>
                      <a:cxn ang="T75">
                        <a:pos x="T34" y="T35"/>
                      </a:cxn>
                      <a:cxn ang="T76">
                        <a:pos x="T36" y="T37"/>
                      </a:cxn>
                      <a:cxn ang="T77">
                        <a:pos x="T38" y="T39"/>
                      </a:cxn>
                      <a:cxn ang="T78">
                        <a:pos x="T40" y="T41"/>
                      </a:cxn>
                      <a:cxn ang="T79">
                        <a:pos x="T42" y="T43"/>
                      </a:cxn>
                      <a:cxn ang="T80">
                        <a:pos x="T44" y="T45"/>
                      </a:cxn>
                      <a:cxn ang="T81">
                        <a:pos x="T46" y="T47"/>
                      </a:cxn>
                      <a:cxn ang="T82">
                        <a:pos x="T48" y="T49"/>
                      </a:cxn>
                      <a:cxn ang="T83">
                        <a:pos x="T50" y="T51"/>
                      </a:cxn>
                      <a:cxn ang="T84">
                        <a:pos x="T52" y="T53"/>
                      </a:cxn>
                      <a:cxn ang="T85">
                        <a:pos x="T54" y="T55"/>
                      </a:cxn>
                      <a:cxn ang="T86">
                        <a:pos x="T56" y="T57"/>
                      </a:cxn>
                    </a:cxnLst>
                    <a:rect l="0" t="0" r="r" b="b"/>
                    <a:pathLst>
                      <a:path w="196" h="208">
                        <a:moveTo>
                          <a:pt x="2" y="32"/>
                        </a:moveTo>
                        <a:lnTo>
                          <a:pt x="0" y="19"/>
                        </a:lnTo>
                        <a:lnTo>
                          <a:pt x="0" y="10"/>
                        </a:lnTo>
                        <a:lnTo>
                          <a:pt x="8" y="0"/>
                        </a:lnTo>
                        <a:lnTo>
                          <a:pt x="21" y="15"/>
                        </a:lnTo>
                        <a:lnTo>
                          <a:pt x="45" y="29"/>
                        </a:lnTo>
                        <a:lnTo>
                          <a:pt x="68" y="40"/>
                        </a:lnTo>
                        <a:lnTo>
                          <a:pt x="100" y="49"/>
                        </a:lnTo>
                        <a:lnTo>
                          <a:pt x="147" y="59"/>
                        </a:lnTo>
                        <a:lnTo>
                          <a:pt x="157" y="82"/>
                        </a:lnTo>
                        <a:lnTo>
                          <a:pt x="132" y="75"/>
                        </a:lnTo>
                        <a:lnTo>
                          <a:pt x="108" y="72"/>
                        </a:lnTo>
                        <a:lnTo>
                          <a:pt x="95" y="74"/>
                        </a:lnTo>
                        <a:lnTo>
                          <a:pt x="92" y="86"/>
                        </a:lnTo>
                        <a:lnTo>
                          <a:pt x="99" y="101"/>
                        </a:lnTo>
                        <a:lnTo>
                          <a:pt x="109" y="115"/>
                        </a:lnTo>
                        <a:lnTo>
                          <a:pt x="129" y="138"/>
                        </a:lnTo>
                        <a:lnTo>
                          <a:pt x="157" y="162"/>
                        </a:lnTo>
                        <a:lnTo>
                          <a:pt x="196" y="189"/>
                        </a:lnTo>
                        <a:lnTo>
                          <a:pt x="196" y="208"/>
                        </a:lnTo>
                        <a:lnTo>
                          <a:pt x="179" y="197"/>
                        </a:lnTo>
                        <a:lnTo>
                          <a:pt x="157" y="185"/>
                        </a:lnTo>
                        <a:lnTo>
                          <a:pt x="125" y="162"/>
                        </a:lnTo>
                        <a:lnTo>
                          <a:pt x="99" y="136"/>
                        </a:lnTo>
                        <a:lnTo>
                          <a:pt x="76" y="115"/>
                        </a:lnTo>
                        <a:lnTo>
                          <a:pt x="53" y="91"/>
                        </a:lnTo>
                        <a:lnTo>
                          <a:pt x="34" y="71"/>
                        </a:lnTo>
                        <a:lnTo>
                          <a:pt x="14" y="52"/>
                        </a:lnTo>
                        <a:lnTo>
                          <a:pt x="2" y="32"/>
                        </a:lnTo>
                        <a:close/>
                      </a:path>
                    </a:pathLst>
                  </a:custGeom>
                  <a:solidFill>
                    <a:srgbClr val="FFA04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0280" name="Freeform 118"/>
                  <p:cNvSpPr>
                    <a:spLocks/>
                  </p:cNvSpPr>
                  <p:nvPr/>
                </p:nvSpPr>
                <p:spPr bwMode="auto">
                  <a:xfrm>
                    <a:off x="2777" y="1396"/>
                    <a:ext cx="20" cy="15"/>
                  </a:xfrm>
                  <a:custGeom>
                    <a:avLst/>
                    <a:gdLst>
                      <a:gd name="T0" fmla="*/ 0 w 82"/>
                      <a:gd name="T1" fmla="*/ 0 h 63"/>
                      <a:gd name="T2" fmla="*/ 2 w 82"/>
                      <a:gd name="T3" fmla="*/ 2 h 63"/>
                      <a:gd name="T4" fmla="*/ 6 w 82"/>
                      <a:gd name="T5" fmla="*/ 5 h 63"/>
                      <a:gd name="T6" fmla="*/ 10 w 82"/>
                      <a:gd name="T7" fmla="*/ 7 h 63"/>
                      <a:gd name="T8" fmla="*/ 14 w 82"/>
                      <a:gd name="T9" fmla="*/ 10 h 63"/>
                      <a:gd name="T10" fmla="*/ 18 w 82"/>
                      <a:gd name="T11" fmla="*/ 11 h 63"/>
                      <a:gd name="T12" fmla="*/ 20 w 82"/>
                      <a:gd name="T13" fmla="*/ 13 h 63"/>
                      <a:gd name="T14" fmla="*/ 15 w 82"/>
                      <a:gd name="T15" fmla="*/ 15 h 63"/>
                      <a:gd name="T16" fmla="*/ 10 w 82"/>
                      <a:gd name="T17" fmla="*/ 13 h 63"/>
                      <a:gd name="T18" fmla="*/ 4 w 82"/>
                      <a:gd name="T19" fmla="*/ 11 h 63"/>
                      <a:gd name="T20" fmla="*/ 0 w 82"/>
                      <a:gd name="T21" fmla="*/ 9 h 63"/>
                      <a:gd name="T22" fmla="*/ 0 w 82"/>
                      <a:gd name="T23" fmla="*/ 7 h 63"/>
                      <a:gd name="T24" fmla="*/ 1 w 82"/>
                      <a:gd name="T25" fmla="*/ 4 h 63"/>
                      <a:gd name="T26" fmla="*/ 0 w 82"/>
                      <a:gd name="T27" fmla="*/ 0 h 63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</a:gdLst>
                    <a:ahLst/>
                    <a:cxnLst>
                      <a:cxn ang="T28">
                        <a:pos x="T0" y="T1"/>
                      </a:cxn>
                      <a:cxn ang="T29">
                        <a:pos x="T2" y="T3"/>
                      </a:cxn>
                      <a:cxn ang="T30">
                        <a:pos x="T4" y="T5"/>
                      </a:cxn>
                      <a:cxn ang="T31">
                        <a:pos x="T6" y="T7"/>
                      </a:cxn>
                      <a:cxn ang="T32">
                        <a:pos x="T8" y="T9"/>
                      </a:cxn>
                      <a:cxn ang="T33">
                        <a:pos x="T10" y="T11"/>
                      </a:cxn>
                      <a:cxn ang="T34">
                        <a:pos x="T12" y="T13"/>
                      </a:cxn>
                      <a:cxn ang="T35">
                        <a:pos x="T14" y="T15"/>
                      </a:cxn>
                      <a:cxn ang="T36">
                        <a:pos x="T16" y="T17"/>
                      </a:cxn>
                      <a:cxn ang="T37">
                        <a:pos x="T18" y="T19"/>
                      </a:cxn>
                      <a:cxn ang="T38">
                        <a:pos x="T20" y="T21"/>
                      </a:cxn>
                      <a:cxn ang="T39">
                        <a:pos x="T22" y="T23"/>
                      </a:cxn>
                      <a:cxn ang="T40">
                        <a:pos x="T24" y="T25"/>
                      </a:cxn>
                      <a:cxn ang="T41">
                        <a:pos x="T26" y="T27"/>
                      </a:cxn>
                    </a:cxnLst>
                    <a:rect l="0" t="0" r="r" b="b"/>
                    <a:pathLst>
                      <a:path w="82" h="63">
                        <a:moveTo>
                          <a:pt x="0" y="0"/>
                        </a:moveTo>
                        <a:lnTo>
                          <a:pt x="10" y="10"/>
                        </a:lnTo>
                        <a:lnTo>
                          <a:pt x="24" y="19"/>
                        </a:lnTo>
                        <a:lnTo>
                          <a:pt x="40" y="30"/>
                        </a:lnTo>
                        <a:lnTo>
                          <a:pt x="57" y="40"/>
                        </a:lnTo>
                        <a:lnTo>
                          <a:pt x="73" y="48"/>
                        </a:lnTo>
                        <a:lnTo>
                          <a:pt x="82" y="56"/>
                        </a:lnTo>
                        <a:lnTo>
                          <a:pt x="62" y="63"/>
                        </a:lnTo>
                        <a:lnTo>
                          <a:pt x="40" y="56"/>
                        </a:lnTo>
                        <a:lnTo>
                          <a:pt x="17" y="47"/>
                        </a:lnTo>
                        <a:lnTo>
                          <a:pt x="0" y="38"/>
                        </a:lnTo>
                        <a:lnTo>
                          <a:pt x="1" y="30"/>
                        </a:lnTo>
                        <a:lnTo>
                          <a:pt x="4" y="15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A04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0281" name="Freeform 119"/>
                  <p:cNvSpPr>
                    <a:spLocks/>
                  </p:cNvSpPr>
                  <p:nvPr/>
                </p:nvSpPr>
                <p:spPr bwMode="auto">
                  <a:xfrm>
                    <a:off x="2814" y="1392"/>
                    <a:ext cx="173" cy="155"/>
                  </a:xfrm>
                  <a:custGeom>
                    <a:avLst/>
                    <a:gdLst>
                      <a:gd name="T0" fmla="*/ 82 w 691"/>
                      <a:gd name="T1" fmla="*/ 36 h 620"/>
                      <a:gd name="T2" fmla="*/ 69 w 691"/>
                      <a:gd name="T3" fmla="*/ 41 h 620"/>
                      <a:gd name="T4" fmla="*/ 41 w 691"/>
                      <a:gd name="T5" fmla="*/ 45 h 620"/>
                      <a:gd name="T6" fmla="*/ 0 w 691"/>
                      <a:gd name="T7" fmla="*/ 47 h 620"/>
                      <a:gd name="T8" fmla="*/ 48 w 691"/>
                      <a:gd name="T9" fmla="*/ 55 h 620"/>
                      <a:gd name="T10" fmla="*/ 103 w 691"/>
                      <a:gd name="T11" fmla="*/ 51 h 620"/>
                      <a:gd name="T12" fmla="*/ 141 w 691"/>
                      <a:gd name="T13" fmla="*/ 40 h 620"/>
                      <a:gd name="T14" fmla="*/ 153 w 691"/>
                      <a:gd name="T15" fmla="*/ 38 h 620"/>
                      <a:gd name="T16" fmla="*/ 148 w 691"/>
                      <a:gd name="T17" fmla="*/ 47 h 620"/>
                      <a:gd name="T18" fmla="*/ 121 w 691"/>
                      <a:gd name="T19" fmla="*/ 59 h 620"/>
                      <a:gd name="T20" fmla="*/ 72 w 691"/>
                      <a:gd name="T21" fmla="*/ 69 h 620"/>
                      <a:gd name="T22" fmla="*/ 42 w 691"/>
                      <a:gd name="T23" fmla="*/ 79 h 620"/>
                      <a:gd name="T24" fmla="*/ 97 w 691"/>
                      <a:gd name="T25" fmla="*/ 78 h 620"/>
                      <a:gd name="T26" fmla="*/ 134 w 691"/>
                      <a:gd name="T27" fmla="*/ 69 h 620"/>
                      <a:gd name="T28" fmla="*/ 156 w 691"/>
                      <a:gd name="T29" fmla="*/ 62 h 620"/>
                      <a:gd name="T30" fmla="*/ 156 w 691"/>
                      <a:gd name="T31" fmla="*/ 67 h 620"/>
                      <a:gd name="T32" fmla="*/ 138 w 691"/>
                      <a:gd name="T33" fmla="*/ 80 h 620"/>
                      <a:gd name="T34" fmla="*/ 104 w 691"/>
                      <a:gd name="T35" fmla="*/ 92 h 620"/>
                      <a:gd name="T36" fmla="*/ 56 w 691"/>
                      <a:gd name="T37" fmla="*/ 100 h 620"/>
                      <a:gd name="T38" fmla="*/ 72 w 691"/>
                      <a:gd name="T39" fmla="*/ 105 h 620"/>
                      <a:gd name="T40" fmla="*/ 114 w 691"/>
                      <a:gd name="T41" fmla="*/ 103 h 620"/>
                      <a:gd name="T42" fmla="*/ 149 w 691"/>
                      <a:gd name="T43" fmla="*/ 93 h 620"/>
                      <a:gd name="T44" fmla="*/ 152 w 691"/>
                      <a:gd name="T45" fmla="*/ 97 h 620"/>
                      <a:gd name="T46" fmla="*/ 142 w 691"/>
                      <a:gd name="T47" fmla="*/ 107 h 620"/>
                      <a:gd name="T48" fmla="*/ 116 w 691"/>
                      <a:gd name="T49" fmla="*/ 117 h 620"/>
                      <a:gd name="T50" fmla="*/ 85 w 691"/>
                      <a:gd name="T51" fmla="*/ 122 h 620"/>
                      <a:gd name="T52" fmla="*/ 39 w 691"/>
                      <a:gd name="T53" fmla="*/ 123 h 620"/>
                      <a:gd name="T54" fmla="*/ 71 w 691"/>
                      <a:gd name="T55" fmla="*/ 130 h 620"/>
                      <a:gd name="T56" fmla="*/ 101 w 691"/>
                      <a:gd name="T57" fmla="*/ 131 h 620"/>
                      <a:gd name="T58" fmla="*/ 128 w 691"/>
                      <a:gd name="T59" fmla="*/ 127 h 620"/>
                      <a:gd name="T60" fmla="*/ 139 w 691"/>
                      <a:gd name="T61" fmla="*/ 127 h 620"/>
                      <a:gd name="T62" fmla="*/ 133 w 691"/>
                      <a:gd name="T63" fmla="*/ 135 h 620"/>
                      <a:gd name="T64" fmla="*/ 117 w 691"/>
                      <a:gd name="T65" fmla="*/ 140 h 620"/>
                      <a:gd name="T66" fmla="*/ 60 w 691"/>
                      <a:gd name="T67" fmla="*/ 146 h 620"/>
                      <a:gd name="T68" fmla="*/ 107 w 691"/>
                      <a:gd name="T69" fmla="*/ 149 h 620"/>
                      <a:gd name="T70" fmla="*/ 110 w 691"/>
                      <a:gd name="T71" fmla="*/ 155 h 620"/>
                      <a:gd name="T72" fmla="*/ 128 w 691"/>
                      <a:gd name="T73" fmla="*/ 150 h 620"/>
                      <a:gd name="T74" fmla="*/ 141 w 691"/>
                      <a:gd name="T75" fmla="*/ 140 h 620"/>
                      <a:gd name="T76" fmla="*/ 167 w 691"/>
                      <a:gd name="T77" fmla="*/ 102 h 620"/>
                      <a:gd name="T78" fmla="*/ 169 w 691"/>
                      <a:gd name="T79" fmla="*/ 94 h 620"/>
                      <a:gd name="T80" fmla="*/ 165 w 691"/>
                      <a:gd name="T81" fmla="*/ 87 h 620"/>
                      <a:gd name="T82" fmla="*/ 168 w 691"/>
                      <a:gd name="T83" fmla="*/ 80 h 620"/>
                      <a:gd name="T84" fmla="*/ 173 w 691"/>
                      <a:gd name="T85" fmla="*/ 73 h 620"/>
                      <a:gd name="T86" fmla="*/ 170 w 691"/>
                      <a:gd name="T87" fmla="*/ 65 h 620"/>
                      <a:gd name="T88" fmla="*/ 166 w 691"/>
                      <a:gd name="T89" fmla="*/ 58 h 620"/>
                      <a:gd name="T90" fmla="*/ 171 w 691"/>
                      <a:gd name="T91" fmla="*/ 50 h 620"/>
                      <a:gd name="T92" fmla="*/ 170 w 691"/>
                      <a:gd name="T93" fmla="*/ 40 h 620"/>
                      <a:gd name="T94" fmla="*/ 166 w 691"/>
                      <a:gd name="T95" fmla="*/ 33 h 620"/>
                      <a:gd name="T96" fmla="*/ 170 w 691"/>
                      <a:gd name="T97" fmla="*/ 26 h 620"/>
                      <a:gd name="T98" fmla="*/ 173 w 691"/>
                      <a:gd name="T99" fmla="*/ 18 h 620"/>
                      <a:gd name="T100" fmla="*/ 169 w 691"/>
                      <a:gd name="T101" fmla="*/ 11 h 620"/>
                      <a:gd name="T102" fmla="*/ 150 w 691"/>
                      <a:gd name="T103" fmla="*/ 11 h 620"/>
                      <a:gd name="T104" fmla="*/ 112 w 691"/>
                      <a:gd name="T105" fmla="*/ 24 h 620"/>
                      <a:gd name="T106" fmla="*/ 69 w 691"/>
                      <a:gd name="T107" fmla="*/ 30 h 620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</a:gdLst>
                    <a:ahLst/>
                    <a:cxnLst>
                      <a:cxn ang="T108">
                        <a:pos x="T0" y="T1"/>
                      </a:cxn>
                      <a:cxn ang="T109">
                        <a:pos x="T2" y="T3"/>
                      </a:cxn>
                      <a:cxn ang="T110">
                        <a:pos x="T4" y="T5"/>
                      </a:cxn>
                      <a:cxn ang="T111">
                        <a:pos x="T6" y="T7"/>
                      </a:cxn>
                      <a:cxn ang="T112">
                        <a:pos x="T8" y="T9"/>
                      </a:cxn>
                      <a:cxn ang="T113">
                        <a:pos x="T10" y="T11"/>
                      </a:cxn>
                      <a:cxn ang="T114">
                        <a:pos x="T12" y="T13"/>
                      </a:cxn>
                      <a:cxn ang="T115">
                        <a:pos x="T14" y="T15"/>
                      </a:cxn>
                      <a:cxn ang="T116">
                        <a:pos x="T16" y="T17"/>
                      </a:cxn>
                      <a:cxn ang="T117">
                        <a:pos x="T18" y="T19"/>
                      </a:cxn>
                      <a:cxn ang="T118">
                        <a:pos x="T20" y="T21"/>
                      </a:cxn>
                      <a:cxn ang="T119">
                        <a:pos x="T22" y="T23"/>
                      </a:cxn>
                      <a:cxn ang="T120">
                        <a:pos x="T24" y="T25"/>
                      </a:cxn>
                      <a:cxn ang="T121">
                        <a:pos x="T26" y="T27"/>
                      </a:cxn>
                      <a:cxn ang="T122">
                        <a:pos x="T28" y="T29"/>
                      </a:cxn>
                      <a:cxn ang="T123">
                        <a:pos x="T30" y="T31"/>
                      </a:cxn>
                      <a:cxn ang="T124">
                        <a:pos x="T32" y="T33"/>
                      </a:cxn>
                      <a:cxn ang="T125">
                        <a:pos x="T34" y="T35"/>
                      </a:cxn>
                      <a:cxn ang="T126">
                        <a:pos x="T36" y="T37"/>
                      </a:cxn>
                      <a:cxn ang="T127">
                        <a:pos x="T38" y="T39"/>
                      </a:cxn>
                      <a:cxn ang="T128">
                        <a:pos x="T40" y="T41"/>
                      </a:cxn>
                      <a:cxn ang="T129">
                        <a:pos x="T42" y="T43"/>
                      </a:cxn>
                      <a:cxn ang="T130">
                        <a:pos x="T44" y="T45"/>
                      </a:cxn>
                      <a:cxn ang="T131">
                        <a:pos x="T46" y="T47"/>
                      </a:cxn>
                      <a:cxn ang="T132">
                        <a:pos x="T48" y="T49"/>
                      </a:cxn>
                      <a:cxn ang="T133">
                        <a:pos x="T50" y="T51"/>
                      </a:cxn>
                      <a:cxn ang="T134">
                        <a:pos x="T52" y="T53"/>
                      </a:cxn>
                      <a:cxn ang="T135">
                        <a:pos x="T54" y="T55"/>
                      </a:cxn>
                      <a:cxn ang="T136">
                        <a:pos x="T56" y="T57"/>
                      </a:cxn>
                      <a:cxn ang="T137">
                        <a:pos x="T58" y="T59"/>
                      </a:cxn>
                      <a:cxn ang="T138">
                        <a:pos x="T60" y="T61"/>
                      </a:cxn>
                      <a:cxn ang="T139">
                        <a:pos x="T62" y="T63"/>
                      </a:cxn>
                      <a:cxn ang="T140">
                        <a:pos x="T64" y="T65"/>
                      </a:cxn>
                      <a:cxn ang="T141">
                        <a:pos x="T66" y="T67"/>
                      </a:cxn>
                      <a:cxn ang="T142">
                        <a:pos x="T68" y="T69"/>
                      </a:cxn>
                      <a:cxn ang="T143">
                        <a:pos x="T70" y="T71"/>
                      </a:cxn>
                      <a:cxn ang="T144">
                        <a:pos x="T72" y="T73"/>
                      </a:cxn>
                      <a:cxn ang="T145">
                        <a:pos x="T74" y="T75"/>
                      </a:cxn>
                      <a:cxn ang="T146">
                        <a:pos x="T76" y="T77"/>
                      </a:cxn>
                      <a:cxn ang="T147">
                        <a:pos x="T78" y="T79"/>
                      </a:cxn>
                      <a:cxn ang="T148">
                        <a:pos x="T80" y="T81"/>
                      </a:cxn>
                      <a:cxn ang="T149">
                        <a:pos x="T82" y="T83"/>
                      </a:cxn>
                      <a:cxn ang="T150">
                        <a:pos x="T84" y="T85"/>
                      </a:cxn>
                      <a:cxn ang="T151">
                        <a:pos x="T86" y="T87"/>
                      </a:cxn>
                      <a:cxn ang="T152">
                        <a:pos x="T88" y="T89"/>
                      </a:cxn>
                      <a:cxn ang="T153">
                        <a:pos x="T90" y="T91"/>
                      </a:cxn>
                      <a:cxn ang="T154">
                        <a:pos x="T92" y="T93"/>
                      </a:cxn>
                      <a:cxn ang="T155">
                        <a:pos x="T94" y="T95"/>
                      </a:cxn>
                      <a:cxn ang="T156">
                        <a:pos x="T96" y="T97"/>
                      </a:cxn>
                      <a:cxn ang="T157">
                        <a:pos x="T98" y="T99"/>
                      </a:cxn>
                      <a:cxn ang="T158">
                        <a:pos x="T100" y="T101"/>
                      </a:cxn>
                      <a:cxn ang="T159">
                        <a:pos x="T102" y="T103"/>
                      </a:cxn>
                      <a:cxn ang="T160">
                        <a:pos x="T104" y="T105"/>
                      </a:cxn>
                      <a:cxn ang="T161">
                        <a:pos x="T106" y="T107"/>
                      </a:cxn>
                    </a:cxnLst>
                    <a:rect l="0" t="0" r="r" b="b"/>
                    <a:pathLst>
                      <a:path w="691" h="620">
                        <a:moveTo>
                          <a:pt x="277" y="121"/>
                        </a:moveTo>
                        <a:lnTo>
                          <a:pt x="176" y="128"/>
                        </a:lnTo>
                        <a:lnTo>
                          <a:pt x="329" y="143"/>
                        </a:lnTo>
                        <a:lnTo>
                          <a:pt x="319" y="150"/>
                        </a:lnTo>
                        <a:lnTo>
                          <a:pt x="301" y="156"/>
                        </a:lnTo>
                        <a:lnTo>
                          <a:pt x="276" y="163"/>
                        </a:lnTo>
                        <a:lnTo>
                          <a:pt x="244" y="171"/>
                        </a:lnTo>
                        <a:lnTo>
                          <a:pt x="209" y="177"/>
                        </a:lnTo>
                        <a:lnTo>
                          <a:pt x="165" y="180"/>
                        </a:lnTo>
                        <a:lnTo>
                          <a:pt x="113" y="185"/>
                        </a:lnTo>
                        <a:lnTo>
                          <a:pt x="58" y="189"/>
                        </a:lnTo>
                        <a:lnTo>
                          <a:pt x="0" y="189"/>
                        </a:lnTo>
                        <a:lnTo>
                          <a:pt x="90" y="209"/>
                        </a:lnTo>
                        <a:lnTo>
                          <a:pt x="145" y="219"/>
                        </a:lnTo>
                        <a:lnTo>
                          <a:pt x="193" y="219"/>
                        </a:lnTo>
                        <a:lnTo>
                          <a:pt x="253" y="219"/>
                        </a:lnTo>
                        <a:lnTo>
                          <a:pt x="339" y="212"/>
                        </a:lnTo>
                        <a:lnTo>
                          <a:pt x="410" y="203"/>
                        </a:lnTo>
                        <a:lnTo>
                          <a:pt x="471" y="189"/>
                        </a:lnTo>
                        <a:lnTo>
                          <a:pt x="535" y="170"/>
                        </a:lnTo>
                        <a:lnTo>
                          <a:pt x="563" y="159"/>
                        </a:lnTo>
                        <a:lnTo>
                          <a:pt x="590" y="151"/>
                        </a:lnTo>
                        <a:lnTo>
                          <a:pt x="604" y="147"/>
                        </a:lnTo>
                        <a:lnTo>
                          <a:pt x="611" y="152"/>
                        </a:lnTo>
                        <a:lnTo>
                          <a:pt x="611" y="163"/>
                        </a:lnTo>
                        <a:lnTo>
                          <a:pt x="606" y="174"/>
                        </a:lnTo>
                        <a:lnTo>
                          <a:pt x="590" y="187"/>
                        </a:lnTo>
                        <a:lnTo>
                          <a:pt x="563" y="204"/>
                        </a:lnTo>
                        <a:lnTo>
                          <a:pt x="526" y="219"/>
                        </a:lnTo>
                        <a:lnTo>
                          <a:pt x="482" y="237"/>
                        </a:lnTo>
                        <a:lnTo>
                          <a:pt x="423" y="253"/>
                        </a:lnTo>
                        <a:lnTo>
                          <a:pt x="355" y="268"/>
                        </a:lnTo>
                        <a:lnTo>
                          <a:pt x="287" y="277"/>
                        </a:lnTo>
                        <a:lnTo>
                          <a:pt x="216" y="288"/>
                        </a:lnTo>
                        <a:lnTo>
                          <a:pt x="90" y="300"/>
                        </a:lnTo>
                        <a:lnTo>
                          <a:pt x="167" y="317"/>
                        </a:lnTo>
                        <a:lnTo>
                          <a:pt x="229" y="324"/>
                        </a:lnTo>
                        <a:lnTo>
                          <a:pt x="308" y="322"/>
                        </a:lnTo>
                        <a:lnTo>
                          <a:pt x="388" y="312"/>
                        </a:lnTo>
                        <a:lnTo>
                          <a:pt x="447" y="300"/>
                        </a:lnTo>
                        <a:lnTo>
                          <a:pt x="495" y="288"/>
                        </a:lnTo>
                        <a:lnTo>
                          <a:pt x="535" y="277"/>
                        </a:lnTo>
                        <a:lnTo>
                          <a:pt x="575" y="264"/>
                        </a:lnTo>
                        <a:lnTo>
                          <a:pt x="607" y="252"/>
                        </a:lnTo>
                        <a:lnTo>
                          <a:pt x="622" y="249"/>
                        </a:lnTo>
                        <a:lnTo>
                          <a:pt x="631" y="249"/>
                        </a:lnTo>
                        <a:lnTo>
                          <a:pt x="630" y="258"/>
                        </a:lnTo>
                        <a:lnTo>
                          <a:pt x="624" y="269"/>
                        </a:lnTo>
                        <a:lnTo>
                          <a:pt x="611" y="283"/>
                        </a:lnTo>
                        <a:lnTo>
                          <a:pt x="583" y="302"/>
                        </a:lnTo>
                        <a:lnTo>
                          <a:pt x="551" y="318"/>
                        </a:lnTo>
                        <a:lnTo>
                          <a:pt x="515" y="334"/>
                        </a:lnTo>
                        <a:lnTo>
                          <a:pt x="468" y="351"/>
                        </a:lnTo>
                        <a:lnTo>
                          <a:pt x="414" y="367"/>
                        </a:lnTo>
                        <a:lnTo>
                          <a:pt x="333" y="383"/>
                        </a:lnTo>
                        <a:lnTo>
                          <a:pt x="277" y="394"/>
                        </a:lnTo>
                        <a:lnTo>
                          <a:pt x="224" y="400"/>
                        </a:lnTo>
                        <a:lnTo>
                          <a:pt x="145" y="405"/>
                        </a:lnTo>
                        <a:lnTo>
                          <a:pt x="225" y="415"/>
                        </a:lnTo>
                        <a:lnTo>
                          <a:pt x="288" y="420"/>
                        </a:lnTo>
                        <a:lnTo>
                          <a:pt x="340" y="421"/>
                        </a:lnTo>
                        <a:lnTo>
                          <a:pt x="399" y="420"/>
                        </a:lnTo>
                        <a:lnTo>
                          <a:pt x="455" y="413"/>
                        </a:lnTo>
                        <a:lnTo>
                          <a:pt x="500" y="402"/>
                        </a:lnTo>
                        <a:lnTo>
                          <a:pt x="536" y="390"/>
                        </a:lnTo>
                        <a:lnTo>
                          <a:pt x="594" y="371"/>
                        </a:lnTo>
                        <a:lnTo>
                          <a:pt x="601" y="371"/>
                        </a:lnTo>
                        <a:lnTo>
                          <a:pt x="607" y="375"/>
                        </a:lnTo>
                        <a:lnTo>
                          <a:pt x="606" y="387"/>
                        </a:lnTo>
                        <a:lnTo>
                          <a:pt x="599" y="400"/>
                        </a:lnTo>
                        <a:lnTo>
                          <a:pt x="585" y="413"/>
                        </a:lnTo>
                        <a:lnTo>
                          <a:pt x="566" y="427"/>
                        </a:lnTo>
                        <a:lnTo>
                          <a:pt x="531" y="443"/>
                        </a:lnTo>
                        <a:lnTo>
                          <a:pt x="495" y="459"/>
                        </a:lnTo>
                        <a:lnTo>
                          <a:pt x="462" y="469"/>
                        </a:lnTo>
                        <a:lnTo>
                          <a:pt x="423" y="478"/>
                        </a:lnTo>
                        <a:lnTo>
                          <a:pt x="387" y="484"/>
                        </a:lnTo>
                        <a:lnTo>
                          <a:pt x="340" y="488"/>
                        </a:lnTo>
                        <a:lnTo>
                          <a:pt x="288" y="491"/>
                        </a:lnTo>
                        <a:lnTo>
                          <a:pt x="237" y="492"/>
                        </a:lnTo>
                        <a:lnTo>
                          <a:pt x="156" y="492"/>
                        </a:lnTo>
                        <a:lnTo>
                          <a:pt x="200" y="506"/>
                        </a:lnTo>
                        <a:lnTo>
                          <a:pt x="239" y="515"/>
                        </a:lnTo>
                        <a:lnTo>
                          <a:pt x="285" y="521"/>
                        </a:lnTo>
                        <a:lnTo>
                          <a:pt x="323" y="523"/>
                        </a:lnTo>
                        <a:lnTo>
                          <a:pt x="362" y="525"/>
                        </a:lnTo>
                        <a:lnTo>
                          <a:pt x="403" y="523"/>
                        </a:lnTo>
                        <a:lnTo>
                          <a:pt x="436" y="521"/>
                        </a:lnTo>
                        <a:lnTo>
                          <a:pt x="467" y="515"/>
                        </a:lnTo>
                        <a:lnTo>
                          <a:pt x="510" y="506"/>
                        </a:lnTo>
                        <a:lnTo>
                          <a:pt x="542" y="499"/>
                        </a:lnTo>
                        <a:lnTo>
                          <a:pt x="554" y="500"/>
                        </a:lnTo>
                        <a:lnTo>
                          <a:pt x="556" y="508"/>
                        </a:lnTo>
                        <a:lnTo>
                          <a:pt x="552" y="518"/>
                        </a:lnTo>
                        <a:lnTo>
                          <a:pt x="543" y="527"/>
                        </a:lnTo>
                        <a:lnTo>
                          <a:pt x="530" y="538"/>
                        </a:lnTo>
                        <a:lnTo>
                          <a:pt x="514" y="545"/>
                        </a:lnTo>
                        <a:lnTo>
                          <a:pt x="495" y="553"/>
                        </a:lnTo>
                        <a:lnTo>
                          <a:pt x="467" y="560"/>
                        </a:lnTo>
                        <a:lnTo>
                          <a:pt x="408" y="569"/>
                        </a:lnTo>
                        <a:lnTo>
                          <a:pt x="351" y="576"/>
                        </a:lnTo>
                        <a:lnTo>
                          <a:pt x="239" y="584"/>
                        </a:lnTo>
                        <a:lnTo>
                          <a:pt x="384" y="591"/>
                        </a:lnTo>
                        <a:lnTo>
                          <a:pt x="414" y="591"/>
                        </a:lnTo>
                        <a:lnTo>
                          <a:pt x="428" y="597"/>
                        </a:lnTo>
                        <a:lnTo>
                          <a:pt x="435" y="603"/>
                        </a:lnTo>
                        <a:lnTo>
                          <a:pt x="432" y="613"/>
                        </a:lnTo>
                        <a:lnTo>
                          <a:pt x="440" y="618"/>
                        </a:lnTo>
                        <a:lnTo>
                          <a:pt x="458" y="620"/>
                        </a:lnTo>
                        <a:lnTo>
                          <a:pt x="487" y="610"/>
                        </a:lnTo>
                        <a:lnTo>
                          <a:pt x="511" y="598"/>
                        </a:lnTo>
                        <a:lnTo>
                          <a:pt x="531" y="586"/>
                        </a:lnTo>
                        <a:lnTo>
                          <a:pt x="547" y="576"/>
                        </a:lnTo>
                        <a:lnTo>
                          <a:pt x="563" y="559"/>
                        </a:lnTo>
                        <a:lnTo>
                          <a:pt x="615" y="493"/>
                        </a:lnTo>
                        <a:lnTo>
                          <a:pt x="654" y="436"/>
                        </a:lnTo>
                        <a:lnTo>
                          <a:pt x="669" y="408"/>
                        </a:lnTo>
                        <a:lnTo>
                          <a:pt x="673" y="396"/>
                        </a:lnTo>
                        <a:lnTo>
                          <a:pt x="674" y="387"/>
                        </a:lnTo>
                        <a:lnTo>
                          <a:pt x="674" y="377"/>
                        </a:lnTo>
                        <a:lnTo>
                          <a:pt x="667" y="366"/>
                        </a:lnTo>
                        <a:lnTo>
                          <a:pt x="662" y="359"/>
                        </a:lnTo>
                        <a:lnTo>
                          <a:pt x="659" y="348"/>
                        </a:lnTo>
                        <a:lnTo>
                          <a:pt x="662" y="336"/>
                        </a:lnTo>
                        <a:lnTo>
                          <a:pt x="667" y="328"/>
                        </a:lnTo>
                        <a:lnTo>
                          <a:pt x="673" y="318"/>
                        </a:lnTo>
                        <a:lnTo>
                          <a:pt x="679" y="310"/>
                        </a:lnTo>
                        <a:lnTo>
                          <a:pt x="686" y="300"/>
                        </a:lnTo>
                        <a:lnTo>
                          <a:pt x="691" y="290"/>
                        </a:lnTo>
                        <a:lnTo>
                          <a:pt x="690" y="277"/>
                        </a:lnTo>
                        <a:lnTo>
                          <a:pt x="685" y="268"/>
                        </a:lnTo>
                        <a:lnTo>
                          <a:pt x="679" y="258"/>
                        </a:lnTo>
                        <a:lnTo>
                          <a:pt x="673" y="250"/>
                        </a:lnTo>
                        <a:lnTo>
                          <a:pt x="665" y="241"/>
                        </a:lnTo>
                        <a:lnTo>
                          <a:pt x="663" y="230"/>
                        </a:lnTo>
                        <a:lnTo>
                          <a:pt x="665" y="222"/>
                        </a:lnTo>
                        <a:lnTo>
                          <a:pt x="674" y="209"/>
                        </a:lnTo>
                        <a:lnTo>
                          <a:pt x="683" y="199"/>
                        </a:lnTo>
                        <a:lnTo>
                          <a:pt x="686" y="189"/>
                        </a:lnTo>
                        <a:lnTo>
                          <a:pt x="686" y="174"/>
                        </a:lnTo>
                        <a:lnTo>
                          <a:pt x="681" y="161"/>
                        </a:lnTo>
                        <a:lnTo>
                          <a:pt x="673" y="151"/>
                        </a:lnTo>
                        <a:lnTo>
                          <a:pt x="669" y="144"/>
                        </a:lnTo>
                        <a:lnTo>
                          <a:pt x="665" y="132"/>
                        </a:lnTo>
                        <a:lnTo>
                          <a:pt x="667" y="120"/>
                        </a:lnTo>
                        <a:lnTo>
                          <a:pt x="674" y="110"/>
                        </a:lnTo>
                        <a:lnTo>
                          <a:pt x="679" y="102"/>
                        </a:lnTo>
                        <a:lnTo>
                          <a:pt x="686" y="94"/>
                        </a:lnTo>
                        <a:lnTo>
                          <a:pt x="690" y="84"/>
                        </a:lnTo>
                        <a:lnTo>
                          <a:pt x="691" y="72"/>
                        </a:lnTo>
                        <a:lnTo>
                          <a:pt x="689" y="65"/>
                        </a:lnTo>
                        <a:lnTo>
                          <a:pt x="681" y="53"/>
                        </a:lnTo>
                        <a:lnTo>
                          <a:pt x="674" y="43"/>
                        </a:lnTo>
                        <a:lnTo>
                          <a:pt x="669" y="30"/>
                        </a:lnTo>
                        <a:lnTo>
                          <a:pt x="669" y="0"/>
                        </a:lnTo>
                        <a:lnTo>
                          <a:pt x="599" y="45"/>
                        </a:lnTo>
                        <a:lnTo>
                          <a:pt x="556" y="62"/>
                        </a:lnTo>
                        <a:lnTo>
                          <a:pt x="506" y="78"/>
                        </a:lnTo>
                        <a:lnTo>
                          <a:pt x="448" y="94"/>
                        </a:lnTo>
                        <a:lnTo>
                          <a:pt x="397" y="105"/>
                        </a:lnTo>
                        <a:lnTo>
                          <a:pt x="345" y="113"/>
                        </a:lnTo>
                        <a:lnTo>
                          <a:pt x="277" y="121"/>
                        </a:lnTo>
                        <a:close/>
                      </a:path>
                    </a:pathLst>
                  </a:custGeom>
                  <a:solidFill>
                    <a:srgbClr val="FFA04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7" name="Group 120"/>
              <p:cNvGrpSpPr>
                <a:grpSpLocks/>
              </p:cNvGrpSpPr>
              <p:nvPr/>
            </p:nvGrpSpPr>
            <p:grpSpPr bwMode="auto">
              <a:xfrm>
                <a:off x="2915" y="1416"/>
                <a:ext cx="51" cy="99"/>
                <a:chOff x="2915" y="1416"/>
                <a:chExt cx="51" cy="99"/>
              </a:xfrm>
            </p:grpSpPr>
            <p:sp>
              <p:nvSpPr>
                <p:cNvPr id="50269" name="Freeform 121"/>
                <p:cNvSpPr>
                  <a:spLocks/>
                </p:cNvSpPr>
                <p:nvPr/>
              </p:nvSpPr>
              <p:spPr bwMode="auto">
                <a:xfrm>
                  <a:off x="2925" y="1443"/>
                  <a:ext cx="39" cy="15"/>
                </a:xfrm>
                <a:custGeom>
                  <a:avLst/>
                  <a:gdLst>
                    <a:gd name="T0" fmla="*/ 39 w 157"/>
                    <a:gd name="T1" fmla="*/ 3 h 62"/>
                    <a:gd name="T2" fmla="*/ 36 w 157"/>
                    <a:gd name="T3" fmla="*/ 0 h 62"/>
                    <a:gd name="T4" fmla="*/ 23 w 157"/>
                    <a:gd name="T5" fmla="*/ 6 h 62"/>
                    <a:gd name="T6" fmla="*/ 11 w 157"/>
                    <a:gd name="T7" fmla="*/ 10 h 62"/>
                    <a:gd name="T8" fmla="*/ 0 w 157"/>
                    <a:gd name="T9" fmla="*/ 13 h 62"/>
                    <a:gd name="T10" fmla="*/ 2 w 157"/>
                    <a:gd name="T11" fmla="*/ 15 h 62"/>
                    <a:gd name="T12" fmla="*/ 10 w 157"/>
                    <a:gd name="T13" fmla="*/ 15 h 62"/>
                    <a:gd name="T14" fmla="*/ 21 w 157"/>
                    <a:gd name="T15" fmla="*/ 13 h 62"/>
                    <a:gd name="T16" fmla="*/ 31 w 157"/>
                    <a:gd name="T17" fmla="*/ 8 h 62"/>
                    <a:gd name="T18" fmla="*/ 39 w 157"/>
                    <a:gd name="T19" fmla="*/ 3 h 62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0" t="0" r="r" b="b"/>
                  <a:pathLst>
                    <a:path w="157" h="62">
                      <a:moveTo>
                        <a:pt x="157" y="12"/>
                      </a:moveTo>
                      <a:lnTo>
                        <a:pt x="143" y="0"/>
                      </a:lnTo>
                      <a:lnTo>
                        <a:pt x="94" y="23"/>
                      </a:lnTo>
                      <a:lnTo>
                        <a:pt x="46" y="40"/>
                      </a:lnTo>
                      <a:lnTo>
                        <a:pt x="0" y="53"/>
                      </a:lnTo>
                      <a:lnTo>
                        <a:pt x="8" y="62"/>
                      </a:lnTo>
                      <a:lnTo>
                        <a:pt x="40" y="62"/>
                      </a:lnTo>
                      <a:lnTo>
                        <a:pt x="83" y="54"/>
                      </a:lnTo>
                      <a:lnTo>
                        <a:pt x="123" y="35"/>
                      </a:lnTo>
                      <a:lnTo>
                        <a:pt x="157" y="12"/>
                      </a:lnTo>
                      <a:close/>
                    </a:path>
                  </a:pathLst>
                </a:custGeom>
                <a:solidFill>
                  <a:srgbClr val="FFE0C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0270" name="Freeform 122"/>
                <p:cNvSpPr>
                  <a:spLocks/>
                </p:cNvSpPr>
                <p:nvPr/>
              </p:nvSpPr>
              <p:spPr bwMode="auto">
                <a:xfrm>
                  <a:off x="2932" y="1468"/>
                  <a:ext cx="34" cy="17"/>
                </a:xfrm>
                <a:custGeom>
                  <a:avLst/>
                  <a:gdLst>
                    <a:gd name="T0" fmla="*/ 34 w 138"/>
                    <a:gd name="T1" fmla="*/ 3 h 71"/>
                    <a:gd name="T2" fmla="*/ 32 w 138"/>
                    <a:gd name="T3" fmla="*/ 0 h 71"/>
                    <a:gd name="T4" fmla="*/ 21 w 138"/>
                    <a:gd name="T5" fmla="*/ 7 h 71"/>
                    <a:gd name="T6" fmla="*/ 12 w 138"/>
                    <a:gd name="T7" fmla="*/ 11 h 71"/>
                    <a:gd name="T8" fmla="*/ 0 w 138"/>
                    <a:gd name="T9" fmla="*/ 14 h 71"/>
                    <a:gd name="T10" fmla="*/ 2 w 138"/>
                    <a:gd name="T11" fmla="*/ 17 h 71"/>
                    <a:gd name="T12" fmla="*/ 10 w 138"/>
                    <a:gd name="T13" fmla="*/ 17 h 71"/>
                    <a:gd name="T14" fmla="*/ 17 w 138"/>
                    <a:gd name="T15" fmla="*/ 15 h 71"/>
                    <a:gd name="T16" fmla="*/ 26 w 138"/>
                    <a:gd name="T17" fmla="*/ 10 h 71"/>
                    <a:gd name="T18" fmla="*/ 34 w 138"/>
                    <a:gd name="T19" fmla="*/ 3 h 71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0" t="0" r="r" b="b"/>
                  <a:pathLst>
                    <a:path w="138" h="71">
                      <a:moveTo>
                        <a:pt x="138" y="14"/>
                      </a:moveTo>
                      <a:lnTo>
                        <a:pt x="131" y="0"/>
                      </a:lnTo>
                      <a:lnTo>
                        <a:pt x="84" y="31"/>
                      </a:lnTo>
                      <a:lnTo>
                        <a:pt x="47" y="46"/>
                      </a:lnTo>
                      <a:lnTo>
                        <a:pt x="0" y="60"/>
                      </a:lnTo>
                      <a:lnTo>
                        <a:pt x="10" y="71"/>
                      </a:lnTo>
                      <a:lnTo>
                        <a:pt x="39" y="71"/>
                      </a:lnTo>
                      <a:lnTo>
                        <a:pt x="70" y="63"/>
                      </a:lnTo>
                      <a:lnTo>
                        <a:pt x="106" y="41"/>
                      </a:lnTo>
                      <a:lnTo>
                        <a:pt x="138" y="14"/>
                      </a:lnTo>
                      <a:close/>
                    </a:path>
                  </a:pathLst>
                </a:custGeom>
                <a:solidFill>
                  <a:srgbClr val="FFE0C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0271" name="Freeform 123"/>
                <p:cNvSpPr>
                  <a:spLocks/>
                </p:cNvSpPr>
                <p:nvPr/>
              </p:nvSpPr>
              <p:spPr bwMode="auto">
                <a:xfrm>
                  <a:off x="2930" y="1497"/>
                  <a:ext cx="35" cy="18"/>
                </a:xfrm>
                <a:custGeom>
                  <a:avLst/>
                  <a:gdLst>
                    <a:gd name="T0" fmla="*/ 35 w 141"/>
                    <a:gd name="T1" fmla="*/ 3 h 70"/>
                    <a:gd name="T2" fmla="*/ 33 w 141"/>
                    <a:gd name="T3" fmla="*/ 0 h 70"/>
                    <a:gd name="T4" fmla="*/ 22 w 141"/>
                    <a:gd name="T5" fmla="*/ 7 h 70"/>
                    <a:gd name="T6" fmla="*/ 12 w 141"/>
                    <a:gd name="T7" fmla="*/ 12 h 70"/>
                    <a:gd name="T8" fmla="*/ 0 w 141"/>
                    <a:gd name="T9" fmla="*/ 15 h 70"/>
                    <a:gd name="T10" fmla="*/ 2 w 141"/>
                    <a:gd name="T11" fmla="*/ 18 h 70"/>
                    <a:gd name="T12" fmla="*/ 10 w 141"/>
                    <a:gd name="T13" fmla="*/ 17 h 70"/>
                    <a:gd name="T14" fmla="*/ 19 w 141"/>
                    <a:gd name="T15" fmla="*/ 15 h 70"/>
                    <a:gd name="T16" fmla="*/ 29 w 141"/>
                    <a:gd name="T17" fmla="*/ 10 h 70"/>
                    <a:gd name="T18" fmla="*/ 35 w 141"/>
                    <a:gd name="T19" fmla="*/ 3 h 70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0" t="0" r="r" b="b"/>
                  <a:pathLst>
                    <a:path w="141" h="70">
                      <a:moveTo>
                        <a:pt x="141" y="11"/>
                      </a:moveTo>
                      <a:lnTo>
                        <a:pt x="131" y="0"/>
                      </a:lnTo>
                      <a:lnTo>
                        <a:pt x="88" y="28"/>
                      </a:lnTo>
                      <a:lnTo>
                        <a:pt x="47" y="45"/>
                      </a:lnTo>
                      <a:lnTo>
                        <a:pt x="0" y="57"/>
                      </a:lnTo>
                      <a:lnTo>
                        <a:pt x="9" y="70"/>
                      </a:lnTo>
                      <a:lnTo>
                        <a:pt x="40" y="67"/>
                      </a:lnTo>
                      <a:lnTo>
                        <a:pt x="77" y="59"/>
                      </a:lnTo>
                      <a:lnTo>
                        <a:pt x="115" y="37"/>
                      </a:lnTo>
                      <a:lnTo>
                        <a:pt x="141" y="11"/>
                      </a:lnTo>
                      <a:close/>
                    </a:path>
                  </a:pathLst>
                </a:custGeom>
                <a:solidFill>
                  <a:srgbClr val="FFE0C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0272" name="Freeform 124"/>
                <p:cNvSpPr>
                  <a:spLocks/>
                </p:cNvSpPr>
                <p:nvPr/>
              </p:nvSpPr>
              <p:spPr bwMode="auto">
                <a:xfrm>
                  <a:off x="2915" y="1416"/>
                  <a:ext cx="40" cy="16"/>
                </a:xfrm>
                <a:custGeom>
                  <a:avLst/>
                  <a:gdLst>
                    <a:gd name="T0" fmla="*/ 40 w 162"/>
                    <a:gd name="T1" fmla="*/ 3 h 61"/>
                    <a:gd name="T2" fmla="*/ 36 w 162"/>
                    <a:gd name="T3" fmla="*/ 0 h 61"/>
                    <a:gd name="T4" fmla="*/ 22 w 162"/>
                    <a:gd name="T5" fmla="*/ 6 h 61"/>
                    <a:gd name="T6" fmla="*/ 12 w 162"/>
                    <a:gd name="T7" fmla="*/ 10 h 61"/>
                    <a:gd name="T8" fmla="*/ 0 w 162"/>
                    <a:gd name="T9" fmla="*/ 13 h 61"/>
                    <a:gd name="T10" fmla="*/ 2 w 162"/>
                    <a:gd name="T11" fmla="*/ 16 h 61"/>
                    <a:gd name="T12" fmla="*/ 10 w 162"/>
                    <a:gd name="T13" fmla="*/ 16 h 61"/>
                    <a:gd name="T14" fmla="*/ 19 w 162"/>
                    <a:gd name="T15" fmla="*/ 14 h 61"/>
                    <a:gd name="T16" fmla="*/ 30 w 162"/>
                    <a:gd name="T17" fmla="*/ 9 h 61"/>
                    <a:gd name="T18" fmla="*/ 40 w 162"/>
                    <a:gd name="T19" fmla="*/ 3 h 61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0" t="0" r="r" b="b"/>
                  <a:pathLst>
                    <a:path w="162" h="61">
                      <a:moveTo>
                        <a:pt x="162" y="12"/>
                      </a:moveTo>
                      <a:lnTo>
                        <a:pt x="146" y="0"/>
                      </a:lnTo>
                      <a:lnTo>
                        <a:pt x="91" y="23"/>
                      </a:lnTo>
                      <a:lnTo>
                        <a:pt x="47" y="37"/>
                      </a:lnTo>
                      <a:lnTo>
                        <a:pt x="0" y="49"/>
                      </a:lnTo>
                      <a:lnTo>
                        <a:pt x="10" y="61"/>
                      </a:lnTo>
                      <a:lnTo>
                        <a:pt x="40" y="60"/>
                      </a:lnTo>
                      <a:lnTo>
                        <a:pt x="78" y="52"/>
                      </a:lnTo>
                      <a:lnTo>
                        <a:pt x="120" y="36"/>
                      </a:lnTo>
                      <a:lnTo>
                        <a:pt x="162" y="12"/>
                      </a:lnTo>
                      <a:close/>
                    </a:path>
                  </a:pathLst>
                </a:custGeom>
                <a:solidFill>
                  <a:srgbClr val="FFE0C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8" name="Group 125"/>
            <p:cNvGrpSpPr>
              <a:grpSpLocks/>
            </p:cNvGrpSpPr>
            <p:nvPr/>
          </p:nvGrpSpPr>
          <p:grpSpPr bwMode="auto">
            <a:xfrm>
              <a:off x="2641" y="757"/>
              <a:ext cx="477" cy="655"/>
              <a:chOff x="2641" y="757"/>
              <a:chExt cx="477" cy="655"/>
            </a:xfrm>
          </p:grpSpPr>
          <p:sp>
            <p:nvSpPr>
              <p:cNvPr id="50251" name="Freeform 126"/>
              <p:cNvSpPr>
                <a:spLocks/>
              </p:cNvSpPr>
              <p:nvPr/>
            </p:nvSpPr>
            <p:spPr bwMode="auto">
              <a:xfrm>
                <a:off x="2641" y="757"/>
                <a:ext cx="477" cy="655"/>
              </a:xfrm>
              <a:custGeom>
                <a:avLst/>
                <a:gdLst>
                  <a:gd name="T0" fmla="*/ 341 w 1904"/>
                  <a:gd name="T1" fmla="*/ 632 h 2618"/>
                  <a:gd name="T2" fmla="*/ 346 w 1904"/>
                  <a:gd name="T3" fmla="*/ 627 h 2618"/>
                  <a:gd name="T4" fmla="*/ 348 w 1904"/>
                  <a:gd name="T5" fmla="*/ 623 h 2618"/>
                  <a:gd name="T6" fmla="*/ 351 w 1904"/>
                  <a:gd name="T7" fmla="*/ 608 h 2618"/>
                  <a:gd name="T8" fmla="*/ 369 w 1904"/>
                  <a:gd name="T9" fmla="*/ 502 h 2618"/>
                  <a:gd name="T10" fmla="*/ 383 w 1904"/>
                  <a:gd name="T11" fmla="*/ 465 h 2618"/>
                  <a:gd name="T12" fmla="*/ 395 w 1904"/>
                  <a:gd name="T13" fmla="*/ 438 h 2618"/>
                  <a:gd name="T14" fmla="*/ 419 w 1904"/>
                  <a:gd name="T15" fmla="*/ 398 h 2618"/>
                  <a:gd name="T16" fmla="*/ 444 w 1904"/>
                  <a:gd name="T17" fmla="*/ 358 h 2618"/>
                  <a:gd name="T18" fmla="*/ 461 w 1904"/>
                  <a:gd name="T19" fmla="*/ 322 h 2618"/>
                  <a:gd name="T20" fmla="*/ 471 w 1904"/>
                  <a:gd name="T21" fmla="*/ 285 h 2618"/>
                  <a:gd name="T22" fmla="*/ 477 w 1904"/>
                  <a:gd name="T23" fmla="*/ 239 h 2618"/>
                  <a:gd name="T24" fmla="*/ 473 w 1904"/>
                  <a:gd name="T25" fmla="*/ 197 h 2618"/>
                  <a:gd name="T26" fmla="*/ 463 w 1904"/>
                  <a:gd name="T27" fmla="*/ 156 h 2618"/>
                  <a:gd name="T28" fmla="*/ 446 w 1904"/>
                  <a:gd name="T29" fmla="*/ 119 h 2618"/>
                  <a:gd name="T30" fmla="*/ 417 w 1904"/>
                  <a:gd name="T31" fmla="*/ 80 h 2618"/>
                  <a:gd name="T32" fmla="*/ 387 w 1904"/>
                  <a:gd name="T33" fmla="*/ 52 h 2618"/>
                  <a:gd name="T34" fmla="*/ 348 w 1904"/>
                  <a:gd name="T35" fmla="*/ 27 h 2618"/>
                  <a:gd name="T36" fmla="*/ 302 w 1904"/>
                  <a:gd name="T37" fmla="*/ 9 h 2618"/>
                  <a:gd name="T38" fmla="*/ 263 w 1904"/>
                  <a:gd name="T39" fmla="*/ 1 h 2618"/>
                  <a:gd name="T40" fmla="*/ 221 w 1904"/>
                  <a:gd name="T41" fmla="*/ 0 h 2618"/>
                  <a:gd name="T42" fmla="*/ 185 w 1904"/>
                  <a:gd name="T43" fmla="*/ 6 h 2618"/>
                  <a:gd name="T44" fmla="*/ 149 w 1904"/>
                  <a:gd name="T45" fmla="*/ 18 h 2618"/>
                  <a:gd name="T46" fmla="*/ 118 w 1904"/>
                  <a:gd name="T47" fmla="*/ 33 h 2618"/>
                  <a:gd name="T48" fmla="*/ 86 w 1904"/>
                  <a:gd name="T49" fmla="*/ 55 h 2618"/>
                  <a:gd name="T50" fmla="*/ 57 w 1904"/>
                  <a:gd name="T51" fmla="*/ 81 h 2618"/>
                  <a:gd name="T52" fmla="*/ 33 w 1904"/>
                  <a:gd name="T53" fmla="*/ 111 h 2618"/>
                  <a:gd name="T54" fmla="*/ 12 w 1904"/>
                  <a:gd name="T55" fmla="*/ 154 h 2618"/>
                  <a:gd name="T56" fmla="*/ 2 w 1904"/>
                  <a:gd name="T57" fmla="*/ 198 h 2618"/>
                  <a:gd name="T58" fmla="*/ 0 w 1904"/>
                  <a:gd name="T59" fmla="*/ 237 h 2618"/>
                  <a:gd name="T60" fmla="*/ 3 w 1904"/>
                  <a:gd name="T61" fmla="*/ 279 h 2618"/>
                  <a:gd name="T62" fmla="*/ 15 w 1904"/>
                  <a:gd name="T63" fmla="*/ 321 h 2618"/>
                  <a:gd name="T64" fmla="*/ 34 w 1904"/>
                  <a:gd name="T65" fmla="*/ 361 h 2618"/>
                  <a:gd name="T66" fmla="*/ 56 w 1904"/>
                  <a:gd name="T67" fmla="*/ 399 h 2618"/>
                  <a:gd name="T68" fmla="*/ 87 w 1904"/>
                  <a:gd name="T69" fmla="*/ 452 h 2618"/>
                  <a:gd name="T70" fmla="*/ 101 w 1904"/>
                  <a:gd name="T71" fmla="*/ 482 h 2618"/>
                  <a:gd name="T72" fmla="*/ 111 w 1904"/>
                  <a:gd name="T73" fmla="*/ 516 h 2618"/>
                  <a:gd name="T74" fmla="*/ 118 w 1904"/>
                  <a:gd name="T75" fmla="*/ 565 h 2618"/>
                  <a:gd name="T76" fmla="*/ 124 w 1904"/>
                  <a:gd name="T77" fmla="*/ 606 h 2618"/>
                  <a:gd name="T78" fmla="*/ 128 w 1904"/>
                  <a:gd name="T79" fmla="*/ 623 h 2618"/>
                  <a:gd name="T80" fmla="*/ 130 w 1904"/>
                  <a:gd name="T81" fmla="*/ 627 h 2618"/>
                  <a:gd name="T82" fmla="*/ 136 w 1904"/>
                  <a:gd name="T83" fmla="*/ 633 h 2618"/>
                  <a:gd name="T84" fmla="*/ 150 w 1904"/>
                  <a:gd name="T85" fmla="*/ 641 h 2618"/>
                  <a:gd name="T86" fmla="*/ 166 w 1904"/>
                  <a:gd name="T87" fmla="*/ 646 h 2618"/>
                  <a:gd name="T88" fmla="*/ 184 w 1904"/>
                  <a:gd name="T89" fmla="*/ 651 h 2618"/>
                  <a:gd name="T90" fmla="*/ 202 w 1904"/>
                  <a:gd name="T91" fmla="*/ 653 h 2618"/>
                  <a:gd name="T92" fmla="*/ 221 w 1904"/>
                  <a:gd name="T93" fmla="*/ 655 h 2618"/>
                  <a:gd name="T94" fmla="*/ 238 w 1904"/>
                  <a:gd name="T95" fmla="*/ 655 h 2618"/>
                  <a:gd name="T96" fmla="*/ 257 w 1904"/>
                  <a:gd name="T97" fmla="*/ 655 h 2618"/>
                  <a:gd name="T98" fmla="*/ 275 w 1904"/>
                  <a:gd name="T99" fmla="*/ 653 h 2618"/>
                  <a:gd name="T100" fmla="*/ 293 w 1904"/>
                  <a:gd name="T101" fmla="*/ 650 h 2618"/>
                  <a:gd name="T102" fmla="*/ 309 w 1904"/>
                  <a:gd name="T103" fmla="*/ 647 h 2618"/>
                  <a:gd name="T104" fmla="*/ 325 w 1904"/>
                  <a:gd name="T105" fmla="*/ 642 h 2618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</a:gdLst>
                <a:ahLst/>
                <a:cxnLst>
                  <a:cxn ang="T106">
                    <a:pos x="T0" y="T1"/>
                  </a:cxn>
                  <a:cxn ang="T107">
                    <a:pos x="T2" y="T3"/>
                  </a:cxn>
                  <a:cxn ang="T108">
                    <a:pos x="T4" y="T5"/>
                  </a:cxn>
                  <a:cxn ang="T109">
                    <a:pos x="T6" y="T7"/>
                  </a:cxn>
                  <a:cxn ang="T110">
                    <a:pos x="T8" y="T9"/>
                  </a:cxn>
                  <a:cxn ang="T111">
                    <a:pos x="T10" y="T11"/>
                  </a:cxn>
                  <a:cxn ang="T112">
                    <a:pos x="T12" y="T13"/>
                  </a:cxn>
                  <a:cxn ang="T113">
                    <a:pos x="T14" y="T15"/>
                  </a:cxn>
                  <a:cxn ang="T114">
                    <a:pos x="T16" y="T17"/>
                  </a:cxn>
                  <a:cxn ang="T115">
                    <a:pos x="T18" y="T19"/>
                  </a:cxn>
                  <a:cxn ang="T116">
                    <a:pos x="T20" y="T21"/>
                  </a:cxn>
                  <a:cxn ang="T117">
                    <a:pos x="T22" y="T23"/>
                  </a:cxn>
                  <a:cxn ang="T118">
                    <a:pos x="T24" y="T25"/>
                  </a:cxn>
                  <a:cxn ang="T119">
                    <a:pos x="T26" y="T27"/>
                  </a:cxn>
                  <a:cxn ang="T120">
                    <a:pos x="T28" y="T29"/>
                  </a:cxn>
                  <a:cxn ang="T121">
                    <a:pos x="T30" y="T31"/>
                  </a:cxn>
                  <a:cxn ang="T122">
                    <a:pos x="T32" y="T33"/>
                  </a:cxn>
                  <a:cxn ang="T123">
                    <a:pos x="T34" y="T35"/>
                  </a:cxn>
                  <a:cxn ang="T124">
                    <a:pos x="T36" y="T37"/>
                  </a:cxn>
                  <a:cxn ang="T125">
                    <a:pos x="T38" y="T39"/>
                  </a:cxn>
                  <a:cxn ang="T126">
                    <a:pos x="T40" y="T41"/>
                  </a:cxn>
                  <a:cxn ang="T127">
                    <a:pos x="T42" y="T43"/>
                  </a:cxn>
                  <a:cxn ang="T128">
                    <a:pos x="T44" y="T45"/>
                  </a:cxn>
                  <a:cxn ang="T129">
                    <a:pos x="T46" y="T47"/>
                  </a:cxn>
                  <a:cxn ang="T130">
                    <a:pos x="T48" y="T49"/>
                  </a:cxn>
                  <a:cxn ang="T131">
                    <a:pos x="T50" y="T51"/>
                  </a:cxn>
                  <a:cxn ang="T132">
                    <a:pos x="T52" y="T53"/>
                  </a:cxn>
                  <a:cxn ang="T133">
                    <a:pos x="T54" y="T55"/>
                  </a:cxn>
                  <a:cxn ang="T134">
                    <a:pos x="T56" y="T57"/>
                  </a:cxn>
                  <a:cxn ang="T135">
                    <a:pos x="T58" y="T59"/>
                  </a:cxn>
                  <a:cxn ang="T136">
                    <a:pos x="T60" y="T61"/>
                  </a:cxn>
                  <a:cxn ang="T137">
                    <a:pos x="T62" y="T63"/>
                  </a:cxn>
                  <a:cxn ang="T138">
                    <a:pos x="T64" y="T65"/>
                  </a:cxn>
                  <a:cxn ang="T139">
                    <a:pos x="T66" y="T67"/>
                  </a:cxn>
                  <a:cxn ang="T140">
                    <a:pos x="T68" y="T69"/>
                  </a:cxn>
                  <a:cxn ang="T141">
                    <a:pos x="T70" y="T71"/>
                  </a:cxn>
                  <a:cxn ang="T142">
                    <a:pos x="T72" y="T73"/>
                  </a:cxn>
                  <a:cxn ang="T143">
                    <a:pos x="T74" y="T75"/>
                  </a:cxn>
                  <a:cxn ang="T144">
                    <a:pos x="T76" y="T77"/>
                  </a:cxn>
                  <a:cxn ang="T145">
                    <a:pos x="T78" y="T79"/>
                  </a:cxn>
                  <a:cxn ang="T146">
                    <a:pos x="T80" y="T81"/>
                  </a:cxn>
                  <a:cxn ang="T147">
                    <a:pos x="T82" y="T83"/>
                  </a:cxn>
                  <a:cxn ang="T148">
                    <a:pos x="T84" y="T85"/>
                  </a:cxn>
                  <a:cxn ang="T149">
                    <a:pos x="T86" y="T87"/>
                  </a:cxn>
                  <a:cxn ang="T150">
                    <a:pos x="T88" y="T89"/>
                  </a:cxn>
                  <a:cxn ang="T151">
                    <a:pos x="T90" y="T91"/>
                  </a:cxn>
                  <a:cxn ang="T152">
                    <a:pos x="T92" y="T93"/>
                  </a:cxn>
                  <a:cxn ang="T153">
                    <a:pos x="T94" y="T95"/>
                  </a:cxn>
                  <a:cxn ang="T154">
                    <a:pos x="T96" y="T97"/>
                  </a:cxn>
                  <a:cxn ang="T155">
                    <a:pos x="T98" y="T99"/>
                  </a:cxn>
                  <a:cxn ang="T156">
                    <a:pos x="T100" y="T101"/>
                  </a:cxn>
                  <a:cxn ang="T157">
                    <a:pos x="T102" y="T103"/>
                  </a:cxn>
                  <a:cxn ang="T158">
                    <a:pos x="T104" y="T105"/>
                  </a:cxn>
                </a:cxnLst>
                <a:rect l="0" t="0" r="r" b="b"/>
                <a:pathLst>
                  <a:path w="1904" h="2618">
                    <a:moveTo>
                      <a:pt x="1335" y="2548"/>
                    </a:moveTo>
                    <a:lnTo>
                      <a:pt x="1351" y="2538"/>
                    </a:lnTo>
                    <a:lnTo>
                      <a:pt x="1363" y="2527"/>
                    </a:lnTo>
                    <a:lnTo>
                      <a:pt x="1370" y="2520"/>
                    </a:lnTo>
                    <a:lnTo>
                      <a:pt x="1375" y="2512"/>
                    </a:lnTo>
                    <a:lnTo>
                      <a:pt x="1380" y="2507"/>
                    </a:lnTo>
                    <a:lnTo>
                      <a:pt x="1383" y="2501"/>
                    </a:lnTo>
                    <a:lnTo>
                      <a:pt x="1386" y="2496"/>
                    </a:lnTo>
                    <a:lnTo>
                      <a:pt x="1388" y="2489"/>
                    </a:lnTo>
                    <a:lnTo>
                      <a:pt x="1390" y="2481"/>
                    </a:lnTo>
                    <a:lnTo>
                      <a:pt x="1391" y="2470"/>
                    </a:lnTo>
                    <a:lnTo>
                      <a:pt x="1400" y="2429"/>
                    </a:lnTo>
                    <a:lnTo>
                      <a:pt x="1455" y="2090"/>
                    </a:lnTo>
                    <a:lnTo>
                      <a:pt x="1465" y="2042"/>
                    </a:lnTo>
                    <a:lnTo>
                      <a:pt x="1474" y="2007"/>
                    </a:lnTo>
                    <a:lnTo>
                      <a:pt x="1488" y="1958"/>
                    </a:lnTo>
                    <a:lnTo>
                      <a:pt x="1507" y="1904"/>
                    </a:lnTo>
                    <a:lnTo>
                      <a:pt x="1527" y="1857"/>
                    </a:lnTo>
                    <a:lnTo>
                      <a:pt x="1545" y="1817"/>
                    </a:lnTo>
                    <a:lnTo>
                      <a:pt x="1561" y="1782"/>
                    </a:lnTo>
                    <a:lnTo>
                      <a:pt x="1578" y="1749"/>
                    </a:lnTo>
                    <a:lnTo>
                      <a:pt x="1610" y="1693"/>
                    </a:lnTo>
                    <a:lnTo>
                      <a:pt x="1642" y="1640"/>
                    </a:lnTo>
                    <a:lnTo>
                      <a:pt x="1672" y="1590"/>
                    </a:lnTo>
                    <a:lnTo>
                      <a:pt x="1697" y="1552"/>
                    </a:lnTo>
                    <a:lnTo>
                      <a:pt x="1741" y="1481"/>
                    </a:lnTo>
                    <a:lnTo>
                      <a:pt x="1772" y="1432"/>
                    </a:lnTo>
                    <a:lnTo>
                      <a:pt x="1797" y="1391"/>
                    </a:lnTo>
                    <a:lnTo>
                      <a:pt x="1818" y="1343"/>
                    </a:lnTo>
                    <a:lnTo>
                      <a:pt x="1841" y="1287"/>
                    </a:lnTo>
                    <a:lnTo>
                      <a:pt x="1857" y="1237"/>
                    </a:lnTo>
                    <a:lnTo>
                      <a:pt x="1872" y="1185"/>
                    </a:lnTo>
                    <a:lnTo>
                      <a:pt x="1882" y="1140"/>
                    </a:lnTo>
                    <a:lnTo>
                      <a:pt x="1893" y="1091"/>
                    </a:lnTo>
                    <a:lnTo>
                      <a:pt x="1900" y="1028"/>
                    </a:lnTo>
                    <a:lnTo>
                      <a:pt x="1904" y="956"/>
                    </a:lnTo>
                    <a:lnTo>
                      <a:pt x="1904" y="889"/>
                    </a:lnTo>
                    <a:lnTo>
                      <a:pt x="1898" y="836"/>
                    </a:lnTo>
                    <a:lnTo>
                      <a:pt x="1889" y="786"/>
                    </a:lnTo>
                    <a:lnTo>
                      <a:pt x="1881" y="742"/>
                    </a:lnTo>
                    <a:lnTo>
                      <a:pt x="1866" y="684"/>
                    </a:lnTo>
                    <a:lnTo>
                      <a:pt x="1849" y="625"/>
                    </a:lnTo>
                    <a:lnTo>
                      <a:pt x="1830" y="570"/>
                    </a:lnTo>
                    <a:lnTo>
                      <a:pt x="1808" y="521"/>
                    </a:lnTo>
                    <a:lnTo>
                      <a:pt x="1781" y="476"/>
                    </a:lnTo>
                    <a:lnTo>
                      <a:pt x="1745" y="419"/>
                    </a:lnTo>
                    <a:lnTo>
                      <a:pt x="1704" y="363"/>
                    </a:lnTo>
                    <a:lnTo>
                      <a:pt x="1665" y="319"/>
                    </a:lnTo>
                    <a:lnTo>
                      <a:pt x="1629" y="281"/>
                    </a:lnTo>
                    <a:lnTo>
                      <a:pt x="1587" y="245"/>
                    </a:lnTo>
                    <a:lnTo>
                      <a:pt x="1543" y="209"/>
                    </a:lnTo>
                    <a:lnTo>
                      <a:pt x="1500" y="176"/>
                    </a:lnTo>
                    <a:lnTo>
                      <a:pt x="1448" y="143"/>
                    </a:lnTo>
                    <a:lnTo>
                      <a:pt x="1388" y="108"/>
                    </a:lnTo>
                    <a:lnTo>
                      <a:pt x="1331" y="81"/>
                    </a:lnTo>
                    <a:lnTo>
                      <a:pt x="1264" y="55"/>
                    </a:lnTo>
                    <a:lnTo>
                      <a:pt x="1204" y="36"/>
                    </a:lnTo>
                    <a:lnTo>
                      <a:pt x="1155" y="24"/>
                    </a:lnTo>
                    <a:lnTo>
                      <a:pt x="1101" y="12"/>
                    </a:lnTo>
                    <a:lnTo>
                      <a:pt x="1051" y="5"/>
                    </a:lnTo>
                    <a:lnTo>
                      <a:pt x="993" y="0"/>
                    </a:lnTo>
                    <a:lnTo>
                      <a:pt x="940" y="0"/>
                    </a:lnTo>
                    <a:lnTo>
                      <a:pt x="882" y="0"/>
                    </a:lnTo>
                    <a:lnTo>
                      <a:pt x="834" y="5"/>
                    </a:lnTo>
                    <a:lnTo>
                      <a:pt x="779" y="17"/>
                    </a:lnTo>
                    <a:lnTo>
                      <a:pt x="737" y="25"/>
                    </a:lnTo>
                    <a:lnTo>
                      <a:pt x="685" y="39"/>
                    </a:lnTo>
                    <a:lnTo>
                      <a:pt x="637" y="54"/>
                    </a:lnTo>
                    <a:lnTo>
                      <a:pt x="594" y="70"/>
                    </a:lnTo>
                    <a:lnTo>
                      <a:pt x="552" y="88"/>
                    </a:lnTo>
                    <a:lnTo>
                      <a:pt x="510" y="109"/>
                    </a:lnTo>
                    <a:lnTo>
                      <a:pt x="472" y="130"/>
                    </a:lnTo>
                    <a:lnTo>
                      <a:pt x="430" y="157"/>
                    </a:lnTo>
                    <a:lnTo>
                      <a:pt x="384" y="188"/>
                    </a:lnTo>
                    <a:lnTo>
                      <a:pt x="344" y="218"/>
                    </a:lnTo>
                    <a:lnTo>
                      <a:pt x="307" y="249"/>
                    </a:lnTo>
                    <a:lnTo>
                      <a:pt x="267" y="285"/>
                    </a:lnTo>
                    <a:lnTo>
                      <a:pt x="228" y="324"/>
                    </a:lnTo>
                    <a:lnTo>
                      <a:pt x="193" y="362"/>
                    </a:lnTo>
                    <a:lnTo>
                      <a:pt x="165" y="397"/>
                    </a:lnTo>
                    <a:lnTo>
                      <a:pt x="132" y="445"/>
                    </a:lnTo>
                    <a:lnTo>
                      <a:pt x="100" y="498"/>
                    </a:lnTo>
                    <a:lnTo>
                      <a:pt x="70" y="559"/>
                    </a:lnTo>
                    <a:lnTo>
                      <a:pt x="49" y="616"/>
                    </a:lnTo>
                    <a:lnTo>
                      <a:pt x="32" y="677"/>
                    </a:lnTo>
                    <a:lnTo>
                      <a:pt x="16" y="737"/>
                    </a:lnTo>
                    <a:lnTo>
                      <a:pt x="6" y="791"/>
                    </a:lnTo>
                    <a:lnTo>
                      <a:pt x="0" y="847"/>
                    </a:lnTo>
                    <a:lnTo>
                      <a:pt x="0" y="900"/>
                    </a:lnTo>
                    <a:lnTo>
                      <a:pt x="0" y="947"/>
                    </a:lnTo>
                    <a:lnTo>
                      <a:pt x="0" y="1004"/>
                    </a:lnTo>
                    <a:lnTo>
                      <a:pt x="2" y="1053"/>
                    </a:lnTo>
                    <a:lnTo>
                      <a:pt x="12" y="1116"/>
                    </a:lnTo>
                    <a:lnTo>
                      <a:pt x="22" y="1170"/>
                    </a:lnTo>
                    <a:lnTo>
                      <a:pt x="37" y="1223"/>
                    </a:lnTo>
                    <a:lnTo>
                      <a:pt x="58" y="1284"/>
                    </a:lnTo>
                    <a:lnTo>
                      <a:pt x="81" y="1340"/>
                    </a:lnTo>
                    <a:lnTo>
                      <a:pt x="106" y="1388"/>
                    </a:lnTo>
                    <a:lnTo>
                      <a:pt x="135" y="1442"/>
                    </a:lnTo>
                    <a:lnTo>
                      <a:pt x="167" y="1494"/>
                    </a:lnTo>
                    <a:lnTo>
                      <a:pt x="196" y="1544"/>
                    </a:lnTo>
                    <a:lnTo>
                      <a:pt x="225" y="1594"/>
                    </a:lnTo>
                    <a:lnTo>
                      <a:pt x="256" y="1648"/>
                    </a:lnTo>
                    <a:lnTo>
                      <a:pt x="304" y="1726"/>
                    </a:lnTo>
                    <a:lnTo>
                      <a:pt x="349" y="1807"/>
                    </a:lnTo>
                    <a:lnTo>
                      <a:pt x="375" y="1848"/>
                    </a:lnTo>
                    <a:lnTo>
                      <a:pt x="388" y="1883"/>
                    </a:lnTo>
                    <a:lnTo>
                      <a:pt x="404" y="1925"/>
                    </a:lnTo>
                    <a:lnTo>
                      <a:pt x="419" y="1974"/>
                    </a:lnTo>
                    <a:lnTo>
                      <a:pt x="431" y="2016"/>
                    </a:lnTo>
                    <a:lnTo>
                      <a:pt x="442" y="2063"/>
                    </a:lnTo>
                    <a:lnTo>
                      <a:pt x="451" y="2129"/>
                    </a:lnTo>
                    <a:lnTo>
                      <a:pt x="463" y="2200"/>
                    </a:lnTo>
                    <a:lnTo>
                      <a:pt x="472" y="2257"/>
                    </a:lnTo>
                    <a:lnTo>
                      <a:pt x="482" y="2329"/>
                    </a:lnTo>
                    <a:lnTo>
                      <a:pt x="488" y="2379"/>
                    </a:lnTo>
                    <a:lnTo>
                      <a:pt x="495" y="2424"/>
                    </a:lnTo>
                    <a:lnTo>
                      <a:pt x="506" y="2469"/>
                    </a:lnTo>
                    <a:lnTo>
                      <a:pt x="510" y="2481"/>
                    </a:lnTo>
                    <a:lnTo>
                      <a:pt x="511" y="2492"/>
                    </a:lnTo>
                    <a:lnTo>
                      <a:pt x="514" y="2496"/>
                    </a:lnTo>
                    <a:lnTo>
                      <a:pt x="515" y="2501"/>
                    </a:lnTo>
                    <a:lnTo>
                      <a:pt x="520" y="2507"/>
                    </a:lnTo>
                    <a:lnTo>
                      <a:pt x="526" y="2515"/>
                    </a:lnTo>
                    <a:lnTo>
                      <a:pt x="535" y="2523"/>
                    </a:lnTo>
                    <a:lnTo>
                      <a:pt x="543" y="2532"/>
                    </a:lnTo>
                    <a:lnTo>
                      <a:pt x="558" y="2542"/>
                    </a:lnTo>
                    <a:lnTo>
                      <a:pt x="575" y="2551"/>
                    </a:lnTo>
                    <a:lnTo>
                      <a:pt x="599" y="2564"/>
                    </a:lnTo>
                    <a:lnTo>
                      <a:pt x="620" y="2572"/>
                    </a:lnTo>
                    <a:lnTo>
                      <a:pt x="642" y="2579"/>
                    </a:lnTo>
                    <a:lnTo>
                      <a:pt x="663" y="2584"/>
                    </a:lnTo>
                    <a:lnTo>
                      <a:pt x="681" y="2588"/>
                    </a:lnTo>
                    <a:lnTo>
                      <a:pt x="710" y="2595"/>
                    </a:lnTo>
                    <a:lnTo>
                      <a:pt x="733" y="2601"/>
                    </a:lnTo>
                    <a:lnTo>
                      <a:pt x="757" y="2604"/>
                    </a:lnTo>
                    <a:lnTo>
                      <a:pt x="781" y="2607"/>
                    </a:lnTo>
                    <a:lnTo>
                      <a:pt x="808" y="2611"/>
                    </a:lnTo>
                    <a:lnTo>
                      <a:pt x="833" y="2613"/>
                    </a:lnTo>
                    <a:lnTo>
                      <a:pt x="854" y="2614"/>
                    </a:lnTo>
                    <a:lnTo>
                      <a:pt x="881" y="2617"/>
                    </a:lnTo>
                    <a:lnTo>
                      <a:pt x="905" y="2618"/>
                    </a:lnTo>
                    <a:lnTo>
                      <a:pt x="928" y="2618"/>
                    </a:lnTo>
                    <a:lnTo>
                      <a:pt x="949" y="2618"/>
                    </a:lnTo>
                    <a:lnTo>
                      <a:pt x="972" y="2618"/>
                    </a:lnTo>
                    <a:lnTo>
                      <a:pt x="1001" y="2618"/>
                    </a:lnTo>
                    <a:lnTo>
                      <a:pt x="1024" y="2617"/>
                    </a:lnTo>
                    <a:lnTo>
                      <a:pt x="1045" y="2617"/>
                    </a:lnTo>
                    <a:lnTo>
                      <a:pt x="1070" y="2613"/>
                    </a:lnTo>
                    <a:lnTo>
                      <a:pt x="1099" y="2611"/>
                    </a:lnTo>
                    <a:lnTo>
                      <a:pt x="1120" y="2607"/>
                    </a:lnTo>
                    <a:lnTo>
                      <a:pt x="1147" y="2604"/>
                    </a:lnTo>
                    <a:lnTo>
                      <a:pt x="1171" y="2599"/>
                    </a:lnTo>
                    <a:lnTo>
                      <a:pt x="1193" y="2595"/>
                    </a:lnTo>
                    <a:lnTo>
                      <a:pt x="1215" y="2591"/>
                    </a:lnTo>
                    <a:lnTo>
                      <a:pt x="1235" y="2585"/>
                    </a:lnTo>
                    <a:lnTo>
                      <a:pt x="1258" y="2579"/>
                    </a:lnTo>
                    <a:lnTo>
                      <a:pt x="1277" y="2572"/>
                    </a:lnTo>
                    <a:lnTo>
                      <a:pt x="1296" y="2565"/>
                    </a:lnTo>
                    <a:lnTo>
                      <a:pt x="1316" y="2556"/>
                    </a:lnTo>
                    <a:lnTo>
                      <a:pt x="1335" y="2548"/>
                    </a:lnTo>
                    <a:close/>
                  </a:path>
                </a:pathLst>
              </a:custGeom>
              <a:solidFill>
                <a:srgbClr val="E0E0E0"/>
              </a:solidFill>
              <a:ln w="3175">
                <a:solidFill>
                  <a:srgbClr val="FF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9" name="Group 127"/>
              <p:cNvGrpSpPr>
                <a:grpSpLocks/>
              </p:cNvGrpSpPr>
              <p:nvPr/>
            </p:nvGrpSpPr>
            <p:grpSpPr bwMode="auto">
              <a:xfrm>
                <a:off x="2775" y="823"/>
                <a:ext cx="298" cy="581"/>
                <a:chOff x="2775" y="823"/>
                <a:chExt cx="298" cy="581"/>
              </a:xfrm>
            </p:grpSpPr>
            <p:sp>
              <p:nvSpPr>
                <p:cNvPr id="50253" name="Oval 128"/>
                <p:cNvSpPr>
                  <a:spLocks noChangeArrowheads="1"/>
                </p:cNvSpPr>
                <p:nvPr/>
              </p:nvSpPr>
              <p:spPr bwMode="auto">
                <a:xfrm>
                  <a:off x="2775" y="1338"/>
                  <a:ext cx="209" cy="66"/>
                </a:xfrm>
                <a:prstGeom prst="ellipse">
                  <a:avLst/>
                </a:prstGeom>
                <a:solidFill>
                  <a:srgbClr val="A0A0A0"/>
                </a:solidFill>
                <a:ln w="952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0254" name="Freeform 129"/>
                <p:cNvSpPr>
                  <a:spLocks/>
                </p:cNvSpPr>
                <p:nvPr/>
              </p:nvSpPr>
              <p:spPr bwMode="auto">
                <a:xfrm>
                  <a:off x="2993" y="823"/>
                  <a:ext cx="80" cy="98"/>
                </a:xfrm>
                <a:custGeom>
                  <a:avLst/>
                  <a:gdLst>
                    <a:gd name="T0" fmla="*/ 0 w 319"/>
                    <a:gd name="T1" fmla="*/ 0 h 389"/>
                    <a:gd name="T2" fmla="*/ 21 w 319"/>
                    <a:gd name="T3" fmla="*/ 10 h 389"/>
                    <a:gd name="T4" fmla="*/ 41 w 319"/>
                    <a:gd name="T5" fmla="*/ 22 h 389"/>
                    <a:gd name="T6" fmla="*/ 55 w 319"/>
                    <a:gd name="T7" fmla="*/ 34 h 389"/>
                    <a:gd name="T8" fmla="*/ 65 w 319"/>
                    <a:gd name="T9" fmla="*/ 46 h 389"/>
                    <a:gd name="T10" fmla="*/ 72 w 319"/>
                    <a:gd name="T11" fmla="*/ 59 h 389"/>
                    <a:gd name="T12" fmla="*/ 77 w 319"/>
                    <a:gd name="T13" fmla="*/ 70 h 389"/>
                    <a:gd name="T14" fmla="*/ 80 w 319"/>
                    <a:gd name="T15" fmla="*/ 81 h 389"/>
                    <a:gd name="T16" fmla="*/ 52 w 319"/>
                    <a:gd name="T17" fmla="*/ 98 h 389"/>
                    <a:gd name="T18" fmla="*/ 49 w 319"/>
                    <a:gd name="T19" fmla="*/ 82 h 389"/>
                    <a:gd name="T20" fmla="*/ 45 w 319"/>
                    <a:gd name="T21" fmla="*/ 65 h 389"/>
                    <a:gd name="T22" fmla="*/ 38 w 319"/>
                    <a:gd name="T23" fmla="*/ 47 h 389"/>
                    <a:gd name="T24" fmla="*/ 29 w 319"/>
                    <a:gd name="T25" fmla="*/ 32 h 389"/>
                    <a:gd name="T26" fmla="*/ 17 w 319"/>
                    <a:gd name="T27" fmla="*/ 18 h 389"/>
                    <a:gd name="T28" fmla="*/ 0 w 319"/>
                    <a:gd name="T29" fmla="*/ 0 h 389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0" t="0" r="r" b="b"/>
                  <a:pathLst>
                    <a:path w="319" h="389">
                      <a:moveTo>
                        <a:pt x="0" y="0"/>
                      </a:moveTo>
                      <a:lnTo>
                        <a:pt x="85" y="41"/>
                      </a:lnTo>
                      <a:lnTo>
                        <a:pt x="163" y="87"/>
                      </a:lnTo>
                      <a:lnTo>
                        <a:pt x="221" y="133"/>
                      </a:lnTo>
                      <a:lnTo>
                        <a:pt x="260" y="183"/>
                      </a:lnTo>
                      <a:lnTo>
                        <a:pt x="287" y="233"/>
                      </a:lnTo>
                      <a:lnTo>
                        <a:pt x="307" y="277"/>
                      </a:lnTo>
                      <a:lnTo>
                        <a:pt x="319" y="322"/>
                      </a:lnTo>
                      <a:lnTo>
                        <a:pt x="207" y="389"/>
                      </a:lnTo>
                      <a:lnTo>
                        <a:pt x="196" y="325"/>
                      </a:lnTo>
                      <a:lnTo>
                        <a:pt x="179" y="258"/>
                      </a:lnTo>
                      <a:lnTo>
                        <a:pt x="152" y="188"/>
                      </a:lnTo>
                      <a:lnTo>
                        <a:pt x="117" y="129"/>
                      </a:lnTo>
                      <a:lnTo>
                        <a:pt x="69" y="7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10" name="Group 130"/>
                <p:cNvGrpSpPr>
                  <a:grpSpLocks/>
                </p:cNvGrpSpPr>
                <p:nvPr/>
              </p:nvGrpSpPr>
              <p:grpSpPr bwMode="auto">
                <a:xfrm>
                  <a:off x="2813" y="954"/>
                  <a:ext cx="133" cy="407"/>
                  <a:chOff x="2813" y="954"/>
                  <a:chExt cx="133" cy="407"/>
                </a:xfrm>
              </p:grpSpPr>
              <p:sp>
                <p:nvSpPr>
                  <p:cNvPr id="50257" name="Freeform 131"/>
                  <p:cNvSpPr>
                    <a:spLocks/>
                  </p:cNvSpPr>
                  <p:nvPr/>
                </p:nvSpPr>
                <p:spPr bwMode="auto">
                  <a:xfrm>
                    <a:off x="2838" y="1124"/>
                    <a:ext cx="81" cy="237"/>
                  </a:xfrm>
                  <a:custGeom>
                    <a:avLst/>
                    <a:gdLst>
                      <a:gd name="T0" fmla="*/ 0 w 326"/>
                      <a:gd name="T1" fmla="*/ 18 h 948"/>
                      <a:gd name="T2" fmla="*/ 1 w 326"/>
                      <a:gd name="T3" fmla="*/ 57 h 948"/>
                      <a:gd name="T4" fmla="*/ 5 w 326"/>
                      <a:gd name="T5" fmla="*/ 62 h 948"/>
                      <a:gd name="T6" fmla="*/ 4 w 326"/>
                      <a:gd name="T7" fmla="*/ 220 h 948"/>
                      <a:gd name="T8" fmla="*/ 9 w 326"/>
                      <a:gd name="T9" fmla="*/ 237 h 948"/>
                      <a:gd name="T10" fmla="*/ 23 w 326"/>
                      <a:gd name="T11" fmla="*/ 237 h 948"/>
                      <a:gd name="T12" fmla="*/ 34 w 326"/>
                      <a:gd name="T13" fmla="*/ 228 h 948"/>
                      <a:gd name="T14" fmla="*/ 47 w 326"/>
                      <a:gd name="T15" fmla="*/ 228 h 948"/>
                      <a:gd name="T16" fmla="*/ 58 w 326"/>
                      <a:gd name="T17" fmla="*/ 237 h 948"/>
                      <a:gd name="T18" fmla="*/ 72 w 326"/>
                      <a:gd name="T19" fmla="*/ 237 h 948"/>
                      <a:gd name="T20" fmla="*/ 77 w 326"/>
                      <a:gd name="T21" fmla="*/ 220 h 948"/>
                      <a:gd name="T22" fmla="*/ 75 w 326"/>
                      <a:gd name="T23" fmla="*/ 62 h 948"/>
                      <a:gd name="T24" fmla="*/ 78 w 326"/>
                      <a:gd name="T25" fmla="*/ 57 h 948"/>
                      <a:gd name="T26" fmla="*/ 81 w 326"/>
                      <a:gd name="T27" fmla="*/ 18 h 948"/>
                      <a:gd name="T28" fmla="*/ 63 w 326"/>
                      <a:gd name="T29" fmla="*/ 4 h 948"/>
                      <a:gd name="T30" fmla="*/ 54 w 326"/>
                      <a:gd name="T31" fmla="*/ 4 h 948"/>
                      <a:gd name="T32" fmla="*/ 49 w 326"/>
                      <a:gd name="T33" fmla="*/ 0 h 948"/>
                      <a:gd name="T34" fmla="*/ 29 w 326"/>
                      <a:gd name="T35" fmla="*/ 0 h 948"/>
                      <a:gd name="T36" fmla="*/ 25 w 326"/>
                      <a:gd name="T37" fmla="*/ 4 h 948"/>
                      <a:gd name="T38" fmla="*/ 17 w 326"/>
                      <a:gd name="T39" fmla="*/ 4 h 948"/>
                      <a:gd name="T40" fmla="*/ 0 w 326"/>
                      <a:gd name="T41" fmla="*/ 18 h 948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</a:gdLst>
                    <a:ahLst/>
                    <a:cxnLst>
                      <a:cxn ang="T42">
                        <a:pos x="T0" y="T1"/>
                      </a:cxn>
                      <a:cxn ang="T43">
                        <a:pos x="T2" y="T3"/>
                      </a:cxn>
                      <a:cxn ang="T44">
                        <a:pos x="T4" y="T5"/>
                      </a:cxn>
                      <a:cxn ang="T45">
                        <a:pos x="T6" y="T7"/>
                      </a:cxn>
                      <a:cxn ang="T46">
                        <a:pos x="T8" y="T9"/>
                      </a:cxn>
                      <a:cxn ang="T47">
                        <a:pos x="T10" y="T11"/>
                      </a:cxn>
                      <a:cxn ang="T48">
                        <a:pos x="T12" y="T13"/>
                      </a:cxn>
                      <a:cxn ang="T49">
                        <a:pos x="T14" y="T15"/>
                      </a:cxn>
                      <a:cxn ang="T50">
                        <a:pos x="T16" y="T17"/>
                      </a:cxn>
                      <a:cxn ang="T51">
                        <a:pos x="T18" y="T19"/>
                      </a:cxn>
                      <a:cxn ang="T52">
                        <a:pos x="T20" y="T21"/>
                      </a:cxn>
                      <a:cxn ang="T53">
                        <a:pos x="T22" y="T23"/>
                      </a:cxn>
                      <a:cxn ang="T54">
                        <a:pos x="T24" y="T25"/>
                      </a:cxn>
                      <a:cxn ang="T55">
                        <a:pos x="T26" y="T27"/>
                      </a:cxn>
                      <a:cxn ang="T56">
                        <a:pos x="T28" y="T29"/>
                      </a:cxn>
                      <a:cxn ang="T57">
                        <a:pos x="T30" y="T31"/>
                      </a:cxn>
                      <a:cxn ang="T58">
                        <a:pos x="T32" y="T33"/>
                      </a:cxn>
                      <a:cxn ang="T59">
                        <a:pos x="T34" y="T35"/>
                      </a:cxn>
                      <a:cxn ang="T60">
                        <a:pos x="T36" y="T37"/>
                      </a:cxn>
                      <a:cxn ang="T61">
                        <a:pos x="T38" y="T39"/>
                      </a:cxn>
                      <a:cxn ang="T62">
                        <a:pos x="T40" y="T41"/>
                      </a:cxn>
                    </a:cxnLst>
                    <a:rect l="0" t="0" r="r" b="b"/>
                    <a:pathLst>
                      <a:path w="326" h="948">
                        <a:moveTo>
                          <a:pt x="0" y="72"/>
                        </a:moveTo>
                        <a:lnTo>
                          <a:pt x="6" y="227"/>
                        </a:lnTo>
                        <a:lnTo>
                          <a:pt x="22" y="247"/>
                        </a:lnTo>
                        <a:lnTo>
                          <a:pt x="16" y="878"/>
                        </a:lnTo>
                        <a:lnTo>
                          <a:pt x="38" y="948"/>
                        </a:lnTo>
                        <a:lnTo>
                          <a:pt x="93" y="948"/>
                        </a:lnTo>
                        <a:lnTo>
                          <a:pt x="138" y="913"/>
                        </a:lnTo>
                        <a:lnTo>
                          <a:pt x="190" y="913"/>
                        </a:lnTo>
                        <a:lnTo>
                          <a:pt x="232" y="948"/>
                        </a:lnTo>
                        <a:lnTo>
                          <a:pt x="290" y="948"/>
                        </a:lnTo>
                        <a:lnTo>
                          <a:pt x="310" y="878"/>
                        </a:lnTo>
                        <a:lnTo>
                          <a:pt x="300" y="247"/>
                        </a:lnTo>
                        <a:lnTo>
                          <a:pt x="315" y="227"/>
                        </a:lnTo>
                        <a:lnTo>
                          <a:pt x="326" y="72"/>
                        </a:lnTo>
                        <a:lnTo>
                          <a:pt x="254" y="15"/>
                        </a:lnTo>
                        <a:lnTo>
                          <a:pt x="218" y="15"/>
                        </a:lnTo>
                        <a:lnTo>
                          <a:pt x="199" y="0"/>
                        </a:lnTo>
                        <a:lnTo>
                          <a:pt x="116" y="0"/>
                        </a:lnTo>
                        <a:lnTo>
                          <a:pt x="99" y="15"/>
                        </a:lnTo>
                        <a:lnTo>
                          <a:pt x="68" y="15"/>
                        </a:lnTo>
                        <a:lnTo>
                          <a:pt x="0" y="72"/>
                        </a:lnTo>
                        <a:close/>
                      </a:path>
                    </a:pathLst>
                  </a:custGeom>
                  <a:solidFill>
                    <a:srgbClr val="C0C0C0"/>
                  </a:solidFill>
                  <a:ln w="9525">
                    <a:solidFill>
                      <a:srgbClr val="FF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0258" name="Oval 132"/>
                  <p:cNvSpPr>
                    <a:spLocks noChangeArrowheads="1"/>
                  </p:cNvSpPr>
                  <p:nvPr/>
                </p:nvSpPr>
                <p:spPr bwMode="auto">
                  <a:xfrm>
                    <a:off x="2880" y="1131"/>
                    <a:ext cx="10" cy="16"/>
                  </a:xfrm>
                  <a:prstGeom prst="ellipse">
                    <a:avLst/>
                  </a:prstGeom>
                  <a:solidFill>
                    <a:srgbClr val="E0E0E0"/>
                  </a:solidFill>
                  <a:ln w="9525">
                    <a:solidFill>
                      <a:srgbClr val="FF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grpSp>
                <p:nvGrpSpPr>
                  <p:cNvPr id="11" name="Group 133"/>
                  <p:cNvGrpSpPr>
                    <a:grpSpLocks/>
                  </p:cNvGrpSpPr>
                  <p:nvPr/>
                </p:nvGrpSpPr>
                <p:grpSpPr bwMode="auto">
                  <a:xfrm>
                    <a:off x="2813" y="954"/>
                    <a:ext cx="133" cy="187"/>
                    <a:chOff x="2813" y="954"/>
                    <a:chExt cx="133" cy="187"/>
                  </a:xfrm>
                </p:grpSpPr>
                <p:sp>
                  <p:nvSpPr>
                    <p:cNvPr id="50265" name="Oval 13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21" y="954"/>
                      <a:ext cx="121" cy="64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FF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0266" name="Freeform 135"/>
                    <p:cNvSpPr>
                      <a:spLocks/>
                    </p:cNvSpPr>
                    <p:nvPr/>
                  </p:nvSpPr>
                  <p:spPr bwMode="auto">
                    <a:xfrm>
                      <a:off x="2813" y="983"/>
                      <a:ext cx="133" cy="158"/>
                    </a:xfrm>
                    <a:custGeom>
                      <a:avLst/>
                      <a:gdLst>
                        <a:gd name="T0" fmla="*/ 85 w 530"/>
                        <a:gd name="T1" fmla="*/ 158 h 629"/>
                        <a:gd name="T2" fmla="*/ 133 w 530"/>
                        <a:gd name="T3" fmla="*/ 16 h 629"/>
                        <a:gd name="T4" fmla="*/ 125 w 530"/>
                        <a:gd name="T5" fmla="*/ 13 h 629"/>
                        <a:gd name="T6" fmla="*/ 115 w 530"/>
                        <a:gd name="T7" fmla="*/ 9 h 629"/>
                        <a:gd name="T8" fmla="*/ 102 w 530"/>
                        <a:gd name="T9" fmla="*/ 6 h 629"/>
                        <a:gd name="T10" fmla="*/ 91 w 530"/>
                        <a:gd name="T11" fmla="*/ 3 h 629"/>
                        <a:gd name="T12" fmla="*/ 81 w 530"/>
                        <a:gd name="T13" fmla="*/ 1 h 629"/>
                        <a:gd name="T14" fmla="*/ 70 w 530"/>
                        <a:gd name="T15" fmla="*/ 0 h 629"/>
                        <a:gd name="T16" fmla="*/ 59 w 530"/>
                        <a:gd name="T17" fmla="*/ 1 h 629"/>
                        <a:gd name="T18" fmla="*/ 44 w 530"/>
                        <a:gd name="T19" fmla="*/ 2 h 629"/>
                        <a:gd name="T20" fmla="*/ 31 w 530"/>
                        <a:gd name="T21" fmla="*/ 6 h 629"/>
                        <a:gd name="T22" fmla="*/ 19 w 530"/>
                        <a:gd name="T23" fmla="*/ 9 h 629"/>
                        <a:gd name="T24" fmla="*/ 8 w 530"/>
                        <a:gd name="T25" fmla="*/ 13 h 629"/>
                        <a:gd name="T26" fmla="*/ 0 w 530"/>
                        <a:gd name="T27" fmla="*/ 17 h 629"/>
                        <a:gd name="T28" fmla="*/ 47 w 530"/>
                        <a:gd name="T29" fmla="*/ 158 h 629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  <a:gd name="T36" fmla="*/ 0 60000 65536"/>
                        <a:gd name="T37" fmla="*/ 0 60000 65536"/>
                        <a:gd name="T38" fmla="*/ 0 60000 65536"/>
                        <a:gd name="T39" fmla="*/ 0 60000 65536"/>
                        <a:gd name="T40" fmla="*/ 0 60000 65536"/>
                        <a:gd name="T41" fmla="*/ 0 60000 65536"/>
                        <a:gd name="T42" fmla="*/ 0 60000 65536"/>
                        <a:gd name="T43" fmla="*/ 0 60000 65536"/>
                        <a:gd name="T44" fmla="*/ 0 60000 65536"/>
                      </a:gdLst>
                      <a:ahLst/>
                      <a:cxnLst>
                        <a:cxn ang="T30">
                          <a:pos x="T0" y="T1"/>
                        </a:cxn>
                        <a:cxn ang="T31">
                          <a:pos x="T2" y="T3"/>
                        </a:cxn>
                        <a:cxn ang="T32">
                          <a:pos x="T4" y="T5"/>
                        </a:cxn>
                        <a:cxn ang="T33">
                          <a:pos x="T6" y="T7"/>
                        </a:cxn>
                        <a:cxn ang="T34">
                          <a:pos x="T8" y="T9"/>
                        </a:cxn>
                        <a:cxn ang="T35">
                          <a:pos x="T10" y="T11"/>
                        </a:cxn>
                        <a:cxn ang="T36">
                          <a:pos x="T12" y="T13"/>
                        </a:cxn>
                        <a:cxn ang="T37">
                          <a:pos x="T14" y="T15"/>
                        </a:cxn>
                        <a:cxn ang="T38">
                          <a:pos x="T16" y="T17"/>
                        </a:cxn>
                        <a:cxn ang="T39">
                          <a:pos x="T18" y="T19"/>
                        </a:cxn>
                        <a:cxn ang="T40">
                          <a:pos x="T20" y="T21"/>
                        </a:cxn>
                        <a:cxn ang="T41">
                          <a:pos x="T22" y="T23"/>
                        </a:cxn>
                        <a:cxn ang="T42">
                          <a:pos x="T24" y="T25"/>
                        </a:cxn>
                        <a:cxn ang="T43">
                          <a:pos x="T26" y="T27"/>
                        </a:cxn>
                        <a:cxn ang="T44">
                          <a:pos x="T28" y="T29"/>
                        </a:cxn>
                      </a:cxnLst>
                      <a:rect l="0" t="0" r="r" b="b"/>
                      <a:pathLst>
                        <a:path w="530" h="629">
                          <a:moveTo>
                            <a:pt x="338" y="629"/>
                          </a:moveTo>
                          <a:lnTo>
                            <a:pt x="530" y="62"/>
                          </a:lnTo>
                          <a:lnTo>
                            <a:pt x="497" y="50"/>
                          </a:lnTo>
                          <a:lnTo>
                            <a:pt x="458" y="35"/>
                          </a:lnTo>
                          <a:lnTo>
                            <a:pt x="407" y="22"/>
                          </a:lnTo>
                          <a:lnTo>
                            <a:pt x="363" y="11"/>
                          </a:lnTo>
                          <a:lnTo>
                            <a:pt x="323" y="4"/>
                          </a:lnTo>
                          <a:lnTo>
                            <a:pt x="280" y="0"/>
                          </a:lnTo>
                          <a:lnTo>
                            <a:pt x="235" y="3"/>
                          </a:lnTo>
                          <a:lnTo>
                            <a:pt x="175" y="9"/>
                          </a:lnTo>
                          <a:lnTo>
                            <a:pt x="125" y="22"/>
                          </a:lnTo>
                          <a:lnTo>
                            <a:pt x="76" y="35"/>
                          </a:lnTo>
                          <a:lnTo>
                            <a:pt x="32" y="52"/>
                          </a:lnTo>
                          <a:lnTo>
                            <a:pt x="0" y="69"/>
                          </a:lnTo>
                          <a:lnTo>
                            <a:pt x="187" y="629"/>
                          </a:lnTo>
                        </a:path>
                      </a:pathLst>
                    </a:custGeom>
                    <a:noFill/>
                    <a:ln w="3175">
                      <a:solidFill>
                        <a:srgbClr val="FF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12" name="Group 136"/>
                  <p:cNvGrpSpPr>
                    <a:grpSpLocks/>
                  </p:cNvGrpSpPr>
                  <p:nvPr/>
                </p:nvGrpSpPr>
                <p:grpSpPr bwMode="auto">
                  <a:xfrm>
                    <a:off x="2855" y="1158"/>
                    <a:ext cx="46" cy="181"/>
                    <a:chOff x="2855" y="1158"/>
                    <a:chExt cx="46" cy="181"/>
                  </a:xfrm>
                </p:grpSpPr>
                <p:sp>
                  <p:nvSpPr>
                    <p:cNvPr id="50261" name="Line 13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863" y="1162"/>
                      <a:ext cx="1" cy="177"/>
                    </a:xfrm>
                    <a:prstGeom prst="line">
                      <a:avLst/>
                    </a:prstGeom>
                    <a:noFill/>
                    <a:ln w="3175">
                      <a:solidFill>
                        <a:srgbClr val="FF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0262" name="Line 138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2893" y="1162"/>
                      <a:ext cx="1" cy="176"/>
                    </a:xfrm>
                    <a:prstGeom prst="line">
                      <a:avLst/>
                    </a:prstGeom>
                    <a:noFill/>
                    <a:ln w="3175">
                      <a:solidFill>
                        <a:srgbClr val="FF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0263" name="Line 139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2900" y="1158"/>
                      <a:ext cx="1" cy="175"/>
                    </a:xfrm>
                    <a:prstGeom prst="line">
                      <a:avLst/>
                    </a:prstGeom>
                    <a:noFill/>
                    <a:ln w="3175">
                      <a:solidFill>
                        <a:srgbClr val="FF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0264" name="Line 140"/>
                    <p:cNvSpPr>
                      <a:spLocks noChangeShapeType="1"/>
                    </p:cNvSpPr>
                    <p:nvPr/>
                  </p:nvSpPr>
                  <p:spPr bwMode="auto">
                    <a:xfrm flipH="1" flipV="1">
                      <a:off x="2855" y="1158"/>
                      <a:ext cx="1" cy="175"/>
                    </a:xfrm>
                    <a:prstGeom prst="line">
                      <a:avLst/>
                    </a:prstGeom>
                    <a:noFill/>
                    <a:ln w="3175">
                      <a:solidFill>
                        <a:srgbClr val="FF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</p:grpSp>
            <p:sp>
              <p:nvSpPr>
                <p:cNvPr id="50256" name="Freeform 141"/>
                <p:cNvSpPr>
                  <a:spLocks/>
                </p:cNvSpPr>
                <p:nvPr/>
              </p:nvSpPr>
              <p:spPr bwMode="auto">
                <a:xfrm>
                  <a:off x="2870" y="1244"/>
                  <a:ext cx="129" cy="153"/>
                </a:xfrm>
                <a:custGeom>
                  <a:avLst/>
                  <a:gdLst>
                    <a:gd name="T0" fmla="*/ 129 w 516"/>
                    <a:gd name="T1" fmla="*/ 0 h 613"/>
                    <a:gd name="T2" fmla="*/ 124 w 516"/>
                    <a:gd name="T3" fmla="*/ 4 h 613"/>
                    <a:gd name="T4" fmla="*/ 102 w 516"/>
                    <a:gd name="T5" fmla="*/ 99 h 613"/>
                    <a:gd name="T6" fmla="*/ 98 w 516"/>
                    <a:gd name="T7" fmla="*/ 108 h 613"/>
                    <a:gd name="T8" fmla="*/ 92 w 516"/>
                    <a:gd name="T9" fmla="*/ 116 h 613"/>
                    <a:gd name="T10" fmla="*/ 82 w 516"/>
                    <a:gd name="T11" fmla="*/ 124 h 613"/>
                    <a:gd name="T12" fmla="*/ 73 w 516"/>
                    <a:gd name="T13" fmla="*/ 129 h 613"/>
                    <a:gd name="T14" fmla="*/ 62 w 516"/>
                    <a:gd name="T15" fmla="*/ 134 h 613"/>
                    <a:gd name="T16" fmla="*/ 51 w 516"/>
                    <a:gd name="T17" fmla="*/ 139 h 613"/>
                    <a:gd name="T18" fmla="*/ 39 w 516"/>
                    <a:gd name="T19" fmla="*/ 143 h 613"/>
                    <a:gd name="T20" fmla="*/ 28 w 516"/>
                    <a:gd name="T21" fmla="*/ 145 h 613"/>
                    <a:gd name="T22" fmla="*/ 16 w 516"/>
                    <a:gd name="T23" fmla="*/ 147 h 613"/>
                    <a:gd name="T24" fmla="*/ 0 w 516"/>
                    <a:gd name="T25" fmla="*/ 147 h 613"/>
                    <a:gd name="T26" fmla="*/ 3 w 516"/>
                    <a:gd name="T27" fmla="*/ 152 h 613"/>
                    <a:gd name="T28" fmla="*/ 13 w 516"/>
                    <a:gd name="T29" fmla="*/ 153 h 613"/>
                    <a:gd name="T30" fmla="*/ 21 w 516"/>
                    <a:gd name="T31" fmla="*/ 153 h 613"/>
                    <a:gd name="T32" fmla="*/ 32 w 516"/>
                    <a:gd name="T33" fmla="*/ 152 h 613"/>
                    <a:gd name="T34" fmla="*/ 41 w 516"/>
                    <a:gd name="T35" fmla="*/ 152 h 613"/>
                    <a:gd name="T36" fmla="*/ 54 w 516"/>
                    <a:gd name="T37" fmla="*/ 149 h 613"/>
                    <a:gd name="T38" fmla="*/ 64 w 516"/>
                    <a:gd name="T39" fmla="*/ 148 h 613"/>
                    <a:gd name="T40" fmla="*/ 75 w 516"/>
                    <a:gd name="T41" fmla="*/ 144 h 613"/>
                    <a:gd name="T42" fmla="*/ 81 w 516"/>
                    <a:gd name="T43" fmla="*/ 143 h 613"/>
                    <a:gd name="T44" fmla="*/ 91 w 516"/>
                    <a:gd name="T45" fmla="*/ 139 h 613"/>
                    <a:gd name="T46" fmla="*/ 101 w 516"/>
                    <a:gd name="T47" fmla="*/ 133 h 613"/>
                    <a:gd name="T48" fmla="*/ 104 w 516"/>
                    <a:gd name="T49" fmla="*/ 129 h 613"/>
                    <a:gd name="T50" fmla="*/ 107 w 516"/>
                    <a:gd name="T51" fmla="*/ 124 h 613"/>
                    <a:gd name="T52" fmla="*/ 109 w 516"/>
                    <a:gd name="T53" fmla="*/ 115 h 613"/>
                    <a:gd name="T54" fmla="*/ 111 w 516"/>
                    <a:gd name="T55" fmla="*/ 106 h 613"/>
                    <a:gd name="T56" fmla="*/ 129 w 516"/>
                    <a:gd name="T57" fmla="*/ 0 h 613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</a:gdLst>
                  <a:ahLst/>
                  <a:cxnLst>
                    <a:cxn ang="T58">
                      <a:pos x="T0" y="T1"/>
                    </a:cxn>
                    <a:cxn ang="T59">
                      <a:pos x="T2" y="T3"/>
                    </a:cxn>
                    <a:cxn ang="T60">
                      <a:pos x="T4" y="T5"/>
                    </a:cxn>
                    <a:cxn ang="T61">
                      <a:pos x="T6" y="T7"/>
                    </a:cxn>
                    <a:cxn ang="T62">
                      <a:pos x="T8" y="T9"/>
                    </a:cxn>
                    <a:cxn ang="T63">
                      <a:pos x="T10" y="T11"/>
                    </a:cxn>
                    <a:cxn ang="T64">
                      <a:pos x="T12" y="T13"/>
                    </a:cxn>
                    <a:cxn ang="T65">
                      <a:pos x="T14" y="T15"/>
                    </a:cxn>
                    <a:cxn ang="T66">
                      <a:pos x="T16" y="T17"/>
                    </a:cxn>
                    <a:cxn ang="T67">
                      <a:pos x="T18" y="T19"/>
                    </a:cxn>
                    <a:cxn ang="T68">
                      <a:pos x="T20" y="T21"/>
                    </a:cxn>
                    <a:cxn ang="T69">
                      <a:pos x="T22" y="T23"/>
                    </a:cxn>
                    <a:cxn ang="T70">
                      <a:pos x="T24" y="T25"/>
                    </a:cxn>
                    <a:cxn ang="T71">
                      <a:pos x="T26" y="T27"/>
                    </a:cxn>
                    <a:cxn ang="T72">
                      <a:pos x="T28" y="T29"/>
                    </a:cxn>
                    <a:cxn ang="T73">
                      <a:pos x="T30" y="T31"/>
                    </a:cxn>
                    <a:cxn ang="T74">
                      <a:pos x="T32" y="T33"/>
                    </a:cxn>
                    <a:cxn ang="T75">
                      <a:pos x="T34" y="T35"/>
                    </a:cxn>
                    <a:cxn ang="T76">
                      <a:pos x="T36" y="T37"/>
                    </a:cxn>
                    <a:cxn ang="T77">
                      <a:pos x="T38" y="T39"/>
                    </a:cxn>
                    <a:cxn ang="T78">
                      <a:pos x="T40" y="T41"/>
                    </a:cxn>
                    <a:cxn ang="T79">
                      <a:pos x="T42" y="T43"/>
                    </a:cxn>
                    <a:cxn ang="T80">
                      <a:pos x="T44" y="T45"/>
                    </a:cxn>
                    <a:cxn ang="T81">
                      <a:pos x="T46" y="T47"/>
                    </a:cxn>
                    <a:cxn ang="T82">
                      <a:pos x="T48" y="T49"/>
                    </a:cxn>
                    <a:cxn ang="T83">
                      <a:pos x="T50" y="T51"/>
                    </a:cxn>
                    <a:cxn ang="T84">
                      <a:pos x="T52" y="T53"/>
                    </a:cxn>
                    <a:cxn ang="T85">
                      <a:pos x="T54" y="T55"/>
                    </a:cxn>
                    <a:cxn ang="T86">
                      <a:pos x="T56" y="T57"/>
                    </a:cxn>
                  </a:cxnLst>
                  <a:rect l="0" t="0" r="r" b="b"/>
                  <a:pathLst>
                    <a:path w="516" h="613">
                      <a:moveTo>
                        <a:pt x="516" y="0"/>
                      </a:moveTo>
                      <a:lnTo>
                        <a:pt x="495" y="18"/>
                      </a:lnTo>
                      <a:lnTo>
                        <a:pt x="408" y="397"/>
                      </a:lnTo>
                      <a:lnTo>
                        <a:pt x="392" y="434"/>
                      </a:lnTo>
                      <a:lnTo>
                        <a:pt x="366" y="466"/>
                      </a:lnTo>
                      <a:lnTo>
                        <a:pt x="328" y="495"/>
                      </a:lnTo>
                      <a:lnTo>
                        <a:pt x="290" y="517"/>
                      </a:lnTo>
                      <a:lnTo>
                        <a:pt x="248" y="538"/>
                      </a:lnTo>
                      <a:lnTo>
                        <a:pt x="204" y="556"/>
                      </a:lnTo>
                      <a:lnTo>
                        <a:pt x="154" y="574"/>
                      </a:lnTo>
                      <a:lnTo>
                        <a:pt x="113" y="582"/>
                      </a:lnTo>
                      <a:lnTo>
                        <a:pt x="62" y="590"/>
                      </a:lnTo>
                      <a:lnTo>
                        <a:pt x="0" y="587"/>
                      </a:lnTo>
                      <a:lnTo>
                        <a:pt x="10" y="609"/>
                      </a:lnTo>
                      <a:lnTo>
                        <a:pt x="52" y="613"/>
                      </a:lnTo>
                      <a:lnTo>
                        <a:pt x="82" y="613"/>
                      </a:lnTo>
                      <a:lnTo>
                        <a:pt x="127" y="609"/>
                      </a:lnTo>
                      <a:lnTo>
                        <a:pt x="164" y="607"/>
                      </a:lnTo>
                      <a:lnTo>
                        <a:pt x="215" y="598"/>
                      </a:lnTo>
                      <a:lnTo>
                        <a:pt x="254" y="591"/>
                      </a:lnTo>
                      <a:lnTo>
                        <a:pt x="299" y="578"/>
                      </a:lnTo>
                      <a:lnTo>
                        <a:pt x="325" y="571"/>
                      </a:lnTo>
                      <a:lnTo>
                        <a:pt x="363" y="556"/>
                      </a:lnTo>
                      <a:lnTo>
                        <a:pt x="403" y="531"/>
                      </a:lnTo>
                      <a:lnTo>
                        <a:pt x="416" y="517"/>
                      </a:lnTo>
                      <a:lnTo>
                        <a:pt x="427" y="498"/>
                      </a:lnTo>
                      <a:lnTo>
                        <a:pt x="437" y="460"/>
                      </a:lnTo>
                      <a:lnTo>
                        <a:pt x="445" y="423"/>
                      </a:lnTo>
                      <a:lnTo>
                        <a:pt x="516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</p:grpSp>
      <p:grpSp>
        <p:nvGrpSpPr>
          <p:cNvPr id="13" name="Group 142"/>
          <p:cNvGrpSpPr>
            <a:grpSpLocks/>
          </p:cNvGrpSpPr>
          <p:nvPr/>
        </p:nvGrpSpPr>
        <p:grpSpPr bwMode="auto">
          <a:xfrm>
            <a:off x="6685085" y="1631951"/>
            <a:ext cx="561243" cy="931863"/>
            <a:chOff x="2641" y="757"/>
            <a:chExt cx="477" cy="827"/>
          </a:xfrm>
        </p:grpSpPr>
        <p:grpSp>
          <p:nvGrpSpPr>
            <p:cNvPr id="14" name="Group 143"/>
            <p:cNvGrpSpPr>
              <a:grpSpLocks/>
            </p:cNvGrpSpPr>
            <p:nvPr/>
          </p:nvGrpSpPr>
          <p:grpSpPr bwMode="auto">
            <a:xfrm>
              <a:off x="2771" y="1390"/>
              <a:ext cx="216" cy="194"/>
              <a:chOff x="2771" y="1390"/>
              <a:chExt cx="216" cy="194"/>
            </a:xfrm>
          </p:grpSpPr>
          <p:grpSp>
            <p:nvGrpSpPr>
              <p:cNvPr id="15" name="Group 144"/>
              <p:cNvGrpSpPr>
                <a:grpSpLocks/>
              </p:cNvGrpSpPr>
              <p:nvPr/>
            </p:nvGrpSpPr>
            <p:grpSpPr bwMode="auto">
              <a:xfrm>
                <a:off x="2771" y="1390"/>
                <a:ext cx="216" cy="194"/>
                <a:chOff x="2771" y="1390"/>
                <a:chExt cx="216" cy="194"/>
              </a:xfrm>
            </p:grpSpPr>
            <p:grpSp>
              <p:nvGrpSpPr>
                <p:cNvPr id="16" name="Group 145"/>
                <p:cNvGrpSpPr>
                  <a:grpSpLocks/>
                </p:cNvGrpSpPr>
                <p:nvPr/>
              </p:nvGrpSpPr>
              <p:grpSpPr bwMode="auto">
                <a:xfrm>
                  <a:off x="2825" y="1539"/>
                  <a:ext cx="118" cy="45"/>
                  <a:chOff x="2825" y="1539"/>
                  <a:chExt cx="118" cy="45"/>
                </a:xfrm>
              </p:grpSpPr>
              <p:sp>
                <p:nvSpPr>
                  <p:cNvPr id="50247" name="Freeform 146"/>
                  <p:cNvSpPr>
                    <a:spLocks/>
                  </p:cNvSpPr>
                  <p:nvPr/>
                </p:nvSpPr>
                <p:spPr bwMode="auto">
                  <a:xfrm>
                    <a:off x="2825" y="1539"/>
                    <a:ext cx="118" cy="45"/>
                  </a:xfrm>
                  <a:custGeom>
                    <a:avLst/>
                    <a:gdLst>
                      <a:gd name="T0" fmla="*/ 0 w 470"/>
                      <a:gd name="T1" fmla="*/ 0 h 178"/>
                      <a:gd name="T2" fmla="*/ 24 w 470"/>
                      <a:gd name="T3" fmla="*/ 36 h 178"/>
                      <a:gd name="T4" fmla="*/ 26 w 470"/>
                      <a:gd name="T5" fmla="*/ 38 h 178"/>
                      <a:gd name="T6" fmla="*/ 29 w 470"/>
                      <a:gd name="T7" fmla="*/ 39 h 178"/>
                      <a:gd name="T8" fmla="*/ 32 w 470"/>
                      <a:gd name="T9" fmla="*/ 40 h 178"/>
                      <a:gd name="T10" fmla="*/ 36 w 470"/>
                      <a:gd name="T11" fmla="*/ 42 h 178"/>
                      <a:gd name="T12" fmla="*/ 41 w 470"/>
                      <a:gd name="T13" fmla="*/ 43 h 178"/>
                      <a:gd name="T14" fmla="*/ 45 w 470"/>
                      <a:gd name="T15" fmla="*/ 43 h 178"/>
                      <a:gd name="T16" fmla="*/ 49 w 470"/>
                      <a:gd name="T17" fmla="*/ 44 h 178"/>
                      <a:gd name="T18" fmla="*/ 53 w 470"/>
                      <a:gd name="T19" fmla="*/ 44 h 178"/>
                      <a:gd name="T20" fmla="*/ 58 w 470"/>
                      <a:gd name="T21" fmla="*/ 45 h 178"/>
                      <a:gd name="T22" fmla="*/ 61 w 470"/>
                      <a:gd name="T23" fmla="*/ 45 h 178"/>
                      <a:gd name="T24" fmla="*/ 66 w 470"/>
                      <a:gd name="T25" fmla="*/ 44 h 178"/>
                      <a:gd name="T26" fmla="*/ 70 w 470"/>
                      <a:gd name="T27" fmla="*/ 44 h 178"/>
                      <a:gd name="T28" fmla="*/ 75 w 470"/>
                      <a:gd name="T29" fmla="*/ 43 h 178"/>
                      <a:gd name="T30" fmla="*/ 79 w 470"/>
                      <a:gd name="T31" fmla="*/ 43 h 178"/>
                      <a:gd name="T32" fmla="*/ 83 w 470"/>
                      <a:gd name="T33" fmla="*/ 42 h 178"/>
                      <a:gd name="T34" fmla="*/ 87 w 470"/>
                      <a:gd name="T35" fmla="*/ 41 h 178"/>
                      <a:gd name="T36" fmla="*/ 90 w 470"/>
                      <a:gd name="T37" fmla="*/ 39 h 178"/>
                      <a:gd name="T38" fmla="*/ 93 w 470"/>
                      <a:gd name="T39" fmla="*/ 37 h 178"/>
                      <a:gd name="T40" fmla="*/ 94 w 470"/>
                      <a:gd name="T41" fmla="*/ 36 h 178"/>
                      <a:gd name="T42" fmla="*/ 96 w 470"/>
                      <a:gd name="T43" fmla="*/ 35 h 178"/>
                      <a:gd name="T44" fmla="*/ 118 w 470"/>
                      <a:gd name="T45" fmla="*/ 0 h 178"/>
                      <a:gd name="T46" fmla="*/ 0 w 470"/>
                      <a:gd name="T47" fmla="*/ 0 h 178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</a:gdLst>
                    <a:ahLst/>
                    <a:cxnLst>
                      <a:cxn ang="T48">
                        <a:pos x="T0" y="T1"/>
                      </a:cxn>
                      <a:cxn ang="T49">
                        <a:pos x="T2" y="T3"/>
                      </a:cxn>
                      <a:cxn ang="T50">
                        <a:pos x="T4" y="T5"/>
                      </a:cxn>
                      <a:cxn ang="T51">
                        <a:pos x="T6" y="T7"/>
                      </a:cxn>
                      <a:cxn ang="T52">
                        <a:pos x="T8" y="T9"/>
                      </a:cxn>
                      <a:cxn ang="T53">
                        <a:pos x="T10" y="T11"/>
                      </a:cxn>
                      <a:cxn ang="T54">
                        <a:pos x="T12" y="T13"/>
                      </a:cxn>
                      <a:cxn ang="T55">
                        <a:pos x="T14" y="T15"/>
                      </a:cxn>
                      <a:cxn ang="T56">
                        <a:pos x="T16" y="T17"/>
                      </a:cxn>
                      <a:cxn ang="T57">
                        <a:pos x="T18" y="T19"/>
                      </a:cxn>
                      <a:cxn ang="T58">
                        <a:pos x="T20" y="T21"/>
                      </a:cxn>
                      <a:cxn ang="T59">
                        <a:pos x="T22" y="T23"/>
                      </a:cxn>
                      <a:cxn ang="T60">
                        <a:pos x="T24" y="T25"/>
                      </a:cxn>
                      <a:cxn ang="T61">
                        <a:pos x="T26" y="T27"/>
                      </a:cxn>
                      <a:cxn ang="T62">
                        <a:pos x="T28" y="T29"/>
                      </a:cxn>
                      <a:cxn ang="T63">
                        <a:pos x="T30" y="T31"/>
                      </a:cxn>
                      <a:cxn ang="T64">
                        <a:pos x="T32" y="T33"/>
                      </a:cxn>
                      <a:cxn ang="T65">
                        <a:pos x="T34" y="T35"/>
                      </a:cxn>
                      <a:cxn ang="T66">
                        <a:pos x="T36" y="T37"/>
                      </a:cxn>
                      <a:cxn ang="T67">
                        <a:pos x="T38" y="T39"/>
                      </a:cxn>
                      <a:cxn ang="T68">
                        <a:pos x="T40" y="T41"/>
                      </a:cxn>
                      <a:cxn ang="T69">
                        <a:pos x="T42" y="T43"/>
                      </a:cxn>
                      <a:cxn ang="T70">
                        <a:pos x="T44" y="T45"/>
                      </a:cxn>
                      <a:cxn ang="T71">
                        <a:pos x="T46" y="T47"/>
                      </a:cxn>
                    </a:cxnLst>
                    <a:rect l="0" t="0" r="r" b="b"/>
                    <a:pathLst>
                      <a:path w="470" h="178">
                        <a:moveTo>
                          <a:pt x="0" y="0"/>
                        </a:moveTo>
                        <a:lnTo>
                          <a:pt x="95" y="141"/>
                        </a:lnTo>
                        <a:lnTo>
                          <a:pt x="104" y="150"/>
                        </a:lnTo>
                        <a:lnTo>
                          <a:pt x="115" y="156"/>
                        </a:lnTo>
                        <a:lnTo>
                          <a:pt x="129" y="160"/>
                        </a:lnTo>
                        <a:lnTo>
                          <a:pt x="145" y="167"/>
                        </a:lnTo>
                        <a:lnTo>
                          <a:pt x="164" y="171"/>
                        </a:lnTo>
                        <a:lnTo>
                          <a:pt x="178" y="172"/>
                        </a:lnTo>
                        <a:lnTo>
                          <a:pt x="194" y="174"/>
                        </a:lnTo>
                        <a:lnTo>
                          <a:pt x="210" y="176"/>
                        </a:lnTo>
                        <a:lnTo>
                          <a:pt x="230" y="178"/>
                        </a:lnTo>
                        <a:lnTo>
                          <a:pt x="243" y="178"/>
                        </a:lnTo>
                        <a:lnTo>
                          <a:pt x="263" y="176"/>
                        </a:lnTo>
                        <a:lnTo>
                          <a:pt x="279" y="174"/>
                        </a:lnTo>
                        <a:lnTo>
                          <a:pt x="297" y="172"/>
                        </a:lnTo>
                        <a:lnTo>
                          <a:pt x="314" y="171"/>
                        </a:lnTo>
                        <a:lnTo>
                          <a:pt x="330" y="166"/>
                        </a:lnTo>
                        <a:lnTo>
                          <a:pt x="346" y="163"/>
                        </a:lnTo>
                        <a:lnTo>
                          <a:pt x="359" y="156"/>
                        </a:lnTo>
                        <a:lnTo>
                          <a:pt x="370" y="148"/>
                        </a:lnTo>
                        <a:lnTo>
                          <a:pt x="375" y="144"/>
                        </a:lnTo>
                        <a:lnTo>
                          <a:pt x="383" y="137"/>
                        </a:lnTo>
                        <a:lnTo>
                          <a:pt x="47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0248" name="Freeform 147"/>
                  <p:cNvSpPr>
                    <a:spLocks/>
                  </p:cNvSpPr>
                  <p:nvPr/>
                </p:nvSpPr>
                <p:spPr bwMode="auto">
                  <a:xfrm>
                    <a:off x="2844" y="1539"/>
                    <a:ext cx="52" cy="45"/>
                  </a:xfrm>
                  <a:custGeom>
                    <a:avLst/>
                    <a:gdLst>
                      <a:gd name="T0" fmla="*/ 0 w 210"/>
                      <a:gd name="T1" fmla="*/ 0 h 178"/>
                      <a:gd name="T2" fmla="*/ 14 w 210"/>
                      <a:gd name="T3" fmla="*/ 40 h 178"/>
                      <a:gd name="T4" fmla="*/ 18 w 210"/>
                      <a:gd name="T5" fmla="*/ 42 h 178"/>
                      <a:gd name="T6" fmla="*/ 22 w 210"/>
                      <a:gd name="T7" fmla="*/ 43 h 178"/>
                      <a:gd name="T8" fmla="*/ 26 w 210"/>
                      <a:gd name="T9" fmla="*/ 43 h 178"/>
                      <a:gd name="T10" fmla="*/ 30 w 210"/>
                      <a:gd name="T11" fmla="*/ 44 h 178"/>
                      <a:gd name="T12" fmla="*/ 34 w 210"/>
                      <a:gd name="T13" fmla="*/ 44 h 178"/>
                      <a:gd name="T14" fmla="*/ 39 w 210"/>
                      <a:gd name="T15" fmla="*/ 45 h 178"/>
                      <a:gd name="T16" fmla="*/ 42 w 210"/>
                      <a:gd name="T17" fmla="*/ 45 h 178"/>
                      <a:gd name="T18" fmla="*/ 47 w 210"/>
                      <a:gd name="T19" fmla="*/ 44 h 178"/>
                      <a:gd name="T20" fmla="*/ 52 w 210"/>
                      <a:gd name="T21" fmla="*/ 0 h 178"/>
                      <a:gd name="T22" fmla="*/ 0 w 210"/>
                      <a:gd name="T23" fmla="*/ 0 h 178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210" h="178">
                        <a:moveTo>
                          <a:pt x="0" y="0"/>
                        </a:moveTo>
                        <a:lnTo>
                          <a:pt x="58" y="160"/>
                        </a:lnTo>
                        <a:lnTo>
                          <a:pt x="71" y="167"/>
                        </a:lnTo>
                        <a:lnTo>
                          <a:pt x="90" y="171"/>
                        </a:lnTo>
                        <a:lnTo>
                          <a:pt x="104" y="172"/>
                        </a:lnTo>
                        <a:lnTo>
                          <a:pt x="120" y="174"/>
                        </a:lnTo>
                        <a:lnTo>
                          <a:pt x="136" y="176"/>
                        </a:lnTo>
                        <a:lnTo>
                          <a:pt x="156" y="178"/>
                        </a:lnTo>
                        <a:lnTo>
                          <a:pt x="169" y="178"/>
                        </a:lnTo>
                        <a:lnTo>
                          <a:pt x="189" y="176"/>
                        </a:lnTo>
                        <a:lnTo>
                          <a:pt x="21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40404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7" name="Group 148"/>
                <p:cNvGrpSpPr>
                  <a:grpSpLocks/>
                </p:cNvGrpSpPr>
                <p:nvPr/>
              </p:nvGrpSpPr>
              <p:grpSpPr bwMode="auto">
                <a:xfrm>
                  <a:off x="2771" y="1390"/>
                  <a:ext cx="216" cy="162"/>
                  <a:chOff x="2771" y="1390"/>
                  <a:chExt cx="216" cy="162"/>
                </a:xfrm>
              </p:grpSpPr>
              <p:sp>
                <p:nvSpPr>
                  <p:cNvPr id="50240" name="Freeform 149"/>
                  <p:cNvSpPr>
                    <a:spLocks/>
                  </p:cNvSpPr>
                  <p:nvPr/>
                </p:nvSpPr>
                <p:spPr bwMode="auto">
                  <a:xfrm>
                    <a:off x="2771" y="1390"/>
                    <a:ext cx="216" cy="162"/>
                  </a:xfrm>
                  <a:custGeom>
                    <a:avLst/>
                    <a:gdLst>
                      <a:gd name="T0" fmla="*/ 5 w 861"/>
                      <a:gd name="T1" fmla="*/ 4 h 646"/>
                      <a:gd name="T2" fmla="*/ 6 w 861"/>
                      <a:gd name="T3" fmla="*/ 9 h 646"/>
                      <a:gd name="T4" fmla="*/ 5 w 861"/>
                      <a:gd name="T5" fmla="*/ 17 h 646"/>
                      <a:gd name="T6" fmla="*/ 3 w 861"/>
                      <a:gd name="T7" fmla="*/ 22 h 646"/>
                      <a:gd name="T8" fmla="*/ 1 w 861"/>
                      <a:gd name="T9" fmla="*/ 28 h 646"/>
                      <a:gd name="T10" fmla="*/ 4 w 861"/>
                      <a:gd name="T11" fmla="*/ 34 h 646"/>
                      <a:gd name="T12" fmla="*/ 8 w 861"/>
                      <a:gd name="T13" fmla="*/ 40 h 646"/>
                      <a:gd name="T14" fmla="*/ 7 w 861"/>
                      <a:gd name="T15" fmla="*/ 44 h 646"/>
                      <a:gd name="T16" fmla="*/ 3 w 861"/>
                      <a:gd name="T17" fmla="*/ 49 h 646"/>
                      <a:gd name="T18" fmla="*/ 1 w 861"/>
                      <a:gd name="T19" fmla="*/ 53 h 646"/>
                      <a:gd name="T20" fmla="*/ 4 w 861"/>
                      <a:gd name="T21" fmla="*/ 58 h 646"/>
                      <a:gd name="T22" fmla="*/ 7 w 861"/>
                      <a:gd name="T23" fmla="*/ 63 h 646"/>
                      <a:gd name="T24" fmla="*/ 7 w 861"/>
                      <a:gd name="T25" fmla="*/ 68 h 646"/>
                      <a:gd name="T26" fmla="*/ 3 w 861"/>
                      <a:gd name="T27" fmla="*/ 73 h 646"/>
                      <a:gd name="T28" fmla="*/ 0 w 861"/>
                      <a:gd name="T29" fmla="*/ 79 h 646"/>
                      <a:gd name="T30" fmla="*/ 3 w 861"/>
                      <a:gd name="T31" fmla="*/ 84 h 646"/>
                      <a:gd name="T32" fmla="*/ 8 w 861"/>
                      <a:gd name="T33" fmla="*/ 89 h 646"/>
                      <a:gd name="T34" fmla="*/ 8 w 861"/>
                      <a:gd name="T35" fmla="*/ 97 h 646"/>
                      <a:gd name="T36" fmla="*/ 4 w 861"/>
                      <a:gd name="T37" fmla="*/ 103 h 646"/>
                      <a:gd name="T38" fmla="*/ 5 w 861"/>
                      <a:gd name="T39" fmla="*/ 107 h 646"/>
                      <a:gd name="T40" fmla="*/ 10 w 861"/>
                      <a:gd name="T41" fmla="*/ 113 h 646"/>
                      <a:gd name="T42" fmla="*/ 25 w 861"/>
                      <a:gd name="T43" fmla="*/ 129 h 646"/>
                      <a:gd name="T44" fmla="*/ 39 w 861"/>
                      <a:gd name="T45" fmla="*/ 142 h 646"/>
                      <a:gd name="T46" fmla="*/ 51 w 861"/>
                      <a:gd name="T47" fmla="*/ 149 h 646"/>
                      <a:gd name="T48" fmla="*/ 74 w 861"/>
                      <a:gd name="T49" fmla="*/ 158 h 646"/>
                      <a:gd name="T50" fmla="*/ 95 w 861"/>
                      <a:gd name="T51" fmla="*/ 161 h 646"/>
                      <a:gd name="T52" fmla="*/ 124 w 861"/>
                      <a:gd name="T53" fmla="*/ 161 h 646"/>
                      <a:gd name="T54" fmla="*/ 148 w 861"/>
                      <a:gd name="T55" fmla="*/ 159 h 646"/>
                      <a:gd name="T56" fmla="*/ 165 w 861"/>
                      <a:gd name="T57" fmla="*/ 155 h 646"/>
                      <a:gd name="T58" fmla="*/ 176 w 861"/>
                      <a:gd name="T59" fmla="*/ 149 h 646"/>
                      <a:gd name="T60" fmla="*/ 184 w 861"/>
                      <a:gd name="T61" fmla="*/ 142 h 646"/>
                      <a:gd name="T62" fmla="*/ 207 w 861"/>
                      <a:gd name="T63" fmla="*/ 111 h 646"/>
                      <a:gd name="T64" fmla="*/ 211 w 861"/>
                      <a:gd name="T65" fmla="*/ 101 h 646"/>
                      <a:gd name="T66" fmla="*/ 212 w 861"/>
                      <a:gd name="T67" fmla="*/ 96 h 646"/>
                      <a:gd name="T68" fmla="*/ 209 w 861"/>
                      <a:gd name="T69" fmla="*/ 92 h 646"/>
                      <a:gd name="T70" fmla="*/ 209 w 861"/>
                      <a:gd name="T71" fmla="*/ 86 h 646"/>
                      <a:gd name="T72" fmla="*/ 211 w 861"/>
                      <a:gd name="T73" fmla="*/ 82 h 646"/>
                      <a:gd name="T74" fmla="*/ 215 w 861"/>
                      <a:gd name="T75" fmla="*/ 77 h 646"/>
                      <a:gd name="T76" fmla="*/ 216 w 861"/>
                      <a:gd name="T77" fmla="*/ 71 h 646"/>
                      <a:gd name="T78" fmla="*/ 213 w 861"/>
                      <a:gd name="T79" fmla="*/ 66 h 646"/>
                      <a:gd name="T80" fmla="*/ 209 w 861"/>
                      <a:gd name="T81" fmla="*/ 62 h 646"/>
                      <a:gd name="T82" fmla="*/ 209 w 861"/>
                      <a:gd name="T83" fmla="*/ 57 h 646"/>
                      <a:gd name="T84" fmla="*/ 214 w 861"/>
                      <a:gd name="T85" fmla="*/ 52 h 646"/>
                      <a:gd name="T86" fmla="*/ 215 w 861"/>
                      <a:gd name="T87" fmla="*/ 45 h 646"/>
                      <a:gd name="T88" fmla="*/ 211 w 861"/>
                      <a:gd name="T89" fmla="*/ 40 h 646"/>
                      <a:gd name="T90" fmla="*/ 209 w 861"/>
                      <a:gd name="T91" fmla="*/ 35 h 646"/>
                      <a:gd name="T92" fmla="*/ 212 w 861"/>
                      <a:gd name="T93" fmla="*/ 29 h 646"/>
                      <a:gd name="T94" fmla="*/ 215 w 861"/>
                      <a:gd name="T95" fmla="*/ 25 h 646"/>
                      <a:gd name="T96" fmla="*/ 216 w 861"/>
                      <a:gd name="T97" fmla="*/ 20 h 646"/>
                      <a:gd name="T98" fmla="*/ 213 w 861"/>
                      <a:gd name="T99" fmla="*/ 15 h 646"/>
                      <a:gd name="T100" fmla="*/ 210 w 861"/>
                      <a:gd name="T101" fmla="*/ 9 h 646"/>
                      <a:gd name="T102" fmla="*/ 211 w 861"/>
                      <a:gd name="T103" fmla="*/ 4 h 646"/>
                      <a:gd name="T104" fmla="*/ 6 w 861"/>
                      <a:gd name="T105" fmla="*/ 0 h 64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</a:gdLst>
                    <a:ahLst/>
                    <a:cxnLst>
                      <a:cxn ang="T106">
                        <a:pos x="T0" y="T1"/>
                      </a:cxn>
                      <a:cxn ang="T107">
                        <a:pos x="T2" y="T3"/>
                      </a:cxn>
                      <a:cxn ang="T108">
                        <a:pos x="T4" y="T5"/>
                      </a:cxn>
                      <a:cxn ang="T109">
                        <a:pos x="T6" y="T7"/>
                      </a:cxn>
                      <a:cxn ang="T110">
                        <a:pos x="T8" y="T9"/>
                      </a:cxn>
                      <a:cxn ang="T111">
                        <a:pos x="T10" y="T11"/>
                      </a:cxn>
                      <a:cxn ang="T112">
                        <a:pos x="T12" y="T13"/>
                      </a:cxn>
                      <a:cxn ang="T113">
                        <a:pos x="T14" y="T15"/>
                      </a:cxn>
                      <a:cxn ang="T114">
                        <a:pos x="T16" y="T17"/>
                      </a:cxn>
                      <a:cxn ang="T115">
                        <a:pos x="T18" y="T19"/>
                      </a:cxn>
                      <a:cxn ang="T116">
                        <a:pos x="T20" y="T21"/>
                      </a:cxn>
                      <a:cxn ang="T117">
                        <a:pos x="T22" y="T23"/>
                      </a:cxn>
                      <a:cxn ang="T118">
                        <a:pos x="T24" y="T25"/>
                      </a:cxn>
                      <a:cxn ang="T119">
                        <a:pos x="T26" y="T27"/>
                      </a:cxn>
                      <a:cxn ang="T120">
                        <a:pos x="T28" y="T29"/>
                      </a:cxn>
                      <a:cxn ang="T121">
                        <a:pos x="T30" y="T31"/>
                      </a:cxn>
                      <a:cxn ang="T122">
                        <a:pos x="T32" y="T33"/>
                      </a:cxn>
                      <a:cxn ang="T123">
                        <a:pos x="T34" y="T35"/>
                      </a:cxn>
                      <a:cxn ang="T124">
                        <a:pos x="T36" y="T37"/>
                      </a:cxn>
                      <a:cxn ang="T125">
                        <a:pos x="T38" y="T39"/>
                      </a:cxn>
                      <a:cxn ang="T126">
                        <a:pos x="T40" y="T41"/>
                      </a:cxn>
                      <a:cxn ang="T127">
                        <a:pos x="T42" y="T43"/>
                      </a:cxn>
                      <a:cxn ang="T128">
                        <a:pos x="T44" y="T45"/>
                      </a:cxn>
                      <a:cxn ang="T129">
                        <a:pos x="T46" y="T47"/>
                      </a:cxn>
                      <a:cxn ang="T130">
                        <a:pos x="T48" y="T49"/>
                      </a:cxn>
                      <a:cxn ang="T131">
                        <a:pos x="T50" y="T51"/>
                      </a:cxn>
                      <a:cxn ang="T132">
                        <a:pos x="T52" y="T53"/>
                      </a:cxn>
                      <a:cxn ang="T133">
                        <a:pos x="T54" y="T55"/>
                      </a:cxn>
                      <a:cxn ang="T134">
                        <a:pos x="T56" y="T57"/>
                      </a:cxn>
                      <a:cxn ang="T135">
                        <a:pos x="T58" y="T59"/>
                      </a:cxn>
                      <a:cxn ang="T136">
                        <a:pos x="T60" y="T61"/>
                      </a:cxn>
                      <a:cxn ang="T137">
                        <a:pos x="T62" y="T63"/>
                      </a:cxn>
                      <a:cxn ang="T138">
                        <a:pos x="T64" y="T65"/>
                      </a:cxn>
                      <a:cxn ang="T139">
                        <a:pos x="T66" y="T67"/>
                      </a:cxn>
                      <a:cxn ang="T140">
                        <a:pos x="T68" y="T69"/>
                      </a:cxn>
                      <a:cxn ang="T141">
                        <a:pos x="T70" y="T71"/>
                      </a:cxn>
                      <a:cxn ang="T142">
                        <a:pos x="T72" y="T73"/>
                      </a:cxn>
                      <a:cxn ang="T143">
                        <a:pos x="T74" y="T75"/>
                      </a:cxn>
                      <a:cxn ang="T144">
                        <a:pos x="T76" y="T77"/>
                      </a:cxn>
                      <a:cxn ang="T145">
                        <a:pos x="T78" y="T79"/>
                      </a:cxn>
                      <a:cxn ang="T146">
                        <a:pos x="T80" y="T81"/>
                      </a:cxn>
                      <a:cxn ang="T147">
                        <a:pos x="T82" y="T83"/>
                      </a:cxn>
                      <a:cxn ang="T148">
                        <a:pos x="T84" y="T85"/>
                      </a:cxn>
                      <a:cxn ang="T149">
                        <a:pos x="T86" y="T87"/>
                      </a:cxn>
                      <a:cxn ang="T150">
                        <a:pos x="T88" y="T89"/>
                      </a:cxn>
                      <a:cxn ang="T151">
                        <a:pos x="T90" y="T91"/>
                      </a:cxn>
                      <a:cxn ang="T152">
                        <a:pos x="T92" y="T93"/>
                      </a:cxn>
                      <a:cxn ang="T153">
                        <a:pos x="T94" y="T95"/>
                      </a:cxn>
                      <a:cxn ang="T154">
                        <a:pos x="T96" y="T97"/>
                      </a:cxn>
                      <a:cxn ang="T155">
                        <a:pos x="T98" y="T99"/>
                      </a:cxn>
                      <a:cxn ang="T156">
                        <a:pos x="T100" y="T101"/>
                      </a:cxn>
                      <a:cxn ang="T157">
                        <a:pos x="T102" y="T103"/>
                      </a:cxn>
                      <a:cxn ang="T158">
                        <a:pos x="T104" y="T105"/>
                      </a:cxn>
                    </a:cxnLst>
                    <a:rect l="0" t="0" r="r" b="b"/>
                    <a:pathLst>
                      <a:path w="861" h="646">
                        <a:moveTo>
                          <a:pt x="24" y="0"/>
                        </a:moveTo>
                        <a:lnTo>
                          <a:pt x="19" y="17"/>
                        </a:lnTo>
                        <a:lnTo>
                          <a:pt x="21" y="26"/>
                        </a:lnTo>
                        <a:lnTo>
                          <a:pt x="23" y="34"/>
                        </a:lnTo>
                        <a:lnTo>
                          <a:pt x="24" y="53"/>
                        </a:lnTo>
                        <a:lnTo>
                          <a:pt x="21" y="66"/>
                        </a:lnTo>
                        <a:lnTo>
                          <a:pt x="16" y="78"/>
                        </a:lnTo>
                        <a:lnTo>
                          <a:pt x="11" y="86"/>
                        </a:lnTo>
                        <a:lnTo>
                          <a:pt x="5" y="101"/>
                        </a:lnTo>
                        <a:lnTo>
                          <a:pt x="5" y="113"/>
                        </a:lnTo>
                        <a:lnTo>
                          <a:pt x="11" y="124"/>
                        </a:lnTo>
                        <a:lnTo>
                          <a:pt x="16" y="134"/>
                        </a:lnTo>
                        <a:lnTo>
                          <a:pt x="27" y="146"/>
                        </a:lnTo>
                        <a:lnTo>
                          <a:pt x="32" y="158"/>
                        </a:lnTo>
                        <a:lnTo>
                          <a:pt x="32" y="166"/>
                        </a:lnTo>
                        <a:lnTo>
                          <a:pt x="28" y="176"/>
                        </a:lnTo>
                        <a:lnTo>
                          <a:pt x="19" y="184"/>
                        </a:lnTo>
                        <a:lnTo>
                          <a:pt x="12" y="194"/>
                        </a:lnTo>
                        <a:lnTo>
                          <a:pt x="7" y="203"/>
                        </a:lnTo>
                        <a:lnTo>
                          <a:pt x="5" y="212"/>
                        </a:lnTo>
                        <a:lnTo>
                          <a:pt x="11" y="223"/>
                        </a:lnTo>
                        <a:lnTo>
                          <a:pt x="17" y="233"/>
                        </a:lnTo>
                        <a:lnTo>
                          <a:pt x="24" y="242"/>
                        </a:lnTo>
                        <a:lnTo>
                          <a:pt x="28" y="250"/>
                        </a:lnTo>
                        <a:lnTo>
                          <a:pt x="32" y="259"/>
                        </a:lnTo>
                        <a:lnTo>
                          <a:pt x="28" y="271"/>
                        </a:lnTo>
                        <a:lnTo>
                          <a:pt x="19" y="282"/>
                        </a:lnTo>
                        <a:lnTo>
                          <a:pt x="11" y="290"/>
                        </a:lnTo>
                        <a:lnTo>
                          <a:pt x="1" y="303"/>
                        </a:lnTo>
                        <a:lnTo>
                          <a:pt x="0" y="314"/>
                        </a:lnTo>
                        <a:lnTo>
                          <a:pt x="3" y="325"/>
                        </a:lnTo>
                        <a:lnTo>
                          <a:pt x="12" y="335"/>
                        </a:lnTo>
                        <a:lnTo>
                          <a:pt x="21" y="344"/>
                        </a:lnTo>
                        <a:lnTo>
                          <a:pt x="31" y="356"/>
                        </a:lnTo>
                        <a:lnTo>
                          <a:pt x="36" y="373"/>
                        </a:lnTo>
                        <a:lnTo>
                          <a:pt x="31" y="388"/>
                        </a:lnTo>
                        <a:lnTo>
                          <a:pt x="21" y="400"/>
                        </a:lnTo>
                        <a:lnTo>
                          <a:pt x="17" y="409"/>
                        </a:lnTo>
                        <a:lnTo>
                          <a:pt x="17" y="420"/>
                        </a:lnTo>
                        <a:lnTo>
                          <a:pt x="19" y="426"/>
                        </a:lnTo>
                        <a:lnTo>
                          <a:pt x="27" y="435"/>
                        </a:lnTo>
                        <a:lnTo>
                          <a:pt x="39" y="449"/>
                        </a:lnTo>
                        <a:lnTo>
                          <a:pt x="60" y="475"/>
                        </a:lnTo>
                        <a:lnTo>
                          <a:pt x="101" y="515"/>
                        </a:lnTo>
                        <a:lnTo>
                          <a:pt x="135" y="548"/>
                        </a:lnTo>
                        <a:lnTo>
                          <a:pt x="156" y="566"/>
                        </a:lnTo>
                        <a:lnTo>
                          <a:pt x="178" y="579"/>
                        </a:lnTo>
                        <a:lnTo>
                          <a:pt x="204" y="594"/>
                        </a:lnTo>
                        <a:lnTo>
                          <a:pt x="240" y="613"/>
                        </a:lnTo>
                        <a:lnTo>
                          <a:pt x="294" y="631"/>
                        </a:lnTo>
                        <a:lnTo>
                          <a:pt x="335" y="639"/>
                        </a:lnTo>
                        <a:lnTo>
                          <a:pt x="378" y="644"/>
                        </a:lnTo>
                        <a:lnTo>
                          <a:pt x="434" y="646"/>
                        </a:lnTo>
                        <a:lnTo>
                          <a:pt x="493" y="644"/>
                        </a:lnTo>
                        <a:lnTo>
                          <a:pt x="545" y="643"/>
                        </a:lnTo>
                        <a:lnTo>
                          <a:pt x="589" y="636"/>
                        </a:lnTo>
                        <a:lnTo>
                          <a:pt x="628" y="627"/>
                        </a:lnTo>
                        <a:lnTo>
                          <a:pt x="657" y="617"/>
                        </a:lnTo>
                        <a:lnTo>
                          <a:pt x="681" y="605"/>
                        </a:lnTo>
                        <a:lnTo>
                          <a:pt x="701" y="593"/>
                        </a:lnTo>
                        <a:lnTo>
                          <a:pt x="717" y="583"/>
                        </a:lnTo>
                        <a:lnTo>
                          <a:pt x="733" y="566"/>
                        </a:lnTo>
                        <a:lnTo>
                          <a:pt x="785" y="500"/>
                        </a:lnTo>
                        <a:lnTo>
                          <a:pt x="824" y="443"/>
                        </a:lnTo>
                        <a:lnTo>
                          <a:pt x="839" y="415"/>
                        </a:lnTo>
                        <a:lnTo>
                          <a:pt x="843" y="403"/>
                        </a:lnTo>
                        <a:lnTo>
                          <a:pt x="844" y="394"/>
                        </a:lnTo>
                        <a:lnTo>
                          <a:pt x="844" y="384"/>
                        </a:lnTo>
                        <a:lnTo>
                          <a:pt x="837" y="373"/>
                        </a:lnTo>
                        <a:lnTo>
                          <a:pt x="832" y="366"/>
                        </a:lnTo>
                        <a:lnTo>
                          <a:pt x="829" y="355"/>
                        </a:lnTo>
                        <a:lnTo>
                          <a:pt x="832" y="343"/>
                        </a:lnTo>
                        <a:lnTo>
                          <a:pt x="837" y="335"/>
                        </a:lnTo>
                        <a:lnTo>
                          <a:pt x="843" y="325"/>
                        </a:lnTo>
                        <a:lnTo>
                          <a:pt x="849" y="317"/>
                        </a:lnTo>
                        <a:lnTo>
                          <a:pt x="856" y="307"/>
                        </a:lnTo>
                        <a:lnTo>
                          <a:pt x="861" y="297"/>
                        </a:lnTo>
                        <a:lnTo>
                          <a:pt x="860" y="284"/>
                        </a:lnTo>
                        <a:lnTo>
                          <a:pt x="855" y="275"/>
                        </a:lnTo>
                        <a:lnTo>
                          <a:pt x="849" y="265"/>
                        </a:lnTo>
                        <a:lnTo>
                          <a:pt x="843" y="257"/>
                        </a:lnTo>
                        <a:lnTo>
                          <a:pt x="835" y="248"/>
                        </a:lnTo>
                        <a:lnTo>
                          <a:pt x="833" y="237"/>
                        </a:lnTo>
                        <a:lnTo>
                          <a:pt x="835" y="229"/>
                        </a:lnTo>
                        <a:lnTo>
                          <a:pt x="844" y="216"/>
                        </a:lnTo>
                        <a:lnTo>
                          <a:pt x="853" y="206"/>
                        </a:lnTo>
                        <a:lnTo>
                          <a:pt x="856" y="196"/>
                        </a:lnTo>
                        <a:lnTo>
                          <a:pt x="856" y="181"/>
                        </a:lnTo>
                        <a:lnTo>
                          <a:pt x="851" y="168"/>
                        </a:lnTo>
                        <a:lnTo>
                          <a:pt x="843" y="158"/>
                        </a:lnTo>
                        <a:lnTo>
                          <a:pt x="839" y="151"/>
                        </a:lnTo>
                        <a:lnTo>
                          <a:pt x="835" y="139"/>
                        </a:lnTo>
                        <a:lnTo>
                          <a:pt x="837" y="127"/>
                        </a:lnTo>
                        <a:lnTo>
                          <a:pt x="844" y="117"/>
                        </a:lnTo>
                        <a:lnTo>
                          <a:pt x="849" y="109"/>
                        </a:lnTo>
                        <a:lnTo>
                          <a:pt x="856" y="101"/>
                        </a:lnTo>
                        <a:lnTo>
                          <a:pt x="860" y="91"/>
                        </a:lnTo>
                        <a:lnTo>
                          <a:pt x="861" y="79"/>
                        </a:lnTo>
                        <a:lnTo>
                          <a:pt x="859" y="72"/>
                        </a:lnTo>
                        <a:lnTo>
                          <a:pt x="851" y="60"/>
                        </a:lnTo>
                        <a:lnTo>
                          <a:pt x="844" y="50"/>
                        </a:lnTo>
                        <a:lnTo>
                          <a:pt x="839" y="37"/>
                        </a:lnTo>
                        <a:lnTo>
                          <a:pt x="839" y="26"/>
                        </a:lnTo>
                        <a:lnTo>
                          <a:pt x="843" y="16"/>
                        </a:lnTo>
                        <a:lnTo>
                          <a:pt x="840" y="0"/>
                        </a:lnTo>
                        <a:lnTo>
                          <a:pt x="24" y="0"/>
                        </a:lnTo>
                        <a:close/>
                      </a:path>
                    </a:pathLst>
                  </a:custGeom>
                  <a:solidFill>
                    <a:srgbClr val="FFC08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0241" name="Freeform 150"/>
                  <p:cNvSpPr>
                    <a:spLocks/>
                  </p:cNvSpPr>
                  <p:nvPr/>
                </p:nvSpPr>
                <p:spPr bwMode="auto">
                  <a:xfrm>
                    <a:off x="2772" y="1412"/>
                    <a:ext cx="27" cy="22"/>
                  </a:xfrm>
                  <a:custGeom>
                    <a:avLst/>
                    <a:gdLst>
                      <a:gd name="T0" fmla="*/ 2 w 107"/>
                      <a:gd name="T1" fmla="*/ 0 h 90"/>
                      <a:gd name="T2" fmla="*/ 3 w 107"/>
                      <a:gd name="T3" fmla="*/ 3 h 90"/>
                      <a:gd name="T4" fmla="*/ 6 w 107"/>
                      <a:gd name="T5" fmla="*/ 6 h 90"/>
                      <a:gd name="T6" fmla="*/ 11 w 107"/>
                      <a:gd name="T7" fmla="*/ 10 h 90"/>
                      <a:gd name="T8" fmla="*/ 16 w 107"/>
                      <a:gd name="T9" fmla="*/ 13 h 90"/>
                      <a:gd name="T10" fmla="*/ 22 w 107"/>
                      <a:gd name="T11" fmla="*/ 15 h 90"/>
                      <a:gd name="T12" fmla="*/ 27 w 107"/>
                      <a:gd name="T13" fmla="*/ 16 h 90"/>
                      <a:gd name="T14" fmla="*/ 25 w 107"/>
                      <a:gd name="T15" fmla="*/ 20 h 90"/>
                      <a:gd name="T16" fmla="*/ 18 w 107"/>
                      <a:gd name="T17" fmla="*/ 19 h 90"/>
                      <a:gd name="T18" fmla="*/ 11 w 107"/>
                      <a:gd name="T19" fmla="*/ 19 h 90"/>
                      <a:gd name="T20" fmla="*/ 6 w 107"/>
                      <a:gd name="T21" fmla="*/ 22 h 90"/>
                      <a:gd name="T22" fmla="*/ 7 w 107"/>
                      <a:gd name="T23" fmla="*/ 20 h 90"/>
                      <a:gd name="T24" fmla="*/ 7 w 107"/>
                      <a:gd name="T25" fmla="*/ 17 h 90"/>
                      <a:gd name="T26" fmla="*/ 5 w 107"/>
                      <a:gd name="T27" fmla="*/ 14 h 90"/>
                      <a:gd name="T28" fmla="*/ 3 w 107"/>
                      <a:gd name="T29" fmla="*/ 11 h 90"/>
                      <a:gd name="T30" fmla="*/ 1 w 107"/>
                      <a:gd name="T31" fmla="*/ 8 h 90"/>
                      <a:gd name="T32" fmla="*/ 0 w 107"/>
                      <a:gd name="T33" fmla="*/ 4 h 90"/>
                      <a:gd name="T34" fmla="*/ 2 w 107"/>
                      <a:gd name="T35" fmla="*/ 0 h 90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</a:gdLst>
                    <a:ahLst/>
                    <a:cxnLst>
                      <a:cxn ang="T36">
                        <a:pos x="T0" y="T1"/>
                      </a:cxn>
                      <a:cxn ang="T37">
                        <a:pos x="T2" y="T3"/>
                      </a:cxn>
                      <a:cxn ang="T38">
                        <a:pos x="T4" y="T5"/>
                      </a:cxn>
                      <a:cxn ang="T39">
                        <a:pos x="T6" y="T7"/>
                      </a:cxn>
                      <a:cxn ang="T40">
                        <a:pos x="T8" y="T9"/>
                      </a:cxn>
                      <a:cxn ang="T41">
                        <a:pos x="T10" y="T11"/>
                      </a:cxn>
                      <a:cxn ang="T42">
                        <a:pos x="T12" y="T13"/>
                      </a:cxn>
                      <a:cxn ang="T43">
                        <a:pos x="T14" y="T15"/>
                      </a:cxn>
                      <a:cxn ang="T44">
                        <a:pos x="T16" y="T17"/>
                      </a:cxn>
                      <a:cxn ang="T45">
                        <a:pos x="T18" y="T19"/>
                      </a:cxn>
                      <a:cxn ang="T46">
                        <a:pos x="T20" y="T21"/>
                      </a:cxn>
                      <a:cxn ang="T47">
                        <a:pos x="T22" y="T23"/>
                      </a:cxn>
                      <a:cxn ang="T48">
                        <a:pos x="T24" y="T25"/>
                      </a:cxn>
                      <a:cxn ang="T49">
                        <a:pos x="T26" y="T27"/>
                      </a:cxn>
                      <a:cxn ang="T50">
                        <a:pos x="T28" y="T29"/>
                      </a:cxn>
                      <a:cxn ang="T51">
                        <a:pos x="T30" y="T31"/>
                      </a:cxn>
                      <a:cxn ang="T52">
                        <a:pos x="T32" y="T33"/>
                      </a:cxn>
                      <a:cxn ang="T53">
                        <a:pos x="T34" y="T35"/>
                      </a:cxn>
                    </a:cxnLst>
                    <a:rect l="0" t="0" r="r" b="b"/>
                    <a:pathLst>
                      <a:path w="107" h="90">
                        <a:moveTo>
                          <a:pt x="6" y="0"/>
                        </a:moveTo>
                        <a:lnTo>
                          <a:pt x="12" y="12"/>
                        </a:lnTo>
                        <a:lnTo>
                          <a:pt x="23" y="23"/>
                        </a:lnTo>
                        <a:lnTo>
                          <a:pt x="42" y="39"/>
                        </a:lnTo>
                        <a:lnTo>
                          <a:pt x="64" y="52"/>
                        </a:lnTo>
                        <a:lnTo>
                          <a:pt x="86" y="60"/>
                        </a:lnTo>
                        <a:lnTo>
                          <a:pt x="107" y="65"/>
                        </a:lnTo>
                        <a:lnTo>
                          <a:pt x="98" y="80"/>
                        </a:lnTo>
                        <a:lnTo>
                          <a:pt x="71" y="77"/>
                        </a:lnTo>
                        <a:lnTo>
                          <a:pt x="42" y="79"/>
                        </a:lnTo>
                        <a:lnTo>
                          <a:pt x="23" y="90"/>
                        </a:lnTo>
                        <a:lnTo>
                          <a:pt x="27" y="80"/>
                        </a:lnTo>
                        <a:lnTo>
                          <a:pt x="26" y="71"/>
                        </a:lnTo>
                        <a:lnTo>
                          <a:pt x="19" y="56"/>
                        </a:lnTo>
                        <a:lnTo>
                          <a:pt x="11" y="45"/>
                        </a:lnTo>
                        <a:lnTo>
                          <a:pt x="2" y="31"/>
                        </a:lnTo>
                        <a:lnTo>
                          <a:pt x="0" y="15"/>
                        </a:lnTo>
                        <a:lnTo>
                          <a:pt x="6" y="0"/>
                        </a:lnTo>
                        <a:close/>
                      </a:path>
                    </a:pathLst>
                  </a:custGeom>
                  <a:solidFill>
                    <a:srgbClr val="FFA04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0242" name="Freeform 151"/>
                  <p:cNvSpPr>
                    <a:spLocks/>
                  </p:cNvSpPr>
                  <p:nvPr/>
                </p:nvSpPr>
                <p:spPr bwMode="auto">
                  <a:xfrm>
                    <a:off x="2773" y="1439"/>
                    <a:ext cx="35" cy="19"/>
                  </a:xfrm>
                  <a:custGeom>
                    <a:avLst/>
                    <a:gdLst>
                      <a:gd name="T0" fmla="*/ 0 w 141"/>
                      <a:gd name="T1" fmla="*/ 2 h 75"/>
                      <a:gd name="T2" fmla="*/ 1 w 141"/>
                      <a:gd name="T3" fmla="*/ 0 h 75"/>
                      <a:gd name="T4" fmla="*/ 2 w 141"/>
                      <a:gd name="T5" fmla="*/ 2 h 75"/>
                      <a:gd name="T6" fmla="*/ 5 w 141"/>
                      <a:gd name="T7" fmla="*/ 4 h 75"/>
                      <a:gd name="T8" fmla="*/ 10 w 141"/>
                      <a:gd name="T9" fmla="*/ 6 h 75"/>
                      <a:gd name="T10" fmla="*/ 15 w 141"/>
                      <a:gd name="T11" fmla="*/ 7 h 75"/>
                      <a:gd name="T12" fmla="*/ 23 w 141"/>
                      <a:gd name="T13" fmla="*/ 9 h 75"/>
                      <a:gd name="T14" fmla="*/ 32 w 141"/>
                      <a:gd name="T15" fmla="*/ 10 h 75"/>
                      <a:gd name="T16" fmla="*/ 35 w 141"/>
                      <a:gd name="T17" fmla="*/ 18 h 75"/>
                      <a:gd name="T18" fmla="*/ 25 w 141"/>
                      <a:gd name="T19" fmla="*/ 16 h 75"/>
                      <a:gd name="T20" fmla="*/ 17 w 141"/>
                      <a:gd name="T21" fmla="*/ 15 h 75"/>
                      <a:gd name="T22" fmla="*/ 10 w 141"/>
                      <a:gd name="T23" fmla="*/ 16 h 75"/>
                      <a:gd name="T24" fmla="*/ 6 w 141"/>
                      <a:gd name="T25" fmla="*/ 19 h 75"/>
                      <a:gd name="T26" fmla="*/ 6 w 141"/>
                      <a:gd name="T27" fmla="*/ 17 h 75"/>
                      <a:gd name="T28" fmla="*/ 6 w 141"/>
                      <a:gd name="T29" fmla="*/ 14 h 75"/>
                      <a:gd name="T30" fmla="*/ 5 w 141"/>
                      <a:gd name="T31" fmla="*/ 12 h 75"/>
                      <a:gd name="T32" fmla="*/ 2 w 141"/>
                      <a:gd name="T33" fmla="*/ 8 h 75"/>
                      <a:gd name="T34" fmla="*/ 0 w 141"/>
                      <a:gd name="T35" fmla="*/ 5 h 75"/>
                      <a:gd name="T36" fmla="*/ 0 w 141"/>
                      <a:gd name="T37" fmla="*/ 2 h 75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</a:gdLst>
                    <a:ahLst/>
                    <a:cxnLst>
                      <a:cxn ang="T38">
                        <a:pos x="T0" y="T1"/>
                      </a:cxn>
                      <a:cxn ang="T39">
                        <a:pos x="T2" y="T3"/>
                      </a:cxn>
                      <a:cxn ang="T40">
                        <a:pos x="T4" y="T5"/>
                      </a:cxn>
                      <a:cxn ang="T41">
                        <a:pos x="T6" y="T7"/>
                      </a:cxn>
                      <a:cxn ang="T42">
                        <a:pos x="T8" y="T9"/>
                      </a:cxn>
                      <a:cxn ang="T43">
                        <a:pos x="T10" y="T11"/>
                      </a:cxn>
                      <a:cxn ang="T44">
                        <a:pos x="T12" y="T13"/>
                      </a:cxn>
                      <a:cxn ang="T45">
                        <a:pos x="T14" y="T15"/>
                      </a:cxn>
                      <a:cxn ang="T46">
                        <a:pos x="T16" y="T17"/>
                      </a:cxn>
                      <a:cxn ang="T47">
                        <a:pos x="T18" y="T19"/>
                      </a:cxn>
                      <a:cxn ang="T48">
                        <a:pos x="T20" y="T21"/>
                      </a:cxn>
                      <a:cxn ang="T49">
                        <a:pos x="T22" y="T23"/>
                      </a:cxn>
                      <a:cxn ang="T50">
                        <a:pos x="T24" y="T25"/>
                      </a:cxn>
                      <a:cxn ang="T51">
                        <a:pos x="T26" y="T27"/>
                      </a:cxn>
                      <a:cxn ang="T52">
                        <a:pos x="T28" y="T29"/>
                      </a:cxn>
                      <a:cxn ang="T53">
                        <a:pos x="T30" y="T31"/>
                      </a:cxn>
                      <a:cxn ang="T54">
                        <a:pos x="T32" y="T33"/>
                      </a:cxn>
                      <a:cxn ang="T55">
                        <a:pos x="T34" y="T35"/>
                      </a:cxn>
                      <a:cxn ang="T56">
                        <a:pos x="T36" y="T37"/>
                      </a:cxn>
                    </a:cxnLst>
                    <a:rect l="0" t="0" r="r" b="b"/>
                    <a:pathLst>
                      <a:path w="141" h="75">
                        <a:moveTo>
                          <a:pt x="0" y="9"/>
                        </a:moveTo>
                        <a:lnTo>
                          <a:pt x="4" y="0"/>
                        </a:lnTo>
                        <a:lnTo>
                          <a:pt x="9" y="9"/>
                        </a:lnTo>
                        <a:lnTo>
                          <a:pt x="20" y="14"/>
                        </a:lnTo>
                        <a:lnTo>
                          <a:pt x="40" y="22"/>
                        </a:lnTo>
                        <a:lnTo>
                          <a:pt x="61" y="28"/>
                        </a:lnTo>
                        <a:lnTo>
                          <a:pt x="93" y="34"/>
                        </a:lnTo>
                        <a:lnTo>
                          <a:pt x="130" y="40"/>
                        </a:lnTo>
                        <a:lnTo>
                          <a:pt x="141" y="72"/>
                        </a:lnTo>
                        <a:lnTo>
                          <a:pt x="100" y="62"/>
                        </a:lnTo>
                        <a:lnTo>
                          <a:pt x="68" y="59"/>
                        </a:lnTo>
                        <a:lnTo>
                          <a:pt x="42" y="63"/>
                        </a:lnTo>
                        <a:lnTo>
                          <a:pt x="24" y="75"/>
                        </a:lnTo>
                        <a:lnTo>
                          <a:pt x="24" y="66"/>
                        </a:lnTo>
                        <a:lnTo>
                          <a:pt x="24" y="56"/>
                        </a:lnTo>
                        <a:lnTo>
                          <a:pt x="20" y="47"/>
                        </a:lnTo>
                        <a:lnTo>
                          <a:pt x="9" y="33"/>
                        </a:lnTo>
                        <a:lnTo>
                          <a:pt x="0" y="21"/>
                        </a:lnTo>
                        <a:lnTo>
                          <a:pt x="0" y="9"/>
                        </a:lnTo>
                        <a:close/>
                      </a:path>
                    </a:pathLst>
                  </a:custGeom>
                  <a:solidFill>
                    <a:srgbClr val="FFA04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0243" name="Freeform 152"/>
                  <p:cNvSpPr>
                    <a:spLocks/>
                  </p:cNvSpPr>
                  <p:nvPr/>
                </p:nvSpPr>
                <p:spPr bwMode="auto">
                  <a:xfrm>
                    <a:off x="2771" y="1463"/>
                    <a:ext cx="42" cy="24"/>
                  </a:xfrm>
                  <a:custGeom>
                    <a:avLst/>
                    <a:gdLst>
                      <a:gd name="T0" fmla="*/ 1 w 165"/>
                      <a:gd name="T1" fmla="*/ 3 h 95"/>
                      <a:gd name="T2" fmla="*/ 3 w 165"/>
                      <a:gd name="T3" fmla="*/ 0 h 95"/>
                      <a:gd name="T4" fmla="*/ 5 w 165"/>
                      <a:gd name="T5" fmla="*/ 4 h 95"/>
                      <a:gd name="T6" fmla="*/ 8 w 165"/>
                      <a:gd name="T7" fmla="*/ 6 h 95"/>
                      <a:gd name="T8" fmla="*/ 11 w 165"/>
                      <a:gd name="T9" fmla="*/ 8 h 95"/>
                      <a:gd name="T10" fmla="*/ 17 w 165"/>
                      <a:gd name="T11" fmla="*/ 10 h 95"/>
                      <a:gd name="T12" fmla="*/ 23 w 165"/>
                      <a:gd name="T13" fmla="*/ 11 h 95"/>
                      <a:gd name="T14" fmla="*/ 31 w 165"/>
                      <a:gd name="T15" fmla="*/ 13 h 95"/>
                      <a:gd name="T16" fmla="*/ 40 w 165"/>
                      <a:gd name="T17" fmla="*/ 16 h 95"/>
                      <a:gd name="T18" fmla="*/ 42 w 165"/>
                      <a:gd name="T19" fmla="*/ 24 h 95"/>
                      <a:gd name="T20" fmla="*/ 32 w 165"/>
                      <a:gd name="T21" fmla="*/ 20 h 95"/>
                      <a:gd name="T22" fmla="*/ 25 w 165"/>
                      <a:gd name="T23" fmla="*/ 17 h 95"/>
                      <a:gd name="T24" fmla="*/ 19 w 165"/>
                      <a:gd name="T25" fmla="*/ 16 h 95"/>
                      <a:gd name="T26" fmla="*/ 14 w 165"/>
                      <a:gd name="T27" fmla="*/ 16 h 95"/>
                      <a:gd name="T28" fmla="*/ 12 w 165"/>
                      <a:gd name="T29" fmla="*/ 18 h 95"/>
                      <a:gd name="T30" fmla="*/ 9 w 165"/>
                      <a:gd name="T31" fmla="*/ 21 h 95"/>
                      <a:gd name="T32" fmla="*/ 8 w 165"/>
                      <a:gd name="T33" fmla="*/ 18 h 95"/>
                      <a:gd name="T34" fmla="*/ 5 w 165"/>
                      <a:gd name="T35" fmla="*/ 13 h 95"/>
                      <a:gd name="T36" fmla="*/ 3 w 165"/>
                      <a:gd name="T37" fmla="*/ 10 h 95"/>
                      <a:gd name="T38" fmla="*/ 0 w 165"/>
                      <a:gd name="T39" fmla="*/ 7 h 95"/>
                      <a:gd name="T40" fmla="*/ 1 w 165"/>
                      <a:gd name="T41" fmla="*/ 3 h 95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</a:gdLst>
                    <a:ahLst/>
                    <a:cxnLst>
                      <a:cxn ang="T42">
                        <a:pos x="T0" y="T1"/>
                      </a:cxn>
                      <a:cxn ang="T43">
                        <a:pos x="T2" y="T3"/>
                      </a:cxn>
                      <a:cxn ang="T44">
                        <a:pos x="T4" y="T5"/>
                      </a:cxn>
                      <a:cxn ang="T45">
                        <a:pos x="T6" y="T7"/>
                      </a:cxn>
                      <a:cxn ang="T46">
                        <a:pos x="T8" y="T9"/>
                      </a:cxn>
                      <a:cxn ang="T47">
                        <a:pos x="T10" y="T11"/>
                      </a:cxn>
                      <a:cxn ang="T48">
                        <a:pos x="T12" y="T13"/>
                      </a:cxn>
                      <a:cxn ang="T49">
                        <a:pos x="T14" y="T15"/>
                      </a:cxn>
                      <a:cxn ang="T50">
                        <a:pos x="T16" y="T17"/>
                      </a:cxn>
                      <a:cxn ang="T51">
                        <a:pos x="T18" y="T19"/>
                      </a:cxn>
                      <a:cxn ang="T52">
                        <a:pos x="T20" y="T21"/>
                      </a:cxn>
                      <a:cxn ang="T53">
                        <a:pos x="T22" y="T23"/>
                      </a:cxn>
                      <a:cxn ang="T54">
                        <a:pos x="T24" y="T25"/>
                      </a:cxn>
                      <a:cxn ang="T55">
                        <a:pos x="T26" y="T27"/>
                      </a:cxn>
                      <a:cxn ang="T56">
                        <a:pos x="T28" y="T29"/>
                      </a:cxn>
                      <a:cxn ang="T57">
                        <a:pos x="T30" y="T31"/>
                      </a:cxn>
                      <a:cxn ang="T58">
                        <a:pos x="T32" y="T33"/>
                      </a:cxn>
                      <a:cxn ang="T59">
                        <a:pos x="T34" y="T35"/>
                      </a:cxn>
                      <a:cxn ang="T60">
                        <a:pos x="T36" y="T37"/>
                      </a:cxn>
                      <a:cxn ang="T61">
                        <a:pos x="T38" y="T39"/>
                      </a:cxn>
                      <a:cxn ang="T62">
                        <a:pos x="T40" y="T41"/>
                      </a:cxn>
                    </a:cxnLst>
                    <a:rect l="0" t="0" r="r" b="b"/>
                    <a:pathLst>
                      <a:path w="165" h="95">
                        <a:moveTo>
                          <a:pt x="2" y="12"/>
                        </a:moveTo>
                        <a:lnTo>
                          <a:pt x="10" y="0"/>
                        </a:lnTo>
                        <a:lnTo>
                          <a:pt x="20" y="16"/>
                        </a:lnTo>
                        <a:lnTo>
                          <a:pt x="31" y="23"/>
                        </a:lnTo>
                        <a:lnTo>
                          <a:pt x="43" y="31"/>
                        </a:lnTo>
                        <a:lnTo>
                          <a:pt x="65" y="38"/>
                        </a:lnTo>
                        <a:lnTo>
                          <a:pt x="91" y="45"/>
                        </a:lnTo>
                        <a:lnTo>
                          <a:pt x="120" y="53"/>
                        </a:lnTo>
                        <a:lnTo>
                          <a:pt x="158" y="65"/>
                        </a:lnTo>
                        <a:lnTo>
                          <a:pt x="165" y="95"/>
                        </a:lnTo>
                        <a:lnTo>
                          <a:pt x="126" y="79"/>
                        </a:lnTo>
                        <a:lnTo>
                          <a:pt x="97" y="69"/>
                        </a:lnTo>
                        <a:lnTo>
                          <a:pt x="74" y="65"/>
                        </a:lnTo>
                        <a:lnTo>
                          <a:pt x="55" y="65"/>
                        </a:lnTo>
                        <a:lnTo>
                          <a:pt x="46" y="72"/>
                        </a:lnTo>
                        <a:lnTo>
                          <a:pt x="35" y="83"/>
                        </a:lnTo>
                        <a:lnTo>
                          <a:pt x="32" y="71"/>
                        </a:lnTo>
                        <a:lnTo>
                          <a:pt x="20" y="53"/>
                        </a:lnTo>
                        <a:lnTo>
                          <a:pt x="10" y="41"/>
                        </a:lnTo>
                        <a:lnTo>
                          <a:pt x="0" y="28"/>
                        </a:lnTo>
                        <a:lnTo>
                          <a:pt x="2" y="12"/>
                        </a:lnTo>
                        <a:close/>
                      </a:path>
                    </a:pathLst>
                  </a:custGeom>
                  <a:solidFill>
                    <a:srgbClr val="FFA04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0244" name="Freeform 153"/>
                  <p:cNvSpPr>
                    <a:spLocks/>
                  </p:cNvSpPr>
                  <p:nvPr/>
                </p:nvSpPr>
                <p:spPr bwMode="auto">
                  <a:xfrm>
                    <a:off x="2776" y="1489"/>
                    <a:ext cx="49" cy="52"/>
                  </a:xfrm>
                  <a:custGeom>
                    <a:avLst/>
                    <a:gdLst>
                      <a:gd name="T0" fmla="*/ 1 w 196"/>
                      <a:gd name="T1" fmla="*/ 8 h 208"/>
                      <a:gd name="T2" fmla="*/ 0 w 196"/>
                      <a:gd name="T3" fmla="*/ 5 h 208"/>
                      <a:gd name="T4" fmla="*/ 0 w 196"/>
                      <a:gd name="T5" fmla="*/ 3 h 208"/>
                      <a:gd name="T6" fmla="*/ 2 w 196"/>
                      <a:gd name="T7" fmla="*/ 0 h 208"/>
                      <a:gd name="T8" fmla="*/ 5 w 196"/>
                      <a:gd name="T9" fmla="*/ 4 h 208"/>
                      <a:gd name="T10" fmla="*/ 11 w 196"/>
                      <a:gd name="T11" fmla="*/ 7 h 208"/>
                      <a:gd name="T12" fmla="*/ 17 w 196"/>
                      <a:gd name="T13" fmla="*/ 10 h 208"/>
                      <a:gd name="T14" fmla="*/ 25 w 196"/>
                      <a:gd name="T15" fmla="*/ 12 h 208"/>
                      <a:gd name="T16" fmla="*/ 37 w 196"/>
                      <a:gd name="T17" fmla="*/ 15 h 208"/>
                      <a:gd name="T18" fmla="*/ 39 w 196"/>
                      <a:gd name="T19" fmla="*/ 21 h 208"/>
                      <a:gd name="T20" fmla="*/ 33 w 196"/>
                      <a:gd name="T21" fmla="*/ 19 h 208"/>
                      <a:gd name="T22" fmla="*/ 27 w 196"/>
                      <a:gd name="T23" fmla="*/ 18 h 208"/>
                      <a:gd name="T24" fmla="*/ 24 w 196"/>
                      <a:gd name="T25" fmla="*/ 19 h 208"/>
                      <a:gd name="T26" fmla="*/ 23 w 196"/>
                      <a:gd name="T27" fmla="*/ 22 h 208"/>
                      <a:gd name="T28" fmla="*/ 25 w 196"/>
                      <a:gd name="T29" fmla="*/ 25 h 208"/>
                      <a:gd name="T30" fmla="*/ 27 w 196"/>
                      <a:gd name="T31" fmla="*/ 29 h 208"/>
                      <a:gd name="T32" fmla="*/ 32 w 196"/>
                      <a:gd name="T33" fmla="*/ 35 h 208"/>
                      <a:gd name="T34" fmla="*/ 39 w 196"/>
                      <a:gd name="T35" fmla="*/ 41 h 208"/>
                      <a:gd name="T36" fmla="*/ 49 w 196"/>
                      <a:gd name="T37" fmla="*/ 47 h 208"/>
                      <a:gd name="T38" fmla="*/ 49 w 196"/>
                      <a:gd name="T39" fmla="*/ 52 h 208"/>
                      <a:gd name="T40" fmla="*/ 45 w 196"/>
                      <a:gd name="T41" fmla="*/ 49 h 208"/>
                      <a:gd name="T42" fmla="*/ 39 w 196"/>
                      <a:gd name="T43" fmla="*/ 46 h 208"/>
                      <a:gd name="T44" fmla="*/ 31 w 196"/>
                      <a:gd name="T45" fmla="*/ 41 h 208"/>
                      <a:gd name="T46" fmla="*/ 25 w 196"/>
                      <a:gd name="T47" fmla="*/ 34 h 208"/>
                      <a:gd name="T48" fmla="*/ 19 w 196"/>
                      <a:gd name="T49" fmla="*/ 29 h 208"/>
                      <a:gd name="T50" fmla="*/ 13 w 196"/>
                      <a:gd name="T51" fmla="*/ 23 h 208"/>
                      <a:gd name="T52" fmla="*/ 9 w 196"/>
                      <a:gd name="T53" fmla="*/ 18 h 208"/>
                      <a:gd name="T54" fmla="*/ 4 w 196"/>
                      <a:gd name="T55" fmla="*/ 13 h 208"/>
                      <a:gd name="T56" fmla="*/ 1 w 196"/>
                      <a:gd name="T57" fmla="*/ 8 h 208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</a:gdLst>
                    <a:ahLst/>
                    <a:cxnLst>
                      <a:cxn ang="T58">
                        <a:pos x="T0" y="T1"/>
                      </a:cxn>
                      <a:cxn ang="T59">
                        <a:pos x="T2" y="T3"/>
                      </a:cxn>
                      <a:cxn ang="T60">
                        <a:pos x="T4" y="T5"/>
                      </a:cxn>
                      <a:cxn ang="T61">
                        <a:pos x="T6" y="T7"/>
                      </a:cxn>
                      <a:cxn ang="T62">
                        <a:pos x="T8" y="T9"/>
                      </a:cxn>
                      <a:cxn ang="T63">
                        <a:pos x="T10" y="T11"/>
                      </a:cxn>
                      <a:cxn ang="T64">
                        <a:pos x="T12" y="T13"/>
                      </a:cxn>
                      <a:cxn ang="T65">
                        <a:pos x="T14" y="T15"/>
                      </a:cxn>
                      <a:cxn ang="T66">
                        <a:pos x="T16" y="T17"/>
                      </a:cxn>
                      <a:cxn ang="T67">
                        <a:pos x="T18" y="T19"/>
                      </a:cxn>
                      <a:cxn ang="T68">
                        <a:pos x="T20" y="T21"/>
                      </a:cxn>
                      <a:cxn ang="T69">
                        <a:pos x="T22" y="T23"/>
                      </a:cxn>
                      <a:cxn ang="T70">
                        <a:pos x="T24" y="T25"/>
                      </a:cxn>
                      <a:cxn ang="T71">
                        <a:pos x="T26" y="T27"/>
                      </a:cxn>
                      <a:cxn ang="T72">
                        <a:pos x="T28" y="T29"/>
                      </a:cxn>
                      <a:cxn ang="T73">
                        <a:pos x="T30" y="T31"/>
                      </a:cxn>
                      <a:cxn ang="T74">
                        <a:pos x="T32" y="T33"/>
                      </a:cxn>
                      <a:cxn ang="T75">
                        <a:pos x="T34" y="T35"/>
                      </a:cxn>
                      <a:cxn ang="T76">
                        <a:pos x="T36" y="T37"/>
                      </a:cxn>
                      <a:cxn ang="T77">
                        <a:pos x="T38" y="T39"/>
                      </a:cxn>
                      <a:cxn ang="T78">
                        <a:pos x="T40" y="T41"/>
                      </a:cxn>
                      <a:cxn ang="T79">
                        <a:pos x="T42" y="T43"/>
                      </a:cxn>
                      <a:cxn ang="T80">
                        <a:pos x="T44" y="T45"/>
                      </a:cxn>
                      <a:cxn ang="T81">
                        <a:pos x="T46" y="T47"/>
                      </a:cxn>
                      <a:cxn ang="T82">
                        <a:pos x="T48" y="T49"/>
                      </a:cxn>
                      <a:cxn ang="T83">
                        <a:pos x="T50" y="T51"/>
                      </a:cxn>
                      <a:cxn ang="T84">
                        <a:pos x="T52" y="T53"/>
                      </a:cxn>
                      <a:cxn ang="T85">
                        <a:pos x="T54" y="T55"/>
                      </a:cxn>
                      <a:cxn ang="T86">
                        <a:pos x="T56" y="T57"/>
                      </a:cxn>
                    </a:cxnLst>
                    <a:rect l="0" t="0" r="r" b="b"/>
                    <a:pathLst>
                      <a:path w="196" h="208">
                        <a:moveTo>
                          <a:pt x="2" y="32"/>
                        </a:moveTo>
                        <a:lnTo>
                          <a:pt x="0" y="19"/>
                        </a:lnTo>
                        <a:lnTo>
                          <a:pt x="0" y="10"/>
                        </a:lnTo>
                        <a:lnTo>
                          <a:pt x="8" y="0"/>
                        </a:lnTo>
                        <a:lnTo>
                          <a:pt x="21" y="15"/>
                        </a:lnTo>
                        <a:lnTo>
                          <a:pt x="45" y="29"/>
                        </a:lnTo>
                        <a:lnTo>
                          <a:pt x="68" y="40"/>
                        </a:lnTo>
                        <a:lnTo>
                          <a:pt x="100" y="49"/>
                        </a:lnTo>
                        <a:lnTo>
                          <a:pt x="147" y="59"/>
                        </a:lnTo>
                        <a:lnTo>
                          <a:pt x="157" y="82"/>
                        </a:lnTo>
                        <a:lnTo>
                          <a:pt x="132" y="75"/>
                        </a:lnTo>
                        <a:lnTo>
                          <a:pt x="108" y="72"/>
                        </a:lnTo>
                        <a:lnTo>
                          <a:pt x="95" y="74"/>
                        </a:lnTo>
                        <a:lnTo>
                          <a:pt x="92" y="86"/>
                        </a:lnTo>
                        <a:lnTo>
                          <a:pt x="99" y="101"/>
                        </a:lnTo>
                        <a:lnTo>
                          <a:pt x="109" y="115"/>
                        </a:lnTo>
                        <a:lnTo>
                          <a:pt x="129" y="138"/>
                        </a:lnTo>
                        <a:lnTo>
                          <a:pt x="157" y="162"/>
                        </a:lnTo>
                        <a:lnTo>
                          <a:pt x="196" y="189"/>
                        </a:lnTo>
                        <a:lnTo>
                          <a:pt x="196" y="208"/>
                        </a:lnTo>
                        <a:lnTo>
                          <a:pt x="179" y="197"/>
                        </a:lnTo>
                        <a:lnTo>
                          <a:pt x="157" y="185"/>
                        </a:lnTo>
                        <a:lnTo>
                          <a:pt x="125" y="162"/>
                        </a:lnTo>
                        <a:lnTo>
                          <a:pt x="99" y="136"/>
                        </a:lnTo>
                        <a:lnTo>
                          <a:pt x="76" y="115"/>
                        </a:lnTo>
                        <a:lnTo>
                          <a:pt x="53" y="91"/>
                        </a:lnTo>
                        <a:lnTo>
                          <a:pt x="34" y="71"/>
                        </a:lnTo>
                        <a:lnTo>
                          <a:pt x="14" y="52"/>
                        </a:lnTo>
                        <a:lnTo>
                          <a:pt x="2" y="32"/>
                        </a:lnTo>
                        <a:close/>
                      </a:path>
                    </a:pathLst>
                  </a:custGeom>
                  <a:solidFill>
                    <a:srgbClr val="FFA04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0245" name="Freeform 154"/>
                  <p:cNvSpPr>
                    <a:spLocks/>
                  </p:cNvSpPr>
                  <p:nvPr/>
                </p:nvSpPr>
                <p:spPr bwMode="auto">
                  <a:xfrm>
                    <a:off x="2777" y="1396"/>
                    <a:ext cx="20" cy="15"/>
                  </a:xfrm>
                  <a:custGeom>
                    <a:avLst/>
                    <a:gdLst>
                      <a:gd name="T0" fmla="*/ 0 w 82"/>
                      <a:gd name="T1" fmla="*/ 0 h 63"/>
                      <a:gd name="T2" fmla="*/ 2 w 82"/>
                      <a:gd name="T3" fmla="*/ 2 h 63"/>
                      <a:gd name="T4" fmla="*/ 6 w 82"/>
                      <a:gd name="T5" fmla="*/ 5 h 63"/>
                      <a:gd name="T6" fmla="*/ 10 w 82"/>
                      <a:gd name="T7" fmla="*/ 7 h 63"/>
                      <a:gd name="T8" fmla="*/ 14 w 82"/>
                      <a:gd name="T9" fmla="*/ 10 h 63"/>
                      <a:gd name="T10" fmla="*/ 18 w 82"/>
                      <a:gd name="T11" fmla="*/ 11 h 63"/>
                      <a:gd name="T12" fmla="*/ 20 w 82"/>
                      <a:gd name="T13" fmla="*/ 13 h 63"/>
                      <a:gd name="T14" fmla="*/ 15 w 82"/>
                      <a:gd name="T15" fmla="*/ 15 h 63"/>
                      <a:gd name="T16" fmla="*/ 10 w 82"/>
                      <a:gd name="T17" fmla="*/ 13 h 63"/>
                      <a:gd name="T18" fmla="*/ 4 w 82"/>
                      <a:gd name="T19" fmla="*/ 11 h 63"/>
                      <a:gd name="T20" fmla="*/ 0 w 82"/>
                      <a:gd name="T21" fmla="*/ 9 h 63"/>
                      <a:gd name="T22" fmla="*/ 0 w 82"/>
                      <a:gd name="T23" fmla="*/ 7 h 63"/>
                      <a:gd name="T24" fmla="*/ 1 w 82"/>
                      <a:gd name="T25" fmla="*/ 4 h 63"/>
                      <a:gd name="T26" fmla="*/ 0 w 82"/>
                      <a:gd name="T27" fmla="*/ 0 h 63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</a:gdLst>
                    <a:ahLst/>
                    <a:cxnLst>
                      <a:cxn ang="T28">
                        <a:pos x="T0" y="T1"/>
                      </a:cxn>
                      <a:cxn ang="T29">
                        <a:pos x="T2" y="T3"/>
                      </a:cxn>
                      <a:cxn ang="T30">
                        <a:pos x="T4" y="T5"/>
                      </a:cxn>
                      <a:cxn ang="T31">
                        <a:pos x="T6" y="T7"/>
                      </a:cxn>
                      <a:cxn ang="T32">
                        <a:pos x="T8" y="T9"/>
                      </a:cxn>
                      <a:cxn ang="T33">
                        <a:pos x="T10" y="T11"/>
                      </a:cxn>
                      <a:cxn ang="T34">
                        <a:pos x="T12" y="T13"/>
                      </a:cxn>
                      <a:cxn ang="T35">
                        <a:pos x="T14" y="T15"/>
                      </a:cxn>
                      <a:cxn ang="T36">
                        <a:pos x="T16" y="T17"/>
                      </a:cxn>
                      <a:cxn ang="T37">
                        <a:pos x="T18" y="T19"/>
                      </a:cxn>
                      <a:cxn ang="T38">
                        <a:pos x="T20" y="T21"/>
                      </a:cxn>
                      <a:cxn ang="T39">
                        <a:pos x="T22" y="T23"/>
                      </a:cxn>
                      <a:cxn ang="T40">
                        <a:pos x="T24" y="T25"/>
                      </a:cxn>
                      <a:cxn ang="T41">
                        <a:pos x="T26" y="T27"/>
                      </a:cxn>
                    </a:cxnLst>
                    <a:rect l="0" t="0" r="r" b="b"/>
                    <a:pathLst>
                      <a:path w="82" h="63">
                        <a:moveTo>
                          <a:pt x="0" y="0"/>
                        </a:moveTo>
                        <a:lnTo>
                          <a:pt x="10" y="10"/>
                        </a:lnTo>
                        <a:lnTo>
                          <a:pt x="24" y="19"/>
                        </a:lnTo>
                        <a:lnTo>
                          <a:pt x="40" y="30"/>
                        </a:lnTo>
                        <a:lnTo>
                          <a:pt x="57" y="40"/>
                        </a:lnTo>
                        <a:lnTo>
                          <a:pt x="73" y="48"/>
                        </a:lnTo>
                        <a:lnTo>
                          <a:pt x="82" y="56"/>
                        </a:lnTo>
                        <a:lnTo>
                          <a:pt x="62" y="63"/>
                        </a:lnTo>
                        <a:lnTo>
                          <a:pt x="40" y="56"/>
                        </a:lnTo>
                        <a:lnTo>
                          <a:pt x="17" y="47"/>
                        </a:lnTo>
                        <a:lnTo>
                          <a:pt x="0" y="38"/>
                        </a:lnTo>
                        <a:lnTo>
                          <a:pt x="1" y="30"/>
                        </a:lnTo>
                        <a:lnTo>
                          <a:pt x="4" y="15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A04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0246" name="Freeform 155"/>
                  <p:cNvSpPr>
                    <a:spLocks/>
                  </p:cNvSpPr>
                  <p:nvPr/>
                </p:nvSpPr>
                <p:spPr bwMode="auto">
                  <a:xfrm>
                    <a:off x="2814" y="1392"/>
                    <a:ext cx="173" cy="155"/>
                  </a:xfrm>
                  <a:custGeom>
                    <a:avLst/>
                    <a:gdLst>
                      <a:gd name="T0" fmla="*/ 82 w 691"/>
                      <a:gd name="T1" fmla="*/ 36 h 620"/>
                      <a:gd name="T2" fmla="*/ 69 w 691"/>
                      <a:gd name="T3" fmla="*/ 41 h 620"/>
                      <a:gd name="T4" fmla="*/ 41 w 691"/>
                      <a:gd name="T5" fmla="*/ 45 h 620"/>
                      <a:gd name="T6" fmla="*/ 0 w 691"/>
                      <a:gd name="T7" fmla="*/ 47 h 620"/>
                      <a:gd name="T8" fmla="*/ 48 w 691"/>
                      <a:gd name="T9" fmla="*/ 55 h 620"/>
                      <a:gd name="T10" fmla="*/ 103 w 691"/>
                      <a:gd name="T11" fmla="*/ 51 h 620"/>
                      <a:gd name="T12" fmla="*/ 141 w 691"/>
                      <a:gd name="T13" fmla="*/ 40 h 620"/>
                      <a:gd name="T14" fmla="*/ 153 w 691"/>
                      <a:gd name="T15" fmla="*/ 38 h 620"/>
                      <a:gd name="T16" fmla="*/ 148 w 691"/>
                      <a:gd name="T17" fmla="*/ 47 h 620"/>
                      <a:gd name="T18" fmla="*/ 121 w 691"/>
                      <a:gd name="T19" fmla="*/ 59 h 620"/>
                      <a:gd name="T20" fmla="*/ 72 w 691"/>
                      <a:gd name="T21" fmla="*/ 69 h 620"/>
                      <a:gd name="T22" fmla="*/ 42 w 691"/>
                      <a:gd name="T23" fmla="*/ 79 h 620"/>
                      <a:gd name="T24" fmla="*/ 97 w 691"/>
                      <a:gd name="T25" fmla="*/ 78 h 620"/>
                      <a:gd name="T26" fmla="*/ 134 w 691"/>
                      <a:gd name="T27" fmla="*/ 69 h 620"/>
                      <a:gd name="T28" fmla="*/ 156 w 691"/>
                      <a:gd name="T29" fmla="*/ 62 h 620"/>
                      <a:gd name="T30" fmla="*/ 156 w 691"/>
                      <a:gd name="T31" fmla="*/ 67 h 620"/>
                      <a:gd name="T32" fmla="*/ 138 w 691"/>
                      <a:gd name="T33" fmla="*/ 80 h 620"/>
                      <a:gd name="T34" fmla="*/ 104 w 691"/>
                      <a:gd name="T35" fmla="*/ 92 h 620"/>
                      <a:gd name="T36" fmla="*/ 56 w 691"/>
                      <a:gd name="T37" fmla="*/ 100 h 620"/>
                      <a:gd name="T38" fmla="*/ 72 w 691"/>
                      <a:gd name="T39" fmla="*/ 105 h 620"/>
                      <a:gd name="T40" fmla="*/ 114 w 691"/>
                      <a:gd name="T41" fmla="*/ 103 h 620"/>
                      <a:gd name="T42" fmla="*/ 149 w 691"/>
                      <a:gd name="T43" fmla="*/ 93 h 620"/>
                      <a:gd name="T44" fmla="*/ 152 w 691"/>
                      <a:gd name="T45" fmla="*/ 97 h 620"/>
                      <a:gd name="T46" fmla="*/ 142 w 691"/>
                      <a:gd name="T47" fmla="*/ 107 h 620"/>
                      <a:gd name="T48" fmla="*/ 116 w 691"/>
                      <a:gd name="T49" fmla="*/ 117 h 620"/>
                      <a:gd name="T50" fmla="*/ 85 w 691"/>
                      <a:gd name="T51" fmla="*/ 122 h 620"/>
                      <a:gd name="T52" fmla="*/ 39 w 691"/>
                      <a:gd name="T53" fmla="*/ 123 h 620"/>
                      <a:gd name="T54" fmla="*/ 71 w 691"/>
                      <a:gd name="T55" fmla="*/ 130 h 620"/>
                      <a:gd name="T56" fmla="*/ 101 w 691"/>
                      <a:gd name="T57" fmla="*/ 131 h 620"/>
                      <a:gd name="T58" fmla="*/ 128 w 691"/>
                      <a:gd name="T59" fmla="*/ 127 h 620"/>
                      <a:gd name="T60" fmla="*/ 139 w 691"/>
                      <a:gd name="T61" fmla="*/ 127 h 620"/>
                      <a:gd name="T62" fmla="*/ 133 w 691"/>
                      <a:gd name="T63" fmla="*/ 135 h 620"/>
                      <a:gd name="T64" fmla="*/ 117 w 691"/>
                      <a:gd name="T65" fmla="*/ 140 h 620"/>
                      <a:gd name="T66" fmla="*/ 60 w 691"/>
                      <a:gd name="T67" fmla="*/ 146 h 620"/>
                      <a:gd name="T68" fmla="*/ 107 w 691"/>
                      <a:gd name="T69" fmla="*/ 149 h 620"/>
                      <a:gd name="T70" fmla="*/ 110 w 691"/>
                      <a:gd name="T71" fmla="*/ 155 h 620"/>
                      <a:gd name="T72" fmla="*/ 128 w 691"/>
                      <a:gd name="T73" fmla="*/ 150 h 620"/>
                      <a:gd name="T74" fmla="*/ 141 w 691"/>
                      <a:gd name="T75" fmla="*/ 140 h 620"/>
                      <a:gd name="T76" fmla="*/ 167 w 691"/>
                      <a:gd name="T77" fmla="*/ 102 h 620"/>
                      <a:gd name="T78" fmla="*/ 169 w 691"/>
                      <a:gd name="T79" fmla="*/ 94 h 620"/>
                      <a:gd name="T80" fmla="*/ 165 w 691"/>
                      <a:gd name="T81" fmla="*/ 87 h 620"/>
                      <a:gd name="T82" fmla="*/ 168 w 691"/>
                      <a:gd name="T83" fmla="*/ 80 h 620"/>
                      <a:gd name="T84" fmla="*/ 173 w 691"/>
                      <a:gd name="T85" fmla="*/ 73 h 620"/>
                      <a:gd name="T86" fmla="*/ 170 w 691"/>
                      <a:gd name="T87" fmla="*/ 65 h 620"/>
                      <a:gd name="T88" fmla="*/ 166 w 691"/>
                      <a:gd name="T89" fmla="*/ 58 h 620"/>
                      <a:gd name="T90" fmla="*/ 171 w 691"/>
                      <a:gd name="T91" fmla="*/ 50 h 620"/>
                      <a:gd name="T92" fmla="*/ 170 w 691"/>
                      <a:gd name="T93" fmla="*/ 40 h 620"/>
                      <a:gd name="T94" fmla="*/ 166 w 691"/>
                      <a:gd name="T95" fmla="*/ 33 h 620"/>
                      <a:gd name="T96" fmla="*/ 170 w 691"/>
                      <a:gd name="T97" fmla="*/ 26 h 620"/>
                      <a:gd name="T98" fmla="*/ 173 w 691"/>
                      <a:gd name="T99" fmla="*/ 18 h 620"/>
                      <a:gd name="T100" fmla="*/ 169 w 691"/>
                      <a:gd name="T101" fmla="*/ 11 h 620"/>
                      <a:gd name="T102" fmla="*/ 150 w 691"/>
                      <a:gd name="T103" fmla="*/ 11 h 620"/>
                      <a:gd name="T104" fmla="*/ 112 w 691"/>
                      <a:gd name="T105" fmla="*/ 24 h 620"/>
                      <a:gd name="T106" fmla="*/ 69 w 691"/>
                      <a:gd name="T107" fmla="*/ 30 h 620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</a:gdLst>
                    <a:ahLst/>
                    <a:cxnLst>
                      <a:cxn ang="T108">
                        <a:pos x="T0" y="T1"/>
                      </a:cxn>
                      <a:cxn ang="T109">
                        <a:pos x="T2" y="T3"/>
                      </a:cxn>
                      <a:cxn ang="T110">
                        <a:pos x="T4" y="T5"/>
                      </a:cxn>
                      <a:cxn ang="T111">
                        <a:pos x="T6" y="T7"/>
                      </a:cxn>
                      <a:cxn ang="T112">
                        <a:pos x="T8" y="T9"/>
                      </a:cxn>
                      <a:cxn ang="T113">
                        <a:pos x="T10" y="T11"/>
                      </a:cxn>
                      <a:cxn ang="T114">
                        <a:pos x="T12" y="T13"/>
                      </a:cxn>
                      <a:cxn ang="T115">
                        <a:pos x="T14" y="T15"/>
                      </a:cxn>
                      <a:cxn ang="T116">
                        <a:pos x="T16" y="T17"/>
                      </a:cxn>
                      <a:cxn ang="T117">
                        <a:pos x="T18" y="T19"/>
                      </a:cxn>
                      <a:cxn ang="T118">
                        <a:pos x="T20" y="T21"/>
                      </a:cxn>
                      <a:cxn ang="T119">
                        <a:pos x="T22" y="T23"/>
                      </a:cxn>
                      <a:cxn ang="T120">
                        <a:pos x="T24" y="T25"/>
                      </a:cxn>
                      <a:cxn ang="T121">
                        <a:pos x="T26" y="T27"/>
                      </a:cxn>
                      <a:cxn ang="T122">
                        <a:pos x="T28" y="T29"/>
                      </a:cxn>
                      <a:cxn ang="T123">
                        <a:pos x="T30" y="T31"/>
                      </a:cxn>
                      <a:cxn ang="T124">
                        <a:pos x="T32" y="T33"/>
                      </a:cxn>
                      <a:cxn ang="T125">
                        <a:pos x="T34" y="T35"/>
                      </a:cxn>
                      <a:cxn ang="T126">
                        <a:pos x="T36" y="T37"/>
                      </a:cxn>
                      <a:cxn ang="T127">
                        <a:pos x="T38" y="T39"/>
                      </a:cxn>
                      <a:cxn ang="T128">
                        <a:pos x="T40" y="T41"/>
                      </a:cxn>
                      <a:cxn ang="T129">
                        <a:pos x="T42" y="T43"/>
                      </a:cxn>
                      <a:cxn ang="T130">
                        <a:pos x="T44" y="T45"/>
                      </a:cxn>
                      <a:cxn ang="T131">
                        <a:pos x="T46" y="T47"/>
                      </a:cxn>
                      <a:cxn ang="T132">
                        <a:pos x="T48" y="T49"/>
                      </a:cxn>
                      <a:cxn ang="T133">
                        <a:pos x="T50" y="T51"/>
                      </a:cxn>
                      <a:cxn ang="T134">
                        <a:pos x="T52" y="T53"/>
                      </a:cxn>
                      <a:cxn ang="T135">
                        <a:pos x="T54" y="T55"/>
                      </a:cxn>
                      <a:cxn ang="T136">
                        <a:pos x="T56" y="T57"/>
                      </a:cxn>
                      <a:cxn ang="T137">
                        <a:pos x="T58" y="T59"/>
                      </a:cxn>
                      <a:cxn ang="T138">
                        <a:pos x="T60" y="T61"/>
                      </a:cxn>
                      <a:cxn ang="T139">
                        <a:pos x="T62" y="T63"/>
                      </a:cxn>
                      <a:cxn ang="T140">
                        <a:pos x="T64" y="T65"/>
                      </a:cxn>
                      <a:cxn ang="T141">
                        <a:pos x="T66" y="T67"/>
                      </a:cxn>
                      <a:cxn ang="T142">
                        <a:pos x="T68" y="T69"/>
                      </a:cxn>
                      <a:cxn ang="T143">
                        <a:pos x="T70" y="T71"/>
                      </a:cxn>
                      <a:cxn ang="T144">
                        <a:pos x="T72" y="T73"/>
                      </a:cxn>
                      <a:cxn ang="T145">
                        <a:pos x="T74" y="T75"/>
                      </a:cxn>
                      <a:cxn ang="T146">
                        <a:pos x="T76" y="T77"/>
                      </a:cxn>
                      <a:cxn ang="T147">
                        <a:pos x="T78" y="T79"/>
                      </a:cxn>
                      <a:cxn ang="T148">
                        <a:pos x="T80" y="T81"/>
                      </a:cxn>
                      <a:cxn ang="T149">
                        <a:pos x="T82" y="T83"/>
                      </a:cxn>
                      <a:cxn ang="T150">
                        <a:pos x="T84" y="T85"/>
                      </a:cxn>
                      <a:cxn ang="T151">
                        <a:pos x="T86" y="T87"/>
                      </a:cxn>
                      <a:cxn ang="T152">
                        <a:pos x="T88" y="T89"/>
                      </a:cxn>
                      <a:cxn ang="T153">
                        <a:pos x="T90" y="T91"/>
                      </a:cxn>
                      <a:cxn ang="T154">
                        <a:pos x="T92" y="T93"/>
                      </a:cxn>
                      <a:cxn ang="T155">
                        <a:pos x="T94" y="T95"/>
                      </a:cxn>
                      <a:cxn ang="T156">
                        <a:pos x="T96" y="T97"/>
                      </a:cxn>
                      <a:cxn ang="T157">
                        <a:pos x="T98" y="T99"/>
                      </a:cxn>
                      <a:cxn ang="T158">
                        <a:pos x="T100" y="T101"/>
                      </a:cxn>
                      <a:cxn ang="T159">
                        <a:pos x="T102" y="T103"/>
                      </a:cxn>
                      <a:cxn ang="T160">
                        <a:pos x="T104" y="T105"/>
                      </a:cxn>
                      <a:cxn ang="T161">
                        <a:pos x="T106" y="T107"/>
                      </a:cxn>
                    </a:cxnLst>
                    <a:rect l="0" t="0" r="r" b="b"/>
                    <a:pathLst>
                      <a:path w="691" h="620">
                        <a:moveTo>
                          <a:pt x="277" y="121"/>
                        </a:moveTo>
                        <a:lnTo>
                          <a:pt x="176" y="128"/>
                        </a:lnTo>
                        <a:lnTo>
                          <a:pt x="329" y="143"/>
                        </a:lnTo>
                        <a:lnTo>
                          <a:pt x="319" y="150"/>
                        </a:lnTo>
                        <a:lnTo>
                          <a:pt x="301" y="156"/>
                        </a:lnTo>
                        <a:lnTo>
                          <a:pt x="276" y="163"/>
                        </a:lnTo>
                        <a:lnTo>
                          <a:pt x="244" y="171"/>
                        </a:lnTo>
                        <a:lnTo>
                          <a:pt x="209" y="177"/>
                        </a:lnTo>
                        <a:lnTo>
                          <a:pt x="165" y="180"/>
                        </a:lnTo>
                        <a:lnTo>
                          <a:pt x="113" y="185"/>
                        </a:lnTo>
                        <a:lnTo>
                          <a:pt x="58" y="189"/>
                        </a:lnTo>
                        <a:lnTo>
                          <a:pt x="0" y="189"/>
                        </a:lnTo>
                        <a:lnTo>
                          <a:pt x="90" y="209"/>
                        </a:lnTo>
                        <a:lnTo>
                          <a:pt x="145" y="219"/>
                        </a:lnTo>
                        <a:lnTo>
                          <a:pt x="193" y="219"/>
                        </a:lnTo>
                        <a:lnTo>
                          <a:pt x="253" y="219"/>
                        </a:lnTo>
                        <a:lnTo>
                          <a:pt x="339" y="212"/>
                        </a:lnTo>
                        <a:lnTo>
                          <a:pt x="410" y="203"/>
                        </a:lnTo>
                        <a:lnTo>
                          <a:pt x="471" y="189"/>
                        </a:lnTo>
                        <a:lnTo>
                          <a:pt x="535" y="170"/>
                        </a:lnTo>
                        <a:lnTo>
                          <a:pt x="563" y="159"/>
                        </a:lnTo>
                        <a:lnTo>
                          <a:pt x="590" y="151"/>
                        </a:lnTo>
                        <a:lnTo>
                          <a:pt x="604" y="147"/>
                        </a:lnTo>
                        <a:lnTo>
                          <a:pt x="611" y="152"/>
                        </a:lnTo>
                        <a:lnTo>
                          <a:pt x="611" y="163"/>
                        </a:lnTo>
                        <a:lnTo>
                          <a:pt x="606" y="174"/>
                        </a:lnTo>
                        <a:lnTo>
                          <a:pt x="590" y="187"/>
                        </a:lnTo>
                        <a:lnTo>
                          <a:pt x="563" y="204"/>
                        </a:lnTo>
                        <a:lnTo>
                          <a:pt x="526" y="219"/>
                        </a:lnTo>
                        <a:lnTo>
                          <a:pt x="482" y="237"/>
                        </a:lnTo>
                        <a:lnTo>
                          <a:pt x="423" y="253"/>
                        </a:lnTo>
                        <a:lnTo>
                          <a:pt x="355" y="268"/>
                        </a:lnTo>
                        <a:lnTo>
                          <a:pt x="287" y="277"/>
                        </a:lnTo>
                        <a:lnTo>
                          <a:pt x="216" y="288"/>
                        </a:lnTo>
                        <a:lnTo>
                          <a:pt x="90" y="300"/>
                        </a:lnTo>
                        <a:lnTo>
                          <a:pt x="167" y="317"/>
                        </a:lnTo>
                        <a:lnTo>
                          <a:pt x="229" y="324"/>
                        </a:lnTo>
                        <a:lnTo>
                          <a:pt x="308" y="322"/>
                        </a:lnTo>
                        <a:lnTo>
                          <a:pt x="388" y="312"/>
                        </a:lnTo>
                        <a:lnTo>
                          <a:pt x="447" y="300"/>
                        </a:lnTo>
                        <a:lnTo>
                          <a:pt x="495" y="288"/>
                        </a:lnTo>
                        <a:lnTo>
                          <a:pt x="535" y="277"/>
                        </a:lnTo>
                        <a:lnTo>
                          <a:pt x="575" y="264"/>
                        </a:lnTo>
                        <a:lnTo>
                          <a:pt x="607" y="252"/>
                        </a:lnTo>
                        <a:lnTo>
                          <a:pt x="622" y="249"/>
                        </a:lnTo>
                        <a:lnTo>
                          <a:pt x="631" y="249"/>
                        </a:lnTo>
                        <a:lnTo>
                          <a:pt x="630" y="258"/>
                        </a:lnTo>
                        <a:lnTo>
                          <a:pt x="624" y="269"/>
                        </a:lnTo>
                        <a:lnTo>
                          <a:pt x="611" y="283"/>
                        </a:lnTo>
                        <a:lnTo>
                          <a:pt x="583" y="302"/>
                        </a:lnTo>
                        <a:lnTo>
                          <a:pt x="551" y="318"/>
                        </a:lnTo>
                        <a:lnTo>
                          <a:pt x="515" y="334"/>
                        </a:lnTo>
                        <a:lnTo>
                          <a:pt x="468" y="351"/>
                        </a:lnTo>
                        <a:lnTo>
                          <a:pt x="414" y="367"/>
                        </a:lnTo>
                        <a:lnTo>
                          <a:pt x="333" y="383"/>
                        </a:lnTo>
                        <a:lnTo>
                          <a:pt x="277" y="394"/>
                        </a:lnTo>
                        <a:lnTo>
                          <a:pt x="224" y="400"/>
                        </a:lnTo>
                        <a:lnTo>
                          <a:pt x="145" y="405"/>
                        </a:lnTo>
                        <a:lnTo>
                          <a:pt x="225" y="415"/>
                        </a:lnTo>
                        <a:lnTo>
                          <a:pt x="288" y="420"/>
                        </a:lnTo>
                        <a:lnTo>
                          <a:pt x="340" y="421"/>
                        </a:lnTo>
                        <a:lnTo>
                          <a:pt x="399" y="420"/>
                        </a:lnTo>
                        <a:lnTo>
                          <a:pt x="455" y="413"/>
                        </a:lnTo>
                        <a:lnTo>
                          <a:pt x="500" y="402"/>
                        </a:lnTo>
                        <a:lnTo>
                          <a:pt x="536" y="390"/>
                        </a:lnTo>
                        <a:lnTo>
                          <a:pt x="594" y="371"/>
                        </a:lnTo>
                        <a:lnTo>
                          <a:pt x="601" y="371"/>
                        </a:lnTo>
                        <a:lnTo>
                          <a:pt x="607" y="375"/>
                        </a:lnTo>
                        <a:lnTo>
                          <a:pt x="606" y="387"/>
                        </a:lnTo>
                        <a:lnTo>
                          <a:pt x="599" y="400"/>
                        </a:lnTo>
                        <a:lnTo>
                          <a:pt x="585" y="413"/>
                        </a:lnTo>
                        <a:lnTo>
                          <a:pt x="566" y="427"/>
                        </a:lnTo>
                        <a:lnTo>
                          <a:pt x="531" y="443"/>
                        </a:lnTo>
                        <a:lnTo>
                          <a:pt x="495" y="459"/>
                        </a:lnTo>
                        <a:lnTo>
                          <a:pt x="462" y="469"/>
                        </a:lnTo>
                        <a:lnTo>
                          <a:pt x="423" y="478"/>
                        </a:lnTo>
                        <a:lnTo>
                          <a:pt x="387" y="484"/>
                        </a:lnTo>
                        <a:lnTo>
                          <a:pt x="340" y="488"/>
                        </a:lnTo>
                        <a:lnTo>
                          <a:pt x="288" y="491"/>
                        </a:lnTo>
                        <a:lnTo>
                          <a:pt x="237" y="492"/>
                        </a:lnTo>
                        <a:lnTo>
                          <a:pt x="156" y="492"/>
                        </a:lnTo>
                        <a:lnTo>
                          <a:pt x="200" y="506"/>
                        </a:lnTo>
                        <a:lnTo>
                          <a:pt x="239" y="515"/>
                        </a:lnTo>
                        <a:lnTo>
                          <a:pt x="285" y="521"/>
                        </a:lnTo>
                        <a:lnTo>
                          <a:pt x="323" y="523"/>
                        </a:lnTo>
                        <a:lnTo>
                          <a:pt x="362" y="525"/>
                        </a:lnTo>
                        <a:lnTo>
                          <a:pt x="403" y="523"/>
                        </a:lnTo>
                        <a:lnTo>
                          <a:pt x="436" y="521"/>
                        </a:lnTo>
                        <a:lnTo>
                          <a:pt x="467" y="515"/>
                        </a:lnTo>
                        <a:lnTo>
                          <a:pt x="510" y="506"/>
                        </a:lnTo>
                        <a:lnTo>
                          <a:pt x="542" y="499"/>
                        </a:lnTo>
                        <a:lnTo>
                          <a:pt x="554" y="500"/>
                        </a:lnTo>
                        <a:lnTo>
                          <a:pt x="556" y="508"/>
                        </a:lnTo>
                        <a:lnTo>
                          <a:pt x="552" y="518"/>
                        </a:lnTo>
                        <a:lnTo>
                          <a:pt x="543" y="527"/>
                        </a:lnTo>
                        <a:lnTo>
                          <a:pt x="530" y="538"/>
                        </a:lnTo>
                        <a:lnTo>
                          <a:pt x="514" y="545"/>
                        </a:lnTo>
                        <a:lnTo>
                          <a:pt x="495" y="553"/>
                        </a:lnTo>
                        <a:lnTo>
                          <a:pt x="467" y="560"/>
                        </a:lnTo>
                        <a:lnTo>
                          <a:pt x="408" y="569"/>
                        </a:lnTo>
                        <a:lnTo>
                          <a:pt x="351" y="576"/>
                        </a:lnTo>
                        <a:lnTo>
                          <a:pt x="239" y="584"/>
                        </a:lnTo>
                        <a:lnTo>
                          <a:pt x="384" y="591"/>
                        </a:lnTo>
                        <a:lnTo>
                          <a:pt x="414" y="591"/>
                        </a:lnTo>
                        <a:lnTo>
                          <a:pt x="428" y="597"/>
                        </a:lnTo>
                        <a:lnTo>
                          <a:pt x="435" y="603"/>
                        </a:lnTo>
                        <a:lnTo>
                          <a:pt x="432" y="613"/>
                        </a:lnTo>
                        <a:lnTo>
                          <a:pt x="440" y="618"/>
                        </a:lnTo>
                        <a:lnTo>
                          <a:pt x="458" y="620"/>
                        </a:lnTo>
                        <a:lnTo>
                          <a:pt x="487" y="610"/>
                        </a:lnTo>
                        <a:lnTo>
                          <a:pt x="511" y="598"/>
                        </a:lnTo>
                        <a:lnTo>
                          <a:pt x="531" y="586"/>
                        </a:lnTo>
                        <a:lnTo>
                          <a:pt x="547" y="576"/>
                        </a:lnTo>
                        <a:lnTo>
                          <a:pt x="563" y="559"/>
                        </a:lnTo>
                        <a:lnTo>
                          <a:pt x="615" y="493"/>
                        </a:lnTo>
                        <a:lnTo>
                          <a:pt x="654" y="436"/>
                        </a:lnTo>
                        <a:lnTo>
                          <a:pt x="669" y="408"/>
                        </a:lnTo>
                        <a:lnTo>
                          <a:pt x="673" y="396"/>
                        </a:lnTo>
                        <a:lnTo>
                          <a:pt x="674" y="387"/>
                        </a:lnTo>
                        <a:lnTo>
                          <a:pt x="674" y="377"/>
                        </a:lnTo>
                        <a:lnTo>
                          <a:pt x="667" y="366"/>
                        </a:lnTo>
                        <a:lnTo>
                          <a:pt x="662" y="359"/>
                        </a:lnTo>
                        <a:lnTo>
                          <a:pt x="659" y="348"/>
                        </a:lnTo>
                        <a:lnTo>
                          <a:pt x="662" y="336"/>
                        </a:lnTo>
                        <a:lnTo>
                          <a:pt x="667" y="328"/>
                        </a:lnTo>
                        <a:lnTo>
                          <a:pt x="673" y="318"/>
                        </a:lnTo>
                        <a:lnTo>
                          <a:pt x="679" y="310"/>
                        </a:lnTo>
                        <a:lnTo>
                          <a:pt x="686" y="300"/>
                        </a:lnTo>
                        <a:lnTo>
                          <a:pt x="691" y="290"/>
                        </a:lnTo>
                        <a:lnTo>
                          <a:pt x="690" y="277"/>
                        </a:lnTo>
                        <a:lnTo>
                          <a:pt x="685" y="268"/>
                        </a:lnTo>
                        <a:lnTo>
                          <a:pt x="679" y="258"/>
                        </a:lnTo>
                        <a:lnTo>
                          <a:pt x="673" y="250"/>
                        </a:lnTo>
                        <a:lnTo>
                          <a:pt x="665" y="241"/>
                        </a:lnTo>
                        <a:lnTo>
                          <a:pt x="663" y="230"/>
                        </a:lnTo>
                        <a:lnTo>
                          <a:pt x="665" y="222"/>
                        </a:lnTo>
                        <a:lnTo>
                          <a:pt x="674" y="209"/>
                        </a:lnTo>
                        <a:lnTo>
                          <a:pt x="683" y="199"/>
                        </a:lnTo>
                        <a:lnTo>
                          <a:pt x="686" y="189"/>
                        </a:lnTo>
                        <a:lnTo>
                          <a:pt x="686" y="174"/>
                        </a:lnTo>
                        <a:lnTo>
                          <a:pt x="681" y="161"/>
                        </a:lnTo>
                        <a:lnTo>
                          <a:pt x="673" y="151"/>
                        </a:lnTo>
                        <a:lnTo>
                          <a:pt x="669" y="144"/>
                        </a:lnTo>
                        <a:lnTo>
                          <a:pt x="665" y="132"/>
                        </a:lnTo>
                        <a:lnTo>
                          <a:pt x="667" y="120"/>
                        </a:lnTo>
                        <a:lnTo>
                          <a:pt x="674" y="110"/>
                        </a:lnTo>
                        <a:lnTo>
                          <a:pt x="679" y="102"/>
                        </a:lnTo>
                        <a:lnTo>
                          <a:pt x="686" y="94"/>
                        </a:lnTo>
                        <a:lnTo>
                          <a:pt x="690" y="84"/>
                        </a:lnTo>
                        <a:lnTo>
                          <a:pt x="691" y="72"/>
                        </a:lnTo>
                        <a:lnTo>
                          <a:pt x="689" y="65"/>
                        </a:lnTo>
                        <a:lnTo>
                          <a:pt x="681" y="53"/>
                        </a:lnTo>
                        <a:lnTo>
                          <a:pt x="674" y="43"/>
                        </a:lnTo>
                        <a:lnTo>
                          <a:pt x="669" y="30"/>
                        </a:lnTo>
                        <a:lnTo>
                          <a:pt x="669" y="0"/>
                        </a:lnTo>
                        <a:lnTo>
                          <a:pt x="599" y="45"/>
                        </a:lnTo>
                        <a:lnTo>
                          <a:pt x="556" y="62"/>
                        </a:lnTo>
                        <a:lnTo>
                          <a:pt x="506" y="78"/>
                        </a:lnTo>
                        <a:lnTo>
                          <a:pt x="448" y="94"/>
                        </a:lnTo>
                        <a:lnTo>
                          <a:pt x="397" y="105"/>
                        </a:lnTo>
                        <a:lnTo>
                          <a:pt x="345" y="113"/>
                        </a:lnTo>
                        <a:lnTo>
                          <a:pt x="277" y="121"/>
                        </a:lnTo>
                        <a:close/>
                      </a:path>
                    </a:pathLst>
                  </a:custGeom>
                  <a:solidFill>
                    <a:srgbClr val="FFA04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18" name="Group 156"/>
              <p:cNvGrpSpPr>
                <a:grpSpLocks/>
              </p:cNvGrpSpPr>
              <p:nvPr/>
            </p:nvGrpSpPr>
            <p:grpSpPr bwMode="auto">
              <a:xfrm>
                <a:off x="2915" y="1416"/>
                <a:ext cx="51" cy="99"/>
                <a:chOff x="2915" y="1416"/>
                <a:chExt cx="51" cy="99"/>
              </a:xfrm>
            </p:grpSpPr>
            <p:sp>
              <p:nvSpPr>
                <p:cNvPr id="50234" name="Freeform 157"/>
                <p:cNvSpPr>
                  <a:spLocks/>
                </p:cNvSpPr>
                <p:nvPr/>
              </p:nvSpPr>
              <p:spPr bwMode="auto">
                <a:xfrm>
                  <a:off x="2925" y="1443"/>
                  <a:ext cx="39" cy="15"/>
                </a:xfrm>
                <a:custGeom>
                  <a:avLst/>
                  <a:gdLst>
                    <a:gd name="T0" fmla="*/ 39 w 157"/>
                    <a:gd name="T1" fmla="*/ 3 h 62"/>
                    <a:gd name="T2" fmla="*/ 36 w 157"/>
                    <a:gd name="T3" fmla="*/ 0 h 62"/>
                    <a:gd name="T4" fmla="*/ 23 w 157"/>
                    <a:gd name="T5" fmla="*/ 6 h 62"/>
                    <a:gd name="T6" fmla="*/ 11 w 157"/>
                    <a:gd name="T7" fmla="*/ 10 h 62"/>
                    <a:gd name="T8" fmla="*/ 0 w 157"/>
                    <a:gd name="T9" fmla="*/ 13 h 62"/>
                    <a:gd name="T10" fmla="*/ 2 w 157"/>
                    <a:gd name="T11" fmla="*/ 15 h 62"/>
                    <a:gd name="T12" fmla="*/ 10 w 157"/>
                    <a:gd name="T13" fmla="*/ 15 h 62"/>
                    <a:gd name="T14" fmla="*/ 21 w 157"/>
                    <a:gd name="T15" fmla="*/ 13 h 62"/>
                    <a:gd name="T16" fmla="*/ 31 w 157"/>
                    <a:gd name="T17" fmla="*/ 8 h 62"/>
                    <a:gd name="T18" fmla="*/ 39 w 157"/>
                    <a:gd name="T19" fmla="*/ 3 h 62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0" t="0" r="r" b="b"/>
                  <a:pathLst>
                    <a:path w="157" h="62">
                      <a:moveTo>
                        <a:pt x="157" y="12"/>
                      </a:moveTo>
                      <a:lnTo>
                        <a:pt x="143" y="0"/>
                      </a:lnTo>
                      <a:lnTo>
                        <a:pt x="94" y="23"/>
                      </a:lnTo>
                      <a:lnTo>
                        <a:pt x="46" y="40"/>
                      </a:lnTo>
                      <a:lnTo>
                        <a:pt x="0" y="53"/>
                      </a:lnTo>
                      <a:lnTo>
                        <a:pt x="8" y="62"/>
                      </a:lnTo>
                      <a:lnTo>
                        <a:pt x="40" y="62"/>
                      </a:lnTo>
                      <a:lnTo>
                        <a:pt x="83" y="54"/>
                      </a:lnTo>
                      <a:lnTo>
                        <a:pt x="123" y="35"/>
                      </a:lnTo>
                      <a:lnTo>
                        <a:pt x="157" y="12"/>
                      </a:lnTo>
                      <a:close/>
                    </a:path>
                  </a:pathLst>
                </a:custGeom>
                <a:solidFill>
                  <a:srgbClr val="FFE0C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0235" name="Freeform 158"/>
                <p:cNvSpPr>
                  <a:spLocks/>
                </p:cNvSpPr>
                <p:nvPr/>
              </p:nvSpPr>
              <p:spPr bwMode="auto">
                <a:xfrm>
                  <a:off x="2932" y="1468"/>
                  <a:ext cx="34" cy="17"/>
                </a:xfrm>
                <a:custGeom>
                  <a:avLst/>
                  <a:gdLst>
                    <a:gd name="T0" fmla="*/ 34 w 138"/>
                    <a:gd name="T1" fmla="*/ 3 h 71"/>
                    <a:gd name="T2" fmla="*/ 32 w 138"/>
                    <a:gd name="T3" fmla="*/ 0 h 71"/>
                    <a:gd name="T4" fmla="*/ 21 w 138"/>
                    <a:gd name="T5" fmla="*/ 7 h 71"/>
                    <a:gd name="T6" fmla="*/ 12 w 138"/>
                    <a:gd name="T7" fmla="*/ 11 h 71"/>
                    <a:gd name="T8" fmla="*/ 0 w 138"/>
                    <a:gd name="T9" fmla="*/ 14 h 71"/>
                    <a:gd name="T10" fmla="*/ 2 w 138"/>
                    <a:gd name="T11" fmla="*/ 17 h 71"/>
                    <a:gd name="T12" fmla="*/ 10 w 138"/>
                    <a:gd name="T13" fmla="*/ 17 h 71"/>
                    <a:gd name="T14" fmla="*/ 17 w 138"/>
                    <a:gd name="T15" fmla="*/ 15 h 71"/>
                    <a:gd name="T16" fmla="*/ 26 w 138"/>
                    <a:gd name="T17" fmla="*/ 10 h 71"/>
                    <a:gd name="T18" fmla="*/ 34 w 138"/>
                    <a:gd name="T19" fmla="*/ 3 h 71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0" t="0" r="r" b="b"/>
                  <a:pathLst>
                    <a:path w="138" h="71">
                      <a:moveTo>
                        <a:pt x="138" y="14"/>
                      </a:moveTo>
                      <a:lnTo>
                        <a:pt x="131" y="0"/>
                      </a:lnTo>
                      <a:lnTo>
                        <a:pt x="84" y="31"/>
                      </a:lnTo>
                      <a:lnTo>
                        <a:pt x="47" y="46"/>
                      </a:lnTo>
                      <a:lnTo>
                        <a:pt x="0" y="60"/>
                      </a:lnTo>
                      <a:lnTo>
                        <a:pt x="10" y="71"/>
                      </a:lnTo>
                      <a:lnTo>
                        <a:pt x="39" y="71"/>
                      </a:lnTo>
                      <a:lnTo>
                        <a:pt x="70" y="63"/>
                      </a:lnTo>
                      <a:lnTo>
                        <a:pt x="106" y="41"/>
                      </a:lnTo>
                      <a:lnTo>
                        <a:pt x="138" y="14"/>
                      </a:lnTo>
                      <a:close/>
                    </a:path>
                  </a:pathLst>
                </a:custGeom>
                <a:solidFill>
                  <a:srgbClr val="FFE0C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0236" name="Freeform 159"/>
                <p:cNvSpPr>
                  <a:spLocks/>
                </p:cNvSpPr>
                <p:nvPr/>
              </p:nvSpPr>
              <p:spPr bwMode="auto">
                <a:xfrm>
                  <a:off x="2930" y="1497"/>
                  <a:ext cx="35" cy="18"/>
                </a:xfrm>
                <a:custGeom>
                  <a:avLst/>
                  <a:gdLst>
                    <a:gd name="T0" fmla="*/ 35 w 141"/>
                    <a:gd name="T1" fmla="*/ 3 h 70"/>
                    <a:gd name="T2" fmla="*/ 33 w 141"/>
                    <a:gd name="T3" fmla="*/ 0 h 70"/>
                    <a:gd name="T4" fmla="*/ 22 w 141"/>
                    <a:gd name="T5" fmla="*/ 7 h 70"/>
                    <a:gd name="T6" fmla="*/ 12 w 141"/>
                    <a:gd name="T7" fmla="*/ 12 h 70"/>
                    <a:gd name="T8" fmla="*/ 0 w 141"/>
                    <a:gd name="T9" fmla="*/ 15 h 70"/>
                    <a:gd name="T10" fmla="*/ 2 w 141"/>
                    <a:gd name="T11" fmla="*/ 18 h 70"/>
                    <a:gd name="T12" fmla="*/ 10 w 141"/>
                    <a:gd name="T13" fmla="*/ 17 h 70"/>
                    <a:gd name="T14" fmla="*/ 19 w 141"/>
                    <a:gd name="T15" fmla="*/ 15 h 70"/>
                    <a:gd name="T16" fmla="*/ 29 w 141"/>
                    <a:gd name="T17" fmla="*/ 10 h 70"/>
                    <a:gd name="T18" fmla="*/ 35 w 141"/>
                    <a:gd name="T19" fmla="*/ 3 h 70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0" t="0" r="r" b="b"/>
                  <a:pathLst>
                    <a:path w="141" h="70">
                      <a:moveTo>
                        <a:pt x="141" y="11"/>
                      </a:moveTo>
                      <a:lnTo>
                        <a:pt x="131" y="0"/>
                      </a:lnTo>
                      <a:lnTo>
                        <a:pt x="88" y="28"/>
                      </a:lnTo>
                      <a:lnTo>
                        <a:pt x="47" y="45"/>
                      </a:lnTo>
                      <a:lnTo>
                        <a:pt x="0" y="57"/>
                      </a:lnTo>
                      <a:lnTo>
                        <a:pt x="9" y="70"/>
                      </a:lnTo>
                      <a:lnTo>
                        <a:pt x="40" y="67"/>
                      </a:lnTo>
                      <a:lnTo>
                        <a:pt x="77" y="59"/>
                      </a:lnTo>
                      <a:lnTo>
                        <a:pt x="115" y="37"/>
                      </a:lnTo>
                      <a:lnTo>
                        <a:pt x="141" y="11"/>
                      </a:lnTo>
                      <a:close/>
                    </a:path>
                  </a:pathLst>
                </a:custGeom>
                <a:solidFill>
                  <a:srgbClr val="FFE0C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0237" name="Freeform 160"/>
                <p:cNvSpPr>
                  <a:spLocks/>
                </p:cNvSpPr>
                <p:nvPr/>
              </p:nvSpPr>
              <p:spPr bwMode="auto">
                <a:xfrm>
                  <a:off x="2915" y="1416"/>
                  <a:ext cx="40" cy="16"/>
                </a:xfrm>
                <a:custGeom>
                  <a:avLst/>
                  <a:gdLst>
                    <a:gd name="T0" fmla="*/ 40 w 162"/>
                    <a:gd name="T1" fmla="*/ 3 h 61"/>
                    <a:gd name="T2" fmla="*/ 36 w 162"/>
                    <a:gd name="T3" fmla="*/ 0 h 61"/>
                    <a:gd name="T4" fmla="*/ 22 w 162"/>
                    <a:gd name="T5" fmla="*/ 6 h 61"/>
                    <a:gd name="T6" fmla="*/ 12 w 162"/>
                    <a:gd name="T7" fmla="*/ 10 h 61"/>
                    <a:gd name="T8" fmla="*/ 0 w 162"/>
                    <a:gd name="T9" fmla="*/ 13 h 61"/>
                    <a:gd name="T10" fmla="*/ 2 w 162"/>
                    <a:gd name="T11" fmla="*/ 16 h 61"/>
                    <a:gd name="T12" fmla="*/ 10 w 162"/>
                    <a:gd name="T13" fmla="*/ 16 h 61"/>
                    <a:gd name="T14" fmla="*/ 19 w 162"/>
                    <a:gd name="T15" fmla="*/ 14 h 61"/>
                    <a:gd name="T16" fmla="*/ 30 w 162"/>
                    <a:gd name="T17" fmla="*/ 9 h 61"/>
                    <a:gd name="T18" fmla="*/ 40 w 162"/>
                    <a:gd name="T19" fmla="*/ 3 h 61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0" t="0" r="r" b="b"/>
                  <a:pathLst>
                    <a:path w="162" h="61">
                      <a:moveTo>
                        <a:pt x="162" y="12"/>
                      </a:moveTo>
                      <a:lnTo>
                        <a:pt x="146" y="0"/>
                      </a:lnTo>
                      <a:lnTo>
                        <a:pt x="91" y="23"/>
                      </a:lnTo>
                      <a:lnTo>
                        <a:pt x="47" y="37"/>
                      </a:lnTo>
                      <a:lnTo>
                        <a:pt x="0" y="49"/>
                      </a:lnTo>
                      <a:lnTo>
                        <a:pt x="10" y="61"/>
                      </a:lnTo>
                      <a:lnTo>
                        <a:pt x="40" y="60"/>
                      </a:lnTo>
                      <a:lnTo>
                        <a:pt x="78" y="52"/>
                      </a:lnTo>
                      <a:lnTo>
                        <a:pt x="120" y="36"/>
                      </a:lnTo>
                      <a:lnTo>
                        <a:pt x="162" y="12"/>
                      </a:lnTo>
                      <a:close/>
                    </a:path>
                  </a:pathLst>
                </a:custGeom>
                <a:solidFill>
                  <a:srgbClr val="FFE0C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19" name="Group 161"/>
            <p:cNvGrpSpPr>
              <a:grpSpLocks/>
            </p:cNvGrpSpPr>
            <p:nvPr/>
          </p:nvGrpSpPr>
          <p:grpSpPr bwMode="auto">
            <a:xfrm>
              <a:off x="2641" y="757"/>
              <a:ext cx="477" cy="655"/>
              <a:chOff x="2641" y="757"/>
              <a:chExt cx="477" cy="655"/>
            </a:xfrm>
          </p:grpSpPr>
          <p:sp>
            <p:nvSpPr>
              <p:cNvPr id="50216" name="Freeform 162"/>
              <p:cNvSpPr>
                <a:spLocks/>
              </p:cNvSpPr>
              <p:nvPr/>
            </p:nvSpPr>
            <p:spPr bwMode="auto">
              <a:xfrm>
                <a:off x="2641" y="757"/>
                <a:ext cx="477" cy="655"/>
              </a:xfrm>
              <a:custGeom>
                <a:avLst/>
                <a:gdLst>
                  <a:gd name="T0" fmla="*/ 341 w 1904"/>
                  <a:gd name="T1" fmla="*/ 632 h 2618"/>
                  <a:gd name="T2" fmla="*/ 346 w 1904"/>
                  <a:gd name="T3" fmla="*/ 627 h 2618"/>
                  <a:gd name="T4" fmla="*/ 348 w 1904"/>
                  <a:gd name="T5" fmla="*/ 623 h 2618"/>
                  <a:gd name="T6" fmla="*/ 351 w 1904"/>
                  <a:gd name="T7" fmla="*/ 608 h 2618"/>
                  <a:gd name="T8" fmla="*/ 369 w 1904"/>
                  <a:gd name="T9" fmla="*/ 502 h 2618"/>
                  <a:gd name="T10" fmla="*/ 383 w 1904"/>
                  <a:gd name="T11" fmla="*/ 465 h 2618"/>
                  <a:gd name="T12" fmla="*/ 395 w 1904"/>
                  <a:gd name="T13" fmla="*/ 438 h 2618"/>
                  <a:gd name="T14" fmla="*/ 419 w 1904"/>
                  <a:gd name="T15" fmla="*/ 398 h 2618"/>
                  <a:gd name="T16" fmla="*/ 444 w 1904"/>
                  <a:gd name="T17" fmla="*/ 358 h 2618"/>
                  <a:gd name="T18" fmla="*/ 461 w 1904"/>
                  <a:gd name="T19" fmla="*/ 322 h 2618"/>
                  <a:gd name="T20" fmla="*/ 471 w 1904"/>
                  <a:gd name="T21" fmla="*/ 285 h 2618"/>
                  <a:gd name="T22" fmla="*/ 477 w 1904"/>
                  <a:gd name="T23" fmla="*/ 239 h 2618"/>
                  <a:gd name="T24" fmla="*/ 473 w 1904"/>
                  <a:gd name="T25" fmla="*/ 197 h 2618"/>
                  <a:gd name="T26" fmla="*/ 463 w 1904"/>
                  <a:gd name="T27" fmla="*/ 156 h 2618"/>
                  <a:gd name="T28" fmla="*/ 446 w 1904"/>
                  <a:gd name="T29" fmla="*/ 119 h 2618"/>
                  <a:gd name="T30" fmla="*/ 417 w 1904"/>
                  <a:gd name="T31" fmla="*/ 80 h 2618"/>
                  <a:gd name="T32" fmla="*/ 387 w 1904"/>
                  <a:gd name="T33" fmla="*/ 52 h 2618"/>
                  <a:gd name="T34" fmla="*/ 348 w 1904"/>
                  <a:gd name="T35" fmla="*/ 27 h 2618"/>
                  <a:gd name="T36" fmla="*/ 302 w 1904"/>
                  <a:gd name="T37" fmla="*/ 9 h 2618"/>
                  <a:gd name="T38" fmla="*/ 263 w 1904"/>
                  <a:gd name="T39" fmla="*/ 1 h 2618"/>
                  <a:gd name="T40" fmla="*/ 221 w 1904"/>
                  <a:gd name="T41" fmla="*/ 0 h 2618"/>
                  <a:gd name="T42" fmla="*/ 185 w 1904"/>
                  <a:gd name="T43" fmla="*/ 6 h 2618"/>
                  <a:gd name="T44" fmla="*/ 149 w 1904"/>
                  <a:gd name="T45" fmla="*/ 18 h 2618"/>
                  <a:gd name="T46" fmla="*/ 118 w 1904"/>
                  <a:gd name="T47" fmla="*/ 33 h 2618"/>
                  <a:gd name="T48" fmla="*/ 86 w 1904"/>
                  <a:gd name="T49" fmla="*/ 55 h 2618"/>
                  <a:gd name="T50" fmla="*/ 57 w 1904"/>
                  <a:gd name="T51" fmla="*/ 81 h 2618"/>
                  <a:gd name="T52" fmla="*/ 33 w 1904"/>
                  <a:gd name="T53" fmla="*/ 111 h 2618"/>
                  <a:gd name="T54" fmla="*/ 12 w 1904"/>
                  <a:gd name="T55" fmla="*/ 154 h 2618"/>
                  <a:gd name="T56" fmla="*/ 2 w 1904"/>
                  <a:gd name="T57" fmla="*/ 198 h 2618"/>
                  <a:gd name="T58" fmla="*/ 0 w 1904"/>
                  <a:gd name="T59" fmla="*/ 237 h 2618"/>
                  <a:gd name="T60" fmla="*/ 3 w 1904"/>
                  <a:gd name="T61" fmla="*/ 279 h 2618"/>
                  <a:gd name="T62" fmla="*/ 15 w 1904"/>
                  <a:gd name="T63" fmla="*/ 321 h 2618"/>
                  <a:gd name="T64" fmla="*/ 34 w 1904"/>
                  <a:gd name="T65" fmla="*/ 361 h 2618"/>
                  <a:gd name="T66" fmla="*/ 56 w 1904"/>
                  <a:gd name="T67" fmla="*/ 399 h 2618"/>
                  <a:gd name="T68" fmla="*/ 87 w 1904"/>
                  <a:gd name="T69" fmla="*/ 452 h 2618"/>
                  <a:gd name="T70" fmla="*/ 101 w 1904"/>
                  <a:gd name="T71" fmla="*/ 482 h 2618"/>
                  <a:gd name="T72" fmla="*/ 111 w 1904"/>
                  <a:gd name="T73" fmla="*/ 516 h 2618"/>
                  <a:gd name="T74" fmla="*/ 118 w 1904"/>
                  <a:gd name="T75" fmla="*/ 565 h 2618"/>
                  <a:gd name="T76" fmla="*/ 124 w 1904"/>
                  <a:gd name="T77" fmla="*/ 606 h 2618"/>
                  <a:gd name="T78" fmla="*/ 128 w 1904"/>
                  <a:gd name="T79" fmla="*/ 623 h 2618"/>
                  <a:gd name="T80" fmla="*/ 130 w 1904"/>
                  <a:gd name="T81" fmla="*/ 627 h 2618"/>
                  <a:gd name="T82" fmla="*/ 136 w 1904"/>
                  <a:gd name="T83" fmla="*/ 633 h 2618"/>
                  <a:gd name="T84" fmla="*/ 150 w 1904"/>
                  <a:gd name="T85" fmla="*/ 641 h 2618"/>
                  <a:gd name="T86" fmla="*/ 166 w 1904"/>
                  <a:gd name="T87" fmla="*/ 646 h 2618"/>
                  <a:gd name="T88" fmla="*/ 184 w 1904"/>
                  <a:gd name="T89" fmla="*/ 651 h 2618"/>
                  <a:gd name="T90" fmla="*/ 202 w 1904"/>
                  <a:gd name="T91" fmla="*/ 653 h 2618"/>
                  <a:gd name="T92" fmla="*/ 221 w 1904"/>
                  <a:gd name="T93" fmla="*/ 655 h 2618"/>
                  <a:gd name="T94" fmla="*/ 238 w 1904"/>
                  <a:gd name="T95" fmla="*/ 655 h 2618"/>
                  <a:gd name="T96" fmla="*/ 257 w 1904"/>
                  <a:gd name="T97" fmla="*/ 655 h 2618"/>
                  <a:gd name="T98" fmla="*/ 275 w 1904"/>
                  <a:gd name="T99" fmla="*/ 653 h 2618"/>
                  <a:gd name="T100" fmla="*/ 293 w 1904"/>
                  <a:gd name="T101" fmla="*/ 650 h 2618"/>
                  <a:gd name="T102" fmla="*/ 309 w 1904"/>
                  <a:gd name="T103" fmla="*/ 647 h 2618"/>
                  <a:gd name="T104" fmla="*/ 325 w 1904"/>
                  <a:gd name="T105" fmla="*/ 642 h 2618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</a:gdLst>
                <a:ahLst/>
                <a:cxnLst>
                  <a:cxn ang="T106">
                    <a:pos x="T0" y="T1"/>
                  </a:cxn>
                  <a:cxn ang="T107">
                    <a:pos x="T2" y="T3"/>
                  </a:cxn>
                  <a:cxn ang="T108">
                    <a:pos x="T4" y="T5"/>
                  </a:cxn>
                  <a:cxn ang="T109">
                    <a:pos x="T6" y="T7"/>
                  </a:cxn>
                  <a:cxn ang="T110">
                    <a:pos x="T8" y="T9"/>
                  </a:cxn>
                  <a:cxn ang="T111">
                    <a:pos x="T10" y="T11"/>
                  </a:cxn>
                  <a:cxn ang="T112">
                    <a:pos x="T12" y="T13"/>
                  </a:cxn>
                  <a:cxn ang="T113">
                    <a:pos x="T14" y="T15"/>
                  </a:cxn>
                  <a:cxn ang="T114">
                    <a:pos x="T16" y="T17"/>
                  </a:cxn>
                  <a:cxn ang="T115">
                    <a:pos x="T18" y="T19"/>
                  </a:cxn>
                  <a:cxn ang="T116">
                    <a:pos x="T20" y="T21"/>
                  </a:cxn>
                  <a:cxn ang="T117">
                    <a:pos x="T22" y="T23"/>
                  </a:cxn>
                  <a:cxn ang="T118">
                    <a:pos x="T24" y="T25"/>
                  </a:cxn>
                  <a:cxn ang="T119">
                    <a:pos x="T26" y="T27"/>
                  </a:cxn>
                  <a:cxn ang="T120">
                    <a:pos x="T28" y="T29"/>
                  </a:cxn>
                  <a:cxn ang="T121">
                    <a:pos x="T30" y="T31"/>
                  </a:cxn>
                  <a:cxn ang="T122">
                    <a:pos x="T32" y="T33"/>
                  </a:cxn>
                  <a:cxn ang="T123">
                    <a:pos x="T34" y="T35"/>
                  </a:cxn>
                  <a:cxn ang="T124">
                    <a:pos x="T36" y="T37"/>
                  </a:cxn>
                  <a:cxn ang="T125">
                    <a:pos x="T38" y="T39"/>
                  </a:cxn>
                  <a:cxn ang="T126">
                    <a:pos x="T40" y="T41"/>
                  </a:cxn>
                  <a:cxn ang="T127">
                    <a:pos x="T42" y="T43"/>
                  </a:cxn>
                  <a:cxn ang="T128">
                    <a:pos x="T44" y="T45"/>
                  </a:cxn>
                  <a:cxn ang="T129">
                    <a:pos x="T46" y="T47"/>
                  </a:cxn>
                  <a:cxn ang="T130">
                    <a:pos x="T48" y="T49"/>
                  </a:cxn>
                  <a:cxn ang="T131">
                    <a:pos x="T50" y="T51"/>
                  </a:cxn>
                  <a:cxn ang="T132">
                    <a:pos x="T52" y="T53"/>
                  </a:cxn>
                  <a:cxn ang="T133">
                    <a:pos x="T54" y="T55"/>
                  </a:cxn>
                  <a:cxn ang="T134">
                    <a:pos x="T56" y="T57"/>
                  </a:cxn>
                  <a:cxn ang="T135">
                    <a:pos x="T58" y="T59"/>
                  </a:cxn>
                  <a:cxn ang="T136">
                    <a:pos x="T60" y="T61"/>
                  </a:cxn>
                  <a:cxn ang="T137">
                    <a:pos x="T62" y="T63"/>
                  </a:cxn>
                  <a:cxn ang="T138">
                    <a:pos x="T64" y="T65"/>
                  </a:cxn>
                  <a:cxn ang="T139">
                    <a:pos x="T66" y="T67"/>
                  </a:cxn>
                  <a:cxn ang="T140">
                    <a:pos x="T68" y="T69"/>
                  </a:cxn>
                  <a:cxn ang="T141">
                    <a:pos x="T70" y="T71"/>
                  </a:cxn>
                  <a:cxn ang="T142">
                    <a:pos x="T72" y="T73"/>
                  </a:cxn>
                  <a:cxn ang="T143">
                    <a:pos x="T74" y="T75"/>
                  </a:cxn>
                  <a:cxn ang="T144">
                    <a:pos x="T76" y="T77"/>
                  </a:cxn>
                  <a:cxn ang="T145">
                    <a:pos x="T78" y="T79"/>
                  </a:cxn>
                  <a:cxn ang="T146">
                    <a:pos x="T80" y="T81"/>
                  </a:cxn>
                  <a:cxn ang="T147">
                    <a:pos x="T82" y="T83"/>
                  </a:cxn>
                  <a:cxn ang="T148">
                    <a:pos x="T84" y="T85"/>
                  </a:cxn>
                  <a:cxn ang="T149">
                    <a:pos x="T86" y="T87"/>
                  </a:cxn>
                  <a:cxn ang="T150">
                    <a:pos x="T88" y="T89"/>
                  </a:cxn>
                  <a:cxn ang="T151">
                    <a:pos x="T90" y="T91"/>
                  </a:cxn>
                  <a:cxn ang="T152">
                    <a:pos x="T92" y="T93"/>
                  </a:cxn>
                  <a:cxn ang="T153">
                    <a:pos x="T94" y="T95"/>
                  </a:cxn>
                  <a:cxn ang="T154">
                    <a:pos x="T96" y="T97"/>
                  </a:cxn>
                  <a:cxn ang="T155">
                    <a:pos x="T98" y="T99"/>
                  </a:cxn>
                  <a:cxn ang="T156">
                    <a:pos x="T100" y="T101"/>
                  </a:cxn>
                  <a:cxn ang="T157">
                    <a:pos x="T102" y="T103"/>
                  </a:cxn>
                  <a:cxn ang="T158">
                    <a:pos x="T104" y="T105"/>
                  </a:cxn>
                </a:cxnLst>
                <a:rect l="0" t="0" r="r" b="b"/>
                <a:pathLst>
                  <a:path w="1904" h="2618">
                    <a:moveTo>
                      <a:pt x="1335" y="2548"/>
                    </a:moveTo>
                    <a:lnTo>
                      <a:pt x="1351" y="2538"/>
                    </a:lnTo>
                    <a:lnTo>
                      <a:pt x="1363" y="2527"/>
                    </a:lnTo>
                    <a:lnTo>
                      <a:pt x="1370" y="2520"/>
                    </a:lnTo>
                    <a:lnTo>
                      <a:pt x="1375" y="2512"/>
                    </a:lnTo>
                    <a:lnTo>
                      <a:pt x="1380" y="2507"/>
                    </a:lnTo>
                    <a:lnTo>
                      <a:pt x="1383" y="2501"/>
                    </a:lnTo>
                    <a:lnTo>
                      <a:pt x="1386" y="2496"/>
                    </a:lnTo>
                    <a:lnTo>
                      <a:pt x="1388" y="2489"/>
                    </a:lnTo>
                    <a:lnTo>
                      <a:pt x="1390" y="2481"/>
                    </a:lnTo>
                    <a:lnTo>
                      <a:pt x="1391" y="2470"/>
                    </a:lnTo>
                    <a:lnTo>
                      <a:pt x="1400" y="2429"/>
                    </a:lnTo>
                    <a:lnTo>
                      <a:pt x="1455" y="2090"/>
                    </a:lnTo>
                    <a:lnTo>
                      <a:pt x="1465" y="2042"/>
                    </a:lnTo>
                    <a:lnTo>
                      <a:pt x="1474" y="2007"/>
                    </a:lnTo>
                    <a:lnTo>
                      <a:pt x="1488" y="1958"/>
                    </a:lnTo>
                    <a:lnTo>
                      <a:pt x="1507" y="1904"/>
                    </a:lnTo>
                    <a:lnTo>
                      <a:pt x="1527" y="1857"/>
                    </a:lnTo>
                    <a:lnTo>
                      <a:pt x="1545" y="1817"/>
                    </a:lnTo>
                    <a:lnTo>
                      <a:pt x="1561" y="1782"/>
                    </a:lnTo>
                    <a:lnTo>
                      <a:pt x="1578" y="1749"/>
                    </a:lnTo>
                    <a:lnTo>
                      <a:pt x="1610" y="1693"/>
                    </a:lnTo>
                    <a:lnTo>
                      <a:pt x="1642" y="1640"/>
                    </a:lnTo>
                    <a:lnTo>
                      <a:pt x="1672" y="1590"/>
                    </a:lnTo>
                    <a:lnTo>
                      <a:pt x="1697" y="1552"/>
                    </a:lnTo>
                    <a:lnTo>
                      <a:pt x="1741" y="1481"/>
                    </a:lnTo>
                    <a:lnTo>
                      <a:pt x="1772" y="1432"/>
                    </a:lnTo>
                    <a:lnTo>
                      <a:pt x="1797" y="1391"/>
                    </a:lnTo>
                    <a:lnTo>
                      <a:pt x="1818" y="1343"/>
                    </a:lnTo>
                    <a:lnTo>
                      <a:pt x="1841" y="1287"/>
                    </a:lnTo>
                    <a:lnTo>
                      <a:pt x="1857" y="1237"/>
                    </a:lnTo>
                    <a:lnTo>
                      <a:pt x="1872" y="1185"/>
                    </a:lnTo>
                    <a:lnTo>
                      <a:pt x="1882" y="1140"/>
                    </a:lnTo>
                    <a:lnTo>
                      <a:pt x="1893" y="1091"/>
                    </a:lnTo>
                    <a:lnTo>
                      <a:pt x="1900" y="1028"/>
                    </a:lnTo>
                    <a:lnTo>
                      <a:pt x="1904" y="956"/>
                    </a:lnTo>
                    <a:lnTo>
                      <a:pt x="1904" y="889"/>
                    </a:lnTo>
                    <a:lnTo>
                      <a:pt x="1898" y="836"/>
                    </a:lnTo>
                    <a:lnTo>
                      <a:pt x="1889" y="786"/>
                    </a:lnTo>
                    <a:lnTo>
                      <a:pt x="1881" y="742"/>
                    </a:lnTo>
                    <a:lnTo>
                      <a:pt x="1866" y="684"/>
                    </a:lnTo>
                    <a:lnTo>
                      <a:pt x="1849" y="625"/>
                    </a:lnTo>
                    <a:lnTo>
                      <a:pt x="1830" y="570"/>
                    </a:lnTo>
                    <a:lnTo>
                      <a:pt x="1808" y="521"/>
                    </a:lnTo>
                    <a:lnTo>
                      <a:pt x="1781" y="476"/>
                    </a:lnTo>
                    <a:lnTo>
                      <a:pt x="1745" y="419"/>
                    </a:lnTo>
                    <a:lnTo>
                      <a:pt x="1704" y="363"/>
                    </a:lnTo>
                    <a:lnTo>
                      <a:pt x="1665" y="319"/>
                    </a:lnTo>
                    <a:lnTo>
                      <a:pt x="1629" y="281"/>
                    </a:lnTo>
                    <a:lnTo>
                      <a:pt x="1587" y="245"/>
                    </a:lnTo>
                    <a:lnTo>
                      <a:pt x="1543" y="209"/>
                    </a:lnTo>
                    <a:lnTo>
                      <a:pt x="1500" y="176"/>
                    </a:lnTo>
                    <a:lnTo>
                      <a:pt x="1448" y="143"/>
                    </a:lnTo>
                    <a:lnTo>
                      <a:pt x="1388" y="108"/>
                    </a:lnTo>
                    <a:lnTo>
                      <a:pt x="1331" y="81"/>
                    </a:lnTo>
                    <a:lnTo>
                      <a:pt x="1264" y="55"/>
                    </a:lnTo>
                    <a:lnTo>
                      <a:pt x="1204" y="36"/>
                    </a:lnTo>
                    <a:lnTo>
                      <a:pt x="1155" y="24"/>
                    </a:lnTo>
                    <a:lnTo>
                      <a:pt x="1101" y="12"/>
                    </a:lnTo>
                    <a:lnTo>
                      <a:pt x="1051" y="5"/>
                    </a:lnTo>
                    <a:lnTo>
                      <a:pt x="993" y="0"/>
                    </a:lnTo>
                    <a:lnTo>
                      <a:pt x="940" y="0"/>
                    </a:lnTo>
                    <a:lnTo>
                      <a:pt x="882" y="0"/>
                    </a:lnTo>
                    <a:lnTo>
                      <a:pt x="834" y="5"/>
                    </a:lnTo>
                    <a:lnTo>
                      <a:pt x="779" y="17"/>
                    </a:lnTo>
                    <a:lnTo>
                      <a:pt x="737" y="25"/>
                    </a:lnTo>
                    <a:lnTo>
                      <a:pt x="685" y="39"/>
                    </a:lnTo>
                    <a:lnTo>
                      <a:pt x="637" y="54"/>
                    </a:lnTo>
                    <a:lnTo>
                      <a:pt x="594" y="70"/>
                    </a:lnTo>
                    <a:lnTo>
                      <a:pt x="552" y="88"/>
                    </a:lnTo>
                    <a:lnTo>
                      <a:pt x="510" y="109"/>
                    </a:lnTo>
                    <a:lnTo>
                      <a:pt x="472" y="130"/>
                    </a:lnTo>
                    <a:lnTo>
                      <a:pt x="430" y="157"/>
                    </a:lnTo>
                    <a:lnTo>
                      <a:pt x="384" y="188"/>
                    </a:lnTo>
                    <a:lnTo>
                      <a:pt x="344" y="218"/>
                    </a:lnTo>
                    <a:lnTo>
                      <a:pt x="307" y="249"/>
                    </a:lnTo>
                    <a:lnTo>
                      <a:pt x="267" y="285"/>
                    </a:lnTo>
                    <a:lnTo>
                      <a:pt x="228" y="324"/>
                    </a:lnTo>
                    <a:lnTo>
                      <a:pt x="193" y="362"/>
                    </a:lnTo>
                    <a:lnTo>
                      <a:pt x="165" y="397"/>
                    </a:lnTo>
                    <a:lnTo>
                      <a:pt x="132" y="445"/>
                    </a:lnTo>
                    <a:lnTo>
                      <a:pt x="100" y="498"/>
                    </a:lnTo>
                    <a:lnTo>
                      <a:pt x="70" y="559"/>
                    </a:lnTo>
                    <a:lnTo>
                      <a:pt x="49" y="616"/>
                    </a:lnTo>
                    <a:lnTo>
                      <a:pt x="32" y="677"/>
                    </a:lnTo>
                    <a:lnTo>
                      <a:pt x="16" y="737"/>
                    </a:lnTo>
                    <a:lnTo>
                      <a:pt x="6" y="791"/>
                    </a:lnTo>
                    <a:lnTo>
                      <a:pt x="0" y="847"/>
                    </a:lnTo>
                    <a:lnTo>
                      <a:pt x="0" y="900"/>
                    </a:lnTo>
                    <a:lnTo>
                      <a:pt x="0" y="947"/>
                    </a:lnTo>
                    <a:lnTo>
                      <a:pt x="0" y="1004"/>
                    </a:lnTo>
                    <a:lnTo>
                      <a:pt x="2" y="1053"/>
                    </a:lnTo>
                    <a:lnTo>
                      <a:pt x="12" y="1116"/>
                    </a:lnTo>
                    <a:lnTo>
                      <a:pt x="22" y="1170"/>
                    </a:lnTo>
                    <a:lnTo>
                      <a:pt x="37" y="1223"/>
                    </a:lnTo>
                    <a:lnTo>
                      <a:pt x="58" y="1284"/>
                    </a:lnTo>
                    <a:lnTo>
                      <a:pt x="81" y="1340"/>
                    </a:lnTo>
                    <a:lnTo>
                      <a:pt x="106" y="1388"/>
                    </a:lnTo>
                    <a:lnTo>
                      <a:pt x="135" y="1442"/>
                    </a:lnTo>
                    <a:lnTo>
                      <a:pt x="167" y="1494"/>
                    </a:lnTo>
                    <a:lnTo>
                      <a:pt x="196" y="1544"/>
                    </a:lnTo>
                    <a:lnTo>
                      <a:pt x="225" y="1594"/>
                    </a:lnTo>
                    <a:lnTo>
                      <a:pt x="256" y="1648"/>
                    </a:lnTo>
                    <a:lnTo>
                      <a:pt x="304" y="1726"/>
                    </a:lnTo>
                    <a:lnTo>
                      <a:pt x="349" y="1807"/>
                    </a:lnTo>
                    <a:lnTo>
                      <a:pt x="375" y="1848"/>
                    </a:lnTo>
                    <a:lnTo>
                      <a:pt x="388" y="1883"/>
                    </a:lnTo>
                    <a:lnTo>
                      <a:pt x="404" y="1925"/>
                    </a:lnTo>
                    <a:lnTo>
                      <a:pt x="419" y="1974"/>
                    </a:lnTo>
                    <a:lnTo>
                      <a:pt x="431" y="2016"/>
                    </a:lnTo>
                    <a:lnTo>
                      <a:pt x="442" y="2063"/>
                    </a:lnTo>
                    <a:lnTo>
                      <a:pt x="451" y="2129"/>
                    </a:lnTo>
                    <a:lnTo>
                      <a:pt x="463" y="2200"/>
                    </a:lnTo>
                    <a:lnTo>
                      <a:pt x="472" y="2257"/>
                    </a:lnTo>
                    <a:lnTo>
                      <a:pt x="482" y="2329"/>
                    </a:lnTo>
                    <a:lnTo>
                      <a:pt x="488" y="2379"/>
                    </a:lnTo>
                    <a:lnTo>
                      <a:pt x="495" y="2424"/>
                    </a:lnTo>
                    <a:lnTo>
                      <a:pt x="506" y="2469"/>
                    </a:lnTo>
                    <a:lnTo>
                      <a:pt x="510" y="2481"/>
                    </a:lnTo>
                    <a:lnTo>
                      <a:pt x="511" y="2492"/>
                    </a:lnTo>
                    <a:lnTo>
                      <a:pt x="514" y="2496"/>
                    </a:lnTo>
                    <a:lnTo>
                      <a:pt x="515" y="2501"/>
                    </a:lnTo>
                    <a:lnTo>
                      <a:pt x="520" y="2507"/>
                    </a:lnTo>
                    <a:lnTo>
                      <a:pt x="526" y="2515"/>
                    </a:lnTo>
                    <a:lnTo>
                      <a:pt x="535" y="2523"/>
                    </a:lnTo>
                    <a:lnTo>
                      <a:pt x="543" y="2532"/>
                    </a:lnTo>
                    <a:lnTo>
                      <a:pt x="558" y="2542"/>
                    </a:lnTo>
                    <a:lnTo>
                      <a:pt x="575" y="2551"/>
                    </a:lnTo>
                    <a:lnTo>
                      <a:pt x="599" y="2564"/>
                    </a:lnTo>
                    <a:lnTo>
                      <a:pt x="620" y="2572"/>
                    </a:lnTo>
                    <a:lnTo>
                      <a:pt x="642" y="2579"/>
                    </a:lnTo>
                    <a:lnTo>
                      <a:pt x="663" y="2584"/>
                    </a:lnTo>
                    <a:lnTo>
                      <a:pt x="681" y="2588"/>
                    </a:lnTo>
                    <a:lnTo>
                      <a:pt x="710" y="2595"/>
                    </a:lnTo>
                    <a:lnTo>
                      <a:pt x="733" y="2601"/>
                    </a:lnTo>
                    <a:lnTo>
                      <a:pt x="757" y="2604"/>
                    </a:lnTo>
                    <a:lnTo>
                      <a:pt x="781" y="2607"/>
                    </a:lnTo>
                    <a:lnTo>
                      <a:pt x="808" y="2611"/>
                    </a:lnTo>
                    <a:lnTo>
                      <a:pt x="833" y="2613"/>
                    </a:lnTo>
                    <a:lnTo>
                      <a:pt x="854" y="2614"/>
                    </a:lnTo>
                    <a:lnTo>
                      <a:pt x="881" y="2617"/>
                    </a:lnTo>
                    <a:lnTo>
                      <a:pt x="905" y="2618"/>
                    </a:lnTo>
                    <a:lnTo>
                      <a:pt x="928" y="2618"/>
                    </a:lnTo>
                    <a:lnTo>
                      <a:pt x="949" y="2618"/>
                    </a:lnTo>
                    <a:lnTo>
                      <a:pt x="972" y="2618"/>
                    </a:lnTo>
                    <a:lnTo>
                      <a:pt x="1001" y="2618"/>
                    </a:lnTo>
                    <a:lnTo>
                      <a:pt x="1024" y="2617"/>
                    </a:lnTo>
                    <a:lnTo>
                      <a:pt x="1045" y="2617"/>
                    </a:lnTo>
                    <a:lnTo>
                      <a:pt x="1070" y="2613"/>
                    </a:lnTo>
                    <a:lnTo>
                      <a:pt x="1099" y="2611"/>
                    </a:lnTo>
                    <a:lnTo>
                      <a:pt x="1120" y="2607"/>
                    </a:lnTo>
                    <a:lnTo>
                      <a:pt x="1147" y="2604"/>
                    </a:lnTo>
                    <a:lnTo>
                      <a:pt x="1171" y="2599"/>
                    </a:lnTo>
                    <a:lnTo>
                      <a:pt x="1193" y="2595"/>
                    </a:lnTo>
                    <a:lnTo>
                      <a:pt x="1215" y="2591"/>
                    </a:lnTo>
                    <a:lnTo>
                      <a:pt x="1235" y="2585"/>
                    </a:lnTo>
                    <a:lnTo>
                      <a:pt x="1258" y="2579"/>
                    </a:lnTo>
                    <a:lnTo>
                      <a:pt x="1277" y="2572"/>
                    </a:lnTo>
                    <a:lnTo>
                      <a:pt x="1296" y="2565"/>
                    </a:lnTo>
                    <a:lnTo>
                      <a:pt x="1316" y="2556"/>
                    </a:lnTo>
                    <a:lnTo>
                      <a:pt x="1335" y="2548"/>
                    </a:lnTo>
                    <a:close/>
                  </a:path>
                </a:pathLst>
              </a:custGeom>
              <a:solidFill>
                <a:srgbClr val="E0E0E0"/>
              </a:solidFill>
              <a:ln w="3175">
                <a:solidFill>
                  <a:srgbClr val="FF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20" name="Group 163"/>
              <p:cNvGrpSpPr>
                <a:grpSpLocks/>
              </p:cNvGrpSpPr>
              <p:nvPr/>
            </p:nvGrpSpPr>
            <p:grpSpPr bwMode="auto">
              <a:xfrm>
                <a:off x="2775" y="823"/>
                <a:ext cx="298" cy="581"/>
                <a:chOff x="2775" y="823"/>
                <a:chExt cx="298" cy="581"/>
              </a:xfrm>
            </p:grpSpPr>
            <p:sp>
              <p:nvSpPr>
                <p:cNvPr id="50218" name="Oval 164"/>
                <p:cNvSpPr>
                  <a:spLocks noChangeArrowheads="1"/>
                </p:cNvSpPr>
                <p:nvPr/>
              </p:nvSpPr>
              <p:spPr bwMode="auto">
                <a:xfrm>
                  <a:off x="2775" y="1338"/>
                  <a:ext cx="209" cy="66"/>
                </a:xfrm>
                <a:prstGeom prst="ellipse">
                  <a:avLst/>
                </a:prstGeom>
                <a:solidFill>
                  <a:srgbClr val="A0A0A0"/>
                </a:solidFill>
                <a:ln w="952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0219" name="Freeform 165"/>
                <p:cNvSpPr>
                  <a:spLocks/>
                </p:cNvSpPr>
                <p:nvPr/>
              </p:nvSpPr>
              <p:spPr bwMode="auto">
                <a:xfrm>
                  <a:off x="2993" y="823"/>
                  <a:ext cx="80" cy="98"/>
                </a:xfrm>
                <a:custGeom>
                  <a:avLst/>
                  <a:gdLst>
                    <a:gd name="T0" fmla="*/ 0 w 319"/>
                    <a:gd name="T1" fmla="*/ 0 h 389"/>
                    <a:gd name="T2" fmla="*/ 21 w 319"/>
                    <a:gd name="T3" fmla="*/ 10 h 389"/>
                    <a:gd name="T4" fmla="*/ 41 w 319"/>
                    <a:gd name="T5" fmla="*/ 22 h 389"/>
                    <a:gd name="T6" fmla="*/ 55 w 319"/>
                    <a:gd name="T7" fmla="*/ 34 h 389"/>
                    <a:gd name="T8" fmla="*/ 65 w 319"/>
                    <a:gd name="T9" fmla="*/ 46 h 389"/>
                    <a:gd name="T10" fmla="*/ 72 w 319"/>
                    <a:gd name="T11" fmla="*/ 59 h 389"/>
                    <a:gd name="T12" fmla="*/ 77 w 319"/>
                    <a:gd name="T13" fmla="*/ 70 h 389"/>
                    <a:gd name="T14" fmla="*/ 80 w 319"/>
                    <a:gd name="T15" fmla="*/ 81 h 389"/>
                    <a:gd name="T16" fmla="*/ 52 w 319"/>
                    <a:gd name="T17" fmla="*/ 98 h 389"/>
                    <a:gd name="T18" fmla="*/ 49 w 319"/>
                    <a:gd name="T19" fmla="*/ 82 h 389"/>
                    <a:gd name="T20" fmla="*/ 45 w 319"/>
                    <a:gd name="T21" fmla="*/ 65 h 389"/>
                    <a:gd name="T22" fmla="*/ 38 w 319"/>
                    <a:gd name="T23" fmla="*/ 47 h 389"/>
                    <a:gd name="T24" fmla="*/ 29 w 319"/>
                    <a:gd name="T25" fmla="*/ 32 h 389"/>
                    <a:gd name="T26" fmla="*/ 17 w 319"/>
                    <a:gd name="T27" fmla="*/ 18 h 389"/>
                    <a:gd name="T28" fmla="*/ 0 w 319"/>
                    <a:gd name="T29" fmla="*/ 0 h 389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0" t="0" r="r" b="b"/>
                  <a:pathLst>
                    <a:path w="319" h="389">
                      <a:moveTo>
                        <a:pt x="0" y="0"/>
                      </a:moveTo>
                      <a:lnTo>
                        <a:pt x="85" y="41"/>
                      </a:lnTo>
                      <a:lnTo>
                        <a:pt x="163" y="87"/>
                      </a:lnTo>
                      <a:lnTo>
                        <a:pt x="221" y="133"/>
                      </a:lnTo>
                      <a:lnTo>
                        <a:pt x="260" y="183"/>
                      </a:lnTo>
                      <a:lnTo>
                        <a:pt x="287" y="233"/>
                      </a:lnTo>
                      <a:lnTo>
                        <a:pt x="307" y="277"/>
                      </a:lnTo>
                      <a:lnTo>
                        <a:pt x="319" y="322"/>
                      </a:lnTo>
                      <a:lnTo>
                        <a:pt x="207" y="389"/>
                      </a:lnTo>
                      <a:lnTo>
                        <a:pt x="196" y="325"/>
                      </a:lnTo>
                      <a:lnTo>
                        <a:pt x="179" y="258"/>
                      </a:lnTo>
                      <a:lnTo>
                        <a:pt x="152" y="188"/>
                      </a:lnTo>
                      <a:lnTo>
                        <a:pt x="117" y="129"/>
                      </a:lnTo>
                      <a:lnTo>
                        <a:pt x="69" y="7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21" name="Group 166"/>
                <p:cNvGrpSpPr>
                  <a:grpSpLocks/>
                </p:cNvGrpSpPr>
                <p:nvPr/>
              </p:nvGrpSpPr>
              <p:grpSpPr bwMode="auto">
                <a:xfrm>
                  <a:off x="2813" y="954"/>
                  <a:ext cx="133" cy="407"/>
                  <a:chOff x="2813" y="954"/>
                  <a:chExt cx="133" cy="407"/>
                </a:xfrm>
              </p:grpSpPr>
              <p:sp>
                <p:nvSpPr>
                  <p:cNvPr id="50222" name="Freeform 167"/>
                  <p:cNvSpPr>
                    <a:spLocks/>
                  </p:cNvSpPr>
                  <p:nvPr/>
                </p:nvSpPr>
                <p:spPr bwMode="auto">
                  <a:xfrm>
                    <a:off x="2838" y="1124"/>
                    <a:ext cx="81" cy="237"/>
                  </a:xfrm>
                  <a:custGeom>
                    <a:avLst/>
                    <a:gdLst>
                      <a:gd name="T0" fmla="*/ 0 w 326"/>
                      <a:gd name="T1" fmla="*/ 18 h 948"/>
                      <a:gd name="T2" fmla="*/ 1 w 326"/>
                      <a:gd name="T3" fmla="*/ 57 h 948"/>
                      <a:gd name="T4" fmla="*/ 5 w 326"/>
                      <a:gd name="T5" fmla="*/ 62 h 948"/>
                      <a:gd name="T6" fmla="*/ 4 w 326"/>
                      <a:gd name="T7" fmla="*/ 220 h 948"/>
                      <a:gd name="T8" fmla="*/ 9 w 326"/>
                      <a:gd name="T9" fmla="*/ 237 h 948"/>
                      <a:gd name="T10" fmla="*/ 23 w 326"/>
                      <a:gd name="T11" fmla="*/ 237 h 948"/>
                      <a:gd name="T12" fmla="*/ 34 w 326"/>
                      <a:gd name="T13" fmla="*/ 228 h 948"/>
                      <a:gd name="T14" fmla="*/ 47 w 326"/>
                      <a:gd name="T15" fmla="*/ 228 h 948"/>
                      <a:gd name="T16" fmla="*/ 58 w 326"/>
                      <a:gd name="T17" fmla="*/ 237 h 948"/>
                      <a:gd name="T18" fmla="*/ 72 w 326"/>
                      <a:gd name="T19" fmla="*/ 237 h 948"/>
                      <a:gd name="T20" fmla="*/ 77 w 326"/>
                      <a:gd name="T21" fmla="*/ 220 h 948"/>
                      <a:gd name="T22" fmla="*/ 75 w 326"/>
                      <a:gd name="T23" fmla="*/ 62 h 948"/>
                      <a:gd name="T24" fmla="*/ 78 w 326"/>
                      <a:gd name="T25" fmla="*/ 57 h 948"/>
                      <a:gd name="T26" fmla="*/ 81 w 326"/>
                      <a:gd name="T27" fmla="*/ 18 h 948"/>
                      <a:gd name="T28" fmla="*/ 63 w 326"/>
                      <a:gd name="T29" fmla="*/ 4 h 948"/>
                      <a:gd name="T30" fmla="*/ 54 w 326"/>
                      <a:gd name="T31" fmla="*/ 4 h 948"/>
                      <a:gd name="T32" fmla="*/ 49 w 326"/>
                      <a:gd name="T33" fmla="*/ 0 h 948"/>
                      <a:gd name="T34" fmla="*/ 29 w 326"/>
                      <a:gd name="T35" fmla="*/ 0 h 948"/>
                      <a:gd name="T36" fmla="*/ 25 w 326"/>
                      <a:gd name="T37" fmla="*/ 4 h 948"/>
                      <a:gd name="T38" fmla="*/ 17 w 326"/>
                      <a:gd name="T39" fmla="*/ 4 h 948"/>
                      <a:gd name="T40" fmla="*/ 0 w 326"/>
                      <a:gd name="T41" fmla="*/ 18 h 948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</a:gdLst>
                    <a:ahLst/>
                    <a:cxnLst>
                      <a:cxn ang="T42">
                        <a:pos x="T0" y="T1"/>
                      </a:cxn>
                      <a:cxn ang="T43">
                        <a:pos x="T2" y="T3"/>
                      </a:cxn>
                      <a:cxn ang="T44">
                        <a:pos x="T4" y="T5"/>
                      </a:cxn>
                      <a:cxn ang="T45">
                        <a:pos x="T6" y="T7"/>
                      </a:cxn>
                      <a:cxn ang="T46">
                        <a:pos x="T8" y="T9"/>
                      </a:cxn>
                      <a:cxn ang="T47">
                        <a:pos x="T10" y="T11"/>
                      </a:cxn>
                      <a:cxn ang="T48">
                        <a:pos x="T12" y="T13"/>
                      </a:cxn>
                      <a:cxn ang="T49">
                        <a:pos x="T14" y="T15"/>
                      </a:cxn>
                      <a:cxn ang="T50">
                        <a:pos x="T16" y="T17"/>
                      </a:cxn>
                      <a:cxn ang="T51">
                        <a:pos x="T18" y="T19"/>
                      </a:cxn>
                      <a:cxn ang="T52">
                        <a:pos x="T20" y="T21"/>
                      </a:cxn>
                      <a:cxn ang="T53">
                        <a:pos x="T22" y="T23"/>
                      </a:cxn>
                      <a:cxn ang="T54">
                        <a:pos x="T24" y="T25"/>
                      </a:cxn>
                      <a:cxn ang="T55">
                        <a:pos x="T26" y="T27"/>
                      </a:cxn>
                      <a:cxn ang="T56">
                        <a:pos x="T28" y="T29"/>
                      </a:cxn>
                      <a:cxn ang="T57">
                        <a:pos x="T30" y="T31"/>
                      </a:cxn>
                      <a:cxn ang="T58">
                        <a:pos x="T32" y="T33"/>
                      </a:cxn>
                      <a:cxn ang="T59">
                        <a:pos x="T34" y="T35"/>
                      </a:cxn>
                      <a:cxn ang="T60">
                        <a:pos x="T36" y="T37"/>
                      </a:cxn>
                      <a:cxn ang="T61">
                        <a:pos x="T38" y="T39"/>
                      </a:cxn>
                      <a:cxn ang="T62">
                        <a:pos x="T40" y="T41"/>
                      </a:cxn>
                    </a:cxnLst>
                    <a:rect l="0" t="0" r="r" b="b"/>
                    <a:pathLst>
                      <a:path w="326" h="948">
                        <a:moveTo>
                          <a:pt x="0" y="72"/>
                        </a:moveTo>
                        <a:lnTo>
                          <a:pt x="6" y="227"/>
                        </a:lnTo>
                        <a:lnTo>
                          <a:pt x="22" y="247"/>
                        </a:lnTo>
                        <a:lnTo>
                          <a:pt x="16" y="878"/>
                        </a:lnTo>
                        <a:lnTo>
                          <a:pt x="38" y="948"/>
                        </a:lnTo>
                        <a:lnTo>
                          <a:pt x="93" y="948"/>
                        </a:lnTo>
                        <a:lnTo>
                          <a:pt x="138" y="913"/>
                        </a:lnTo>
                        <a:lnTo>
                          <a:pt x="190" y="913"/>
                        </a:lnTo>
                        <a:lnTo>
                          <a:pt x="232" y="948"/>
                        </a:lnTo>
                        <a:lnTo>
                          <a:pt x="290" y="948"/>
                        </a:lnTo>
                        <a:lnTo>
                          <a:pt x="310" y="878"/>
                        </a:lnTo>
                        <a:lnTo>
                          <a:pt x="300" y="247"/>
                        </a:lnTo>
                        <a:lnTo>
                          <a:pt x="315" y="227"/>
                        </a:lnTo>
                        <a:lnTo>
                          <a:pt x="326" y="72"/>
                        </a:lnTo>
                        <a:lnTo>
                          <a:pt x="254" y="15"/>
                        </a:lnTo>
                        <a:lnTo>
                          <a:pt x="218" y="15"/>
                        </a:lnTo>
                        <a:lnTo>
                          <a:pt x="199" y="0"/>
                        </a:lnTo>
                        <a:lnTo>
                          <a:pt x="116" y="0"/>
                        </a:lnTo>
                        <a:lnTo>
                          <a:pt x="99" y="15"/>
                        </a:lnTo>
                        <a:lnTo>
                          <a:pt x="68" y="15"/>
                        </a:lnTo>
                        <a:lnTo>
                          <a:pt x="0" y="72"/>
                        </a:lnTo>
                        <a:close/>
                      </a:path>
                    </a:pathLst>
                  </a:custGeom>
                  <a:solidFill>
                    <a:srgbClr val="C0C0C0"/>
                  </a:solidFill>
                  <a:ln w="9525">
                    <a:solidFill>
                      <a:srgbClr val="FF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0223" name="Oval 168"/>
                  <p:cNvSpPr>
                    <a:spLocks noChangeArrowheads="1"/>
                  </p:cNvSpPr>
                  <p:nvPr/>
                </p:nvSpPr>
                <p:spPr bwMode="auto">
                  <a:xfrm>
                    <a:off x="2880" y="1131"/>
                    <a:ext cx="10" cy="16"/>
                  </a:xfrm>
                  <a:prstGeom prst="ellipse">
                    <a:avLst/>
                  </a:prstGeom>
                  <a:solidFill>
                    <a:srgbClr val="E0E0E0"/>
                  </a:solidFill>
                  <a:ln w="9525">
                    <a:solidFill>
                      <a:srgbClr val="FF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grpSp>
                <p:nvGrpSpPr>
                  <p:cNvPr id="22" name="Group 169"/>
                  <p:cNvGrpSpPr>
                    <a:grpSpLocks/>
                  </p:cNvGrpSpPr>
                  <p:nvPr/>
                </p:nvGrpSpPr>
                <p:grpSpPr bwMode="auto">
                  <a:xfrm>
                    <a:off x="2813" y="954"/>
                    <a:ext cx="133" cy="187"/>
                    <a:chOff x="2813" y="954"/>
                    <a:chExt cx="133" cy="187"/>
                  </a:xfrm>
                </p:grpSpPr>
                <p:sp>
                  <p:nvSpPr>
                    <p:cNvPr id="50230" name="Oval 17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21" y="954"/>
                      <a:ext cx="121" cy="64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FF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0231" name="Freeform 171"/>
                    <p:cNvSpPr>
                      <a:spLocks/>
                    </p:cNvSpPr>
                    <p:nvPr/>
                  </p:nvSpPr>
                  <p:spPr bwMode="auto">
                    <a:xfrm>
                      <a:off x="2813" y="983"/>
                      <a:ext cx="133" cy="158"/>
                    </a:xfrm>
                    <a:custGeom>
                      <a:avLst/>
                      <a:gdLst>
                        <a:gd name="T0" fmla="*/ 85 w 530"/>
                        <a:gd name="T1" fmla="*/ 158 h 629"/>
                        <a:gd name="T2" fmla="*/ 133 w 530"/>
                        <a:gd name="T3" fmla="*/ 16 h 629"/>
                        <a:gd name="T4" fmla="*/ 125 w 530"/>
                        <a:gd name="T5" fmla="*/ 13 h 629"/>
                        <a:gd name="T6" fmla="*/ 115 w 530"/>
                        <a:gd name="T7" fmla="*/ 9 h 629"/>
                        <a:gd name="T8" fmla="*/ 102 w 530"/>
                        <a:gd name="T9" fmla="*/ 6 h 629"/>
                        <a:gd name="T10" fmla="*/ 91 w 530"/>
                        <a:gd name="T11" fmla="*/ 3 h 629"/>
                        <a:gd name="T12" fmla="*/ 81 w 530"/>
                        <a:gd name="T13" fmla="*/ 1 h 629"/>
                        <a:gd name="T14" fmla="*/ 70 w 530"/>
                        <a:gd name="T15" fmla="*/ 0 h 629"/>
                        <a:gd name="T16" fmla="*/ 59 w 530"/>
                        <a:gd name="T17" fmla="*/ 1 h 629"/>
                        <a:gd name="T18" fmla="*/ 44 w 530"/>
                        <a:gd name="T19" fmla="*/ 2 h 629"/>
                        <a:gd name="T20" fmla="*/ 31 w 530"/>
                        <a:gd name="T21" fmla="*/ 6 h 629"/>
                        <a:gd name="T22" fmla="*/ 19 w 530"/>
                        <a:gd name="T23" fmla="*/ 9 h 629"/>
                        <a:gd name="T24" fmla="*/ 8 w 530"/>
                        <a:gd name="T25" fmla="*/ 13 h 629"/>
                        <a:gd name="T26" fmla="*/ 0 w 530"/>
                        <a:gd name="T27" fmla="*/ 17 h 629"/>
                        <a:gd name="T28" fmla="*/ 47 w 530"/>
                        <a:gd name="T29" fmla="*/ 158 h 629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  <a:gd name="T36" fmla="*/ 0 60000 65536"/>
                        <a:gd name="T37" fmla="*/ 0 60000 65536"/>
                        <a:gd name="T38" fmla="*/ 0 60000 65536"/>
                        <a:gd name="T39" fmla="*/ 0 60000 65536"/>
                        <a:gd name="T40" fmla="*/ 0 60000 65536"/>
                        <a:gd name="T41" fmla="*/ 0 60000 65536"/>
                        <a:gd name="T42" fmla="*/ 0 60000 65536"/>
                        <a:gd name="T43" fmla="*/ 0 60000 65536"/>
                        <a:gd name="T44" fmla="*/ 0 60000 65536"/>
                      </a:gdLst>
                      <a:ahLst/>
                      <a:cxnLst>
                        <a:cxn ang="T30">
                          <a:pos x="T0" y="T1"/>
                        </a:cxn>
                        <a:cxn ang="T31">
                          <a:pos x="T2" y="T3"/>
                        </a:cxn>
                        <a:cxn ang="T32">
                          <a:pos x="T4" y="T5"/>
                        </a:cxn>
                        <a:cxn ang="T33">
                          <a:pos x="T6" y="T7"/>
                        </a:cxn>
                        <a:cxn ang="T34">
                          <a:pos x="T8" y="T9"/>
                        </a:cxn>
                        <a:cxn ang="T35">
                          <a:pos x="T10" y="T11"/>
                        </a:cxn>
                        <a:cxn ang="T36">
                          <a:pos x="T12" y="T13"/>
                        </a:cxn>
                        <a:cxn ang="T37">
                          <a:pos x="T14" y="T15"/>
                        </a:cxn>
                        <a:cxn ang="T38">
                          <a:pos x="T16" y="T17"/>
                        </a:cxn>
                        <a:cxn ang="T39">
                          <a:pos x="T18" y="T19"/>
                        </a:cxn>
                        <a:cxn ang="T40">
                          <a:pos x="T20" y="T21"/>
                        </a:cxn>
                        <a:cxn ang="T41">
                          <a:pos x="T22" y="T23"/>
                        </a:cxn>
                        <a:cxn ang="T42">
                          <a:pos x="T24" y="T25"/>
                        </a:cxn>
                        <a:cxn ang="T43">
                          <a:pos x="T26" y="T27"/>
                        </a:cxn>
                        <a:cxn ang="T44">
                          <a:pos x="T28" y="T29"/>
                        </a:cxn>
                      </a:cxnLst>
                      <a:rect l="0" t="0" r="r" b="b"/>
                      <a:pathLst>
                        <a:path w="530" h="629">
                          <a:moveTo>
                            <a:pt x="338" y="629"/>
                          </a:moveTo>
                          <a:lnTo>
                            <a:pt x="530" y="62"/>
                          </a:lnTo>
                          <a:lnTo>
                            <a:pt x="497" y="50"/>
                          </a:lnTo>
                          <a:lnTo>
                            <a:pt x="458" y="35"/>
                          </a:lnTo>
                          <a:lnTo>
                            <a:pt x="407" y="22"/>
                          </a:lnTo>
                          <a:lnTo>
                            <a:pt x="363" y="11"/>
                          </a:lnTo>
                          <a:lnTo>
                            <a:pt x="323" y="4"/>
                          </a:lnTo>
                          <a:lnTo>
                            <a:pt x="280" y="0"/>
                          </a:lnTo>
                          <a:lnTo>
                            <a:pt x="235" y="3"/>
                          </a:lnTo>
                          <a:lnTo>
                            <a:pt x="175" y="9"/>
                          </a:lnTo>
                          <a:lnTo>
                            <a:pt x="125" y="22"/>
                          </a:lnTo>
                          <a:lnTo>
                            <a:pt x="76" y="35"/>
                          </a:lnTo>
                          <a:lnTo>
                            <a:pt x="32" y="52"/>
                          </a:lnTo>
                          <a:lnTo>
                            <a:pt x="0" y="69"/>
                          </a:lnTo>
                          <a:lnTo>
                            <a:pt x="187" y="629"/>
                          </a:lnTo>
                        </a:path>
                      </a:pathLst>
                    </a:custGeom>
                    <a:noFill/>
                    <a:ln w="3175">
                      <a:solidFill>
                        <a:srgbClr val="FF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23" name="Group 172"/>
                  <p:cNvGrpSpPr>
                    <a:grpSpLocks/>
                  </p:cNvGrpSpPr>
                  <p:nvPr/>
                </p:nvGrpSpPr>
                <p:grpSpPr bwMode="auto">
                  <a:xfrm>
                    <a:off x="2855" y="1158"/>
                    <a:ext cx="46" cy="181"/>
                    <a:chOff x="2855" y="1158"/>
                    <a:chExt cx="46" cy="181"/>
                  </a:xfrm>
                </p:grpSpPr>
                <p:sp>
                  <p:nvSpPr>
                    <p:cNvPr id="50226" name="Line 17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863" y="1162"/>
                      <a:ext cx="1" cy="177"/>
                    </a:xfrm>
                    <a:prstGeom prst="line">
                      <a:avLst/>
                    </a:prstGeom>
                    <a:noFill/>
                    <a:ln w="3175">
                      <a:solidFill>
                        <a:srgbClr val="FF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0227" name="Line 174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2893" y="1162"/>
                      <a:ext cx="1" cy="176"/>
                    </a:xfrm>
                    <a:prstGeom prst="line">
                      <a:avLst/>
                    </a:prstGeom>
                    <a:noFill/>
                    <a:ln w="3175">
                      <a:solidFill>
                        <a:srgbClr val="FF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0228" name="Line 175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2900" y="1158"/>
                      <a:ext cx="1" cy="175"/>
                    </a:xfrm>
                    <a:prstGeom prst="line">
                      <a:avLst/>
                    </a:prstGeom>
                    <a:noFill/>
                    <a:ln w="3175">
                      <a:solidFill>
                        <a:srgbClr val="FF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0229" name="Line 176"/>
                    <p:cNvSpPr>
                      <a:spLocks noChangeShapeType="1"/>
                    </p:cNvSpPr>
                    <p:nvPr/>
                  </p:nvSpPr>
                  <p:spPr bwMode="auto">
                    <a:xfrm flipH="1" flipV="1">
                      <a:off x="2855" y="1158"/>
                      <a:ext cx="1" cy="175"/>
                    </a:xfrm>
                    <a:prstGeom prst="line">
                      <a:avLst/>
                    </a:prstGeom>
                    <a:noFill/>
                    <a:ln w="3175">
                      <a:solidFill>
                        <a:srgbClr val="FF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</p:grpSp>
            <p:sp>
              <p:nvSpPr>
                <p:cNvPr id="50221" name="Freeform 177"/>
                <p:cNvSpPr>
                  <a:spLocks/>
                </p:cNvSpPr>
                <p:nvPr/>
              </p:nvSpPr>
              <p:spPr bwMode="auto">
                <a:xfrm>
                  <a:off x="2870" y="1244"/>
                  <a:ext cx="129" cy="153"/>
                </a:xfrm>
                <a:custGeom>
                  <a:avLst/>
                  <a:gdLst>
                    <a:gd name="T0" fmla="*/ 129 w 516"/>
                    <a:gd name="T1" fmla="*/ 0 h 613"/>
                    <a:gd name="T2" fmla="*/ 124 w 516"/>
                    <a:gd name="T3" fmla="*/ 4 h 613"/>
                    <a:gd name="T4" fmla="*/ 102 w 516"/>
                    <a:gd name="T5" fmla="*/ 99 h 613"/>
                    <a:gd name="T6" fmla="*/ 98 w 516"/>
                    <a:gd name="T7" fmla="*/ 108 h 613"/>
                    <a:gd name="T8" fmla="*/ 92 w 516"/>
                    <a:gd name="T9" fmla="*/ 116 h 613"/>
                    <a:gd name="T10" fmla="*/ 82 w 516"/>
                    <a:gd name="T11" fmla="*/ 124 h 613"/>
                    <a:gd name="T12" fmla="*/ 73 w 516"/>
                    <a:gd name="T13" fmla="*/ 129 h 613"/>
                    <a:gd name="T14" fmla="*/ 62 w 516"/>
                    <a:gd name="T15" fmla="*/ 134 h 613"/>
                    <a:gd name="T16" fmla="*/ 51 w 516"/>
                    <a:gd name="T17" fmla="*/ 139 h 613"/>
                    <a:gd name="T18" fmla="*/ 39 w 516"/>
                    <a:gd name="T19" fmla="*/ 143 h 613"/>
                    <a:gd name="T20" fmla="*/ 28 w 516"/>
                    <a:gd name="T21" fmla="*/ 145 h 613"/>
                    <a:gd name="T22" fmla="*/ 16 w 516"/>
                    <a:gd name="T23" fmla="*/ 147 h 613"/>
                    <a:gd name="T24" fmla="*/ 0 w 516"/>
                    <a:gd name="T25" fmla="*/ 147 h 613"/>
                    <a:gd name="T26" fmla="*/ 3 w 516"/>
                    <a:gd name="T27" fmla="*/ 152 h 613"/>
                    <a:gd name="T28" fmla="*/ 13 w 516"/>
                    <a:gd name="T29" fmla="*/ 153 h 613"/>
                    <a:gd name="T30" fmla="*/ 21 w 516"/>
                    <a:gd name="T31" fmla="*/ 153 h 613"/>
                    <a:gd name="T32" fmla="*/ 32 w 516"/>
                    <a:gd name="T33" fmla="*/ 152 h 613"/>
                    <a:gd name="T34" fmla="*/ 41 w 516"/>
                    <a:gd name="T35" fmla="*/ 152 h 613"/>
                    <a:gd name="T36" fmla="*/ 54 w 516"/>
                    <a:gd name="T37" fmla="*/ 149 h 613"/>
                    <a:gd name="T38" fmla="*/ 64 w 516"/>
                    <a:gd name="T39" fmla="*/ 148 h 613"/>
                    <a:gd name="T40" fmla="*/ 75 w 516"/>
                    <a:gd name="T41" fmla="*/ 144 h 613"/>
                    <a:gd name="T42" fmla="*/ 81 w 516"/>
                    <a:gd name="T43" fmla="*/ 143 h 613"/>
                    <a:gd name="T44" fmla="*/ 91 w 516"/>
                    <a:gd name="T45" fmla="*/ 139 h 613"/>
                    <a:gd name="T46" fmla="*/ 101 w 516"/>
                    <a:gd name="T47" fmla="*/ 133 h 613"/>
                    <a:gd name="T48" fmla="*/ 104 w 516"/>
                    <a:gd name="T49" fmla="*/ 129 h 613"/>
                    <a:gd name="T50" fmla="*/ 107 w 516"/>
                    <a:gd name="T51" fmla="*/ 124 h 613"/>
                    <a:gd name="T52" fmla="*/ 109 w 516"/>
                    <a:gd name="T53" fmla="*/ 115 h 613"/>
                    <a:gd name="T54" fmla="*/ 111 w 516"/>
                    <a:gd name="T55" fmla="*/ 106 h 613"/>
                    <a:gd name="T56" fmla="*/ 129 w 516"/>
                    <a:gd name="T57" fmla="*/ 0 h 613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</a:gdLst>
                  <a:ahLst/>
                  <a:cxnLst>
                    <a:cxn ang="T58">
                      <a:pos x="T0" y="T1"/>
                    </a:cxn>
                    <a:cxn ang="T59">
                      <a:pos x="T2" y="T3"/>
                    </a:cxn>
                    <a:cxn ang="T60">
                      <a:pos x="T4" y="T5"/>
                    </a:cxn>
                    <a:cxn ang="T61">
                      <a:pos x="T6" y="T7"/>
                    </a:cxn>
                    <a:cxn ang="T62">
                      <a:pos x="T8" y="T9"/>
                    </a:cxn>
                    <a:cxn ang="T63">
                      <a:pos x="T10" y="T11"/>
                    </a:cxn>
                    <a:cxn ang="T64">
                      <a:pos x="T12" y="T13"/>
                    </a:cxn>
                    <a:cxn ang="T65">
                      <a:pos x="T14" y="T15"/>
                    </a:cxn>
                    <a:cxn ang="T66">
                      <a:pos x="T16" y="T17"/>
                    </a:cxn>
                    <a:cxn ang="T67">
                      <a:pos x="T18" y="T19"/>
                    </a:cxn>
                    <a:cxn ang="T68">
                      <a:pos x="T20" y="T21"/>
                    </a:cxn>
                    <a:cxn ang="T69">
                      <a:pos x="T22" y="T23"/>
                    </a:cxn>
                    <a:cxn ang="T70">
                      <a:pos x="T24" y="T25"/>
                    </a:cxn>
                    <a:cxn ang="T71">
                      <a:pos x="T26" y="T27"/>
                    </a:cxn>
                    <a:cxn ang="T72">
                      <a:pos x="T28" y="T29"/>
                    </a:cxn>
                    <a:cxn ang="T73">
                      <a:pos x="T30" y="T31"/>
                    </a:cxn>
                    <a:cxn ang="T74">
                      <a:pos x="T32" y="T33"/>
                    </a:cxn>
                    <a:cxn ang="T75">
                      <a:pos x="T34" y="T35"/>
                    </a:cxn>
                    <a:cxn ang="T76">
                      <a:pos x="T36" y="T37"/>
                    </a:cxn>
                    <a:cxn ang="T77">
                      <a:pos x="T38" y="T39"/>
                    </a:cxn>
                    <a:cxn ang="T78">
                      <a:pos x="T40" y="T41"/>
                    </a:cxn>
                    <a:cxn ang="T79">
                      <a:pos x="T42" y="T43"/>
                    </a:cxn>
                    <a:cxn ang="T80">
                      <a:pos x="T44" y="T45"/>
                    </a:cxn>
                    <a:cxn ang="T81">
                      <a:pos x="T46" y="T47"/>
                    </a:cxn>
                    <a:cxn ang="T82">
                      <a:pos x="T48" y="T49"/>
                    </a:cxn>
                    <a:cxn ang="T83">
                      <a:pos x="T50" y="T51"/>
                    </a:cxn>
                    <a:cxn ang="T84">
                      <a:pos x="T52" y="T53"/>
                    </a:cxn>
                    <a:cxn ang="T85">
                      <a:pos x="T54" y="T55"/>
                    </a:cxn>
                    <a:cxn ang="T86">
                      <a:pos x="T56" y="T57"/>
                    </a:cxn>
                  </a:cxnLst>
                  <a:rect l="0" t="0" r="r" b="b"/>
                  <a:pathLst>
                    <a:path w="516" h="613">
                      <a:moveTo>
                        <a:pt x="516" y="0"/>
                      </a:moveTo>
                      <a:lnTo>
                        <a:pt x="495" y="18"/>
                      </a:lnTo>
                      <a:lnTo>
                        <a:pt x="408" y="397"/>
                      </a:lnTo>
                      <a:lnTo>
                        <a:pt x="392" y="434"/>
                      </a:lnTo>
                      <a:lnTo>
                        <a:pt x="366" y="466"/>
                      </a:lnTo>
                      <a:lnTo>
                        <a:pt x="328" y="495"/>
                      </a:lnTo>
                      <a:lnTo>
                        <a:pt x="290" y="517"/>
                      </a:lnTo>
                      <a:lnTo>
                        <a:pt x="248" y="538"/>
                      </a:lnTo>
                      <a:lnTo>
                        <a:pt x="204" y="556"/>
                      </a:lnTo>
                      <a:lnTo>
                        <a:pt x="154" y="574"/>
                      </a:lnTo>
                      <a:lnTo>
                        <a:pt x="113" y="582"/>
                      </a:lnTo>
                      <a:lnTo>
                        <a:pt x="62" y="590"/>
                      </a:lnTo>
                      <a:lnTo>
                        <a:pt x="0" y="587"/>
                      </a:lnTo>
                      <a:lnTo>
                        <a:pt x="10" y="609"/>
                      </a:lnTo>
                      <a:lnTo>
                        <a:pt x="52" y="613"/>
                      </a:lnTo>
                      <a:lnTo>
                        <a:pt x="82" y="613"/>
                      </a:lnTo>
                      <a:lnTo>
                        <a:pt x="127" y="609"/>
                      </a:lnTo>
                      <a:lnTo>
                        <a:pt x="164" y="607"/>
                      </a:lnTo>
                      <a:lnTo>
                        <a:pt x="215" y="598"/>
                      </a:lnTo>
                      <a:lnTo>
                        <a:pt x="254" y="591"/>
                      </a:lnTo>
                      <a:lnTo>
                        <a:pt x="299" y="578"/>
                      </a:lnTo>
                      <a:lnTo>
                        <a:pt x="325" y="571"/>
                      </a:lnTo>
                      <a:lnTo>
                        <a:pt x="363" y="556"/>
                      </a:lnTo>
                      <a:lnTo>
                        <a:pt x="403" y="531"/>
                      </a:lnTo>
                      <a:lnTo>
                        <a:pt x="416" y="517"/>
                      </a:lnTo>
                      <a:lnTo>
                        <a:pt x="427" y="498"/>
                      </a:lnTo>
                      <a:lnTo>
                        <a:pt x="437" y="460"/>
                      </a:lnTo>
                      <a:lnTo>
                        <a:pt x="445" y="423"/>
                      </a:lnTo>
                      <a:lnTo>
                        <a:pt x="516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Line 2"/>
          <p:cNvSpPr>
            <a:spLocks noChangeShapeType="1"/>
          </p:cNvSpPr>
          <p:nvPr/>
        </p:nvSpPr>
        <p:spPr bwMode="auto">
          <a:xfrm>
            <a:off x="323850" y="836613"/>
            <a:ext cx="8534400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0182" name="Rectangle 76"/>
          <p:cNvSpPr>
            <a:spLocks noChangeArrowheads="1"/>
          </p:cNvSpPr>
          <p:nvPr/>
        </p:nvSpPr>
        <p:spPr bwMode="auto">
          <a:xfrm>
            <a:off x="685800" y="935038"/>
            <a:ext cx="7772400" cy="363696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anchor="ctr"/>
          <a:lstStyle/>
          <a:p>
            <a:r>
              <a:rPr lang="en-US" sz="2800" b="1" dirty="0" err="1" smtClean="0">
                <a:solidFill>
                  <a:schemeClr val="accent2"/>
                </a:solidFill>
              </a:rPr>
              <a:t>Referensi</a:t>
            </a:r>
            <a:r>
              <a:rPr lang="en-US" sz="2800" b="1" dirty="0" smtClean="0">
                <a:solidFill>
                  <a:schemeClr val="accent2"/>
                </a:solidFill>
              </a:rPr>
              <a:t> </a:t>
            </a:r>
            <a:r>
              <a:rPr lang="en-US" sz="2800" b="1" dirty="0">
                <a:solidFill>
                  <a:schemeClr val="accent2"/>
                </a:solidFill>
              </a:rPr>
              <a:t/>
            </a:r>
            <a:br>
              <a:rPr lang="en-US" sz="2800" b="1" dirty="0">
                <a:solidFill>
                  <a:schemeClr val="accent2"/>
                </a:solidFill>
              </a:rPr>
            </a:br>
            <a:r>
              <a:rPr lang="en-US" sz="2400" dirty="0" smtClean="0">
                <a:latin typeface="Georgia" pitchFamily="18" charset="0"/>
              </a:rPr>
              <a:t>PEMBERIAN PERTOLONGAN PERTAMA PADA CEDERA AKIBAT </a:t>
            </a:r>
            <a:r>
              <a:rPr lang="en-US" sz="2400" dirty="0" smtClean="0">
                <a:latin typeface="Georgia" pitchFamily="18" charset="0"/>
              </a:rPr>
              <a:t>LISTRIK, </a:t>
            </a:r>
            <a:r>
              <a:rPr lang="en-US" sz="2400" dirty="0" err="1" smtClean="0">
                <a:latin typeface="Georgia" pitchFamily="18" charset="0"/>
              </a:rPr>
              <a:t>Materi</a:t>
            </a:r>
            <a:r>
              <a:rPr lang="en-US" sz="2400" dirty="0" smtClean="0">
                <a:latin typeface="Georgia" pitchFamily="18" charset="0"/>
              </a:rPr>
              <a:t> </a:t>
            </a:r>
            <a:r>
              <a:rPr lang="en-US" sz="2400" dirty="0" err="1" smtClean="0">
                <a:latin typeface="Georgia" pitchFamily="18" charset="0"/>
              </a:rPr>
              <a:t>pelatihan</a:t>
            </a:r>
            <a:r>
              <a:rPr lang="en-US" sz="2400" dirty="0" smtClean="0">
                <a:latin typeface="Georgia" pitchFamily="18" charset="0"/>
              </a:rPr>
              <a:t> K3 </a:t>
            </a:r>
            <a:r>
              <a:rPr lang="en-US" sz="2400" dirty="0" err="1" smtClean="0">
                <a:latin typeface="Georgia" pitchFamily="18" charset="0"/>
              </a:rPr>
              <a:t>Listrik</a:t>
            </a:r>
            <a:r>
              <a:rPr lang="en-US" sz="2400" dirty="0" smtClean="0">
                <a:latin typeface="Georgia" pitchFamily="18" charset="0"/>
              </a:rPr>
              <a:t> </a:t>
            </a:r>
            <a:r>
              <a:rPr lang="en-US" sz="2400" dirty="0" err="1" smtClean="0">
                <a:latin typeface="Georgia" pitchFamily="18" charset="0"/>
              </a:rPr>
              <a:t>Musafak</a:t>
            </a:r>
            <a:endParaRPr lang="en-US" sz="2400" dirty="0" smtClean="0">
              <a:latin typeface="Georgia" pitchFamily="18" charset="0"/>
            </a:endParaRPr>
          </a:p>
          <a:p>
            <a:r>
              <a:rPr lang="en-US" sz="2400" b="1" dirty="0" err="1" smtClean="0">
                <a:solidFill>
                  <a:schemeClr val="accent2"/>
                </a:solidFill>
                <a:latin typeface="Georgia" pitchFamily="18" charset="0"/>
              </a:rPr>
              <a:t>Materi</a:t>
            </a:r>
            <a:r>
              <a:rPr lang="en-US" sz="2400" b="1" dirty="0" smtClean="0">
                <a:solidFill>
                  <a:schemeClr val="accent2"/>
                </a:solidFill>
                <a:latin typeface="Georgia" pitchFamily="18" charset="0"/>
              </a:rPr>
              <a:t> </a:t>
            </a:r>
            <a:r>
              <a:rPr lang="en-US" sz="2400" b="1" dirty="0" err="1" smtClean="0">
                <a:solidFill>
                  <a:schemeClr val="accent2"/>
                </a:solidFill>
                <a:latin typeface="Georgia" pitchFamily="18" charset="0"/>
              </a:rPr>
              <a:t>Pelatihan</a:t>
            </a:r>
            <a:r>
              <a:rPr lang="en-US" sz="2400" b="1" dirty="0" smtClean="0">
                <a:solidFill>
                  <a:schemeClr val="accent2"/>
                </a:solidFill>
                <a:latin typeface="Georgia" pitchFamily="18" charset="0"/>
              </a:rPr>
              <a:t> </a:t>
            </a:r>
            <a:r>
              <a:rPr lang="en-US" sz="2400" b="1" dirty="0" err="1" smtClean="0">
                <a:solidFill>
                  <a:schemeClr val="accent2"/>
                </a:solidFill>
                <a:latin typeface="Georgia" pitchFamily="18" charset="0"/>
              </a:rPr>
              <a:t>Dasar-Dasar</a:t>
            </a:r>
            <a:r>
              <a:rPr lang="en-US" sz="2400" b="1" dirty="0" smtClean="0">
                <a:solidFill>
                  <a:schemeClr val="accent2"/>
                </a:solidFill>
                <a:latin typeface="Georgia" pitchFamily="18" charset="0"/>
              </a:rPr>
              <a:t> K3 </a:t>
            </a:r>
            <a:r>
              <a:rPr lang="en-US" sz="2400" b="1" dirty="0" err="1" smtClean="0">
                <a:solidFill>
                  <a:schemeClr val="accent2"/>
                </a:solidFill>
                <a:latin typeface="Georgia" pitchFamily="18" charset="0"/>
              </a:rPr>
              <a:t>Listrik</a:t>
            </a:r>
            <a:r>
              <a:rPr lang="en-US" sz="2400" b="1" dirty="0" smtClean="0">
                <a:solidFill>
                  <a:schemeClr val="accent2"/>
                </a:solidFill>
                <a:latin typeface="Georgia" pitchFamily="18" charset="0"/>
              </a:rPr>
              <a:t>,  H. </a:t>
            </a:r>
            <a:r>
              <a:rPr lang="en-US" sz="2400" b="1" dirty="0" err="1" smtClean="0">
                <a:solidFill>
                  <a:schemeClr val="accent2"/>
                </a:solidFill>
                <a:latin typeface="Georgia" pitchFamily="18" charset="0"/>
              </a:rPr>
              <a:t>Sukarni</a:t>
            </a:r>
            <a:endParaRPr lang="en-US" sz="2400" b="1" dirty="0">
              <a:solidFill>
                <a:schemeClr val="accent2"/>
              </a:solidFill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8938"/>
            <a:ext cx="6871189" cy="1600200"/>
          </a:xfrm>
        </p:spPr>
        <p:txBody>
          <a:bodyPr/>
          <a:lstStyle/>
          <a:p>
            <a:pPr eaLnBrk="1" hangingPunct="1"/>
            <a:r>
              <a:rPr lang="en-US" sz="2800" b="1" smtClean="0"/>
              <a:t>BAHAYA LISTRIK TERHADAP MANUSIA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363788"/>
            <a:ext cx="7696200" cy="3657600"/>
          </a:xfrm>
        </p:spPr>
        <p:txBody>
          <a:bodyPr/>
          <a:lstStyle/>
          <a:p>
            <a:pPr marL="609600" indent="-609600" eaLnBrk="1" hangingPunct="1">
              <a:buFontTx/>
              <a:buNone/>
            </a:pPr>
            <a:r>
              <a:rPr lang="en-US" smtClean="0"/>
              <a:t>SEBAB-SEBAB :</a:t>
            </a:r>
          </a:p>
          <a:p>
            <a:pPr marL="990600" lvl="1" indent="-533400" eaLnBrk="1" hangingPunct="1">
              <a:buFontTx/>
              <a:buAutoNum type="arabicPeriod"/>
            </a:pPr>
            <a:r>
              <a:rPr lang="en-US" smtClean="0"/>
              <a:t>Aliran arus listrik</a:t>
            </a:r>
          </a:p>
          <a:p>
            <a:pPr marL="990600" lvl="1" indent="-533400" eaLnBrk="1" hangingPunct="1">
              <a:buFontTx/>
              <a:buAutoNum type="arabicPeriod"/>
            </a:pPr>
            <a:r>
              <a:rPr lang="en-US" smtClean="0"/>
              <a:t>pengaruh medan magnit</a:t>
            </a:r>
          </a:p>
          <a:p>
            <a:pPr marL="990600" lvl="1" indent="-533400" eaLnBrk="1" hangingPunct="1">
              <a:buFontTx/>
              <a:buAutoNum type="arabicPeriod"/>
            </a:pPr>
            <a:r>
              <a:rPr lang="en-US" smtClean="0"/>
              <a:t>Kesalahan mekanik perlengkapan listrik</a:t>
            </a:r>
          </a:p>
          <a:p>
            <a:pPr marL="990600" lvl="1" indent="-533400" eaLnBrk="1" hangingPunct="1">
              <a:buFontTx/>
              <a:buAutoNum type="arabicPeriod"/>
            </a:pPr>
            <a:r>
              <a:rPr lang="en-US" smtClean="0"/>
              <a:t>Bunga api</a:t>
            </a:r>
          </a:p>
          <a:p>
            <a:pPr marL="990600" lvl="1" indent="-533400" eaLnBrk="1" hangingPunct="1">
              <a:buFontTx/>
              <a:buAutoNum type="arabicPeriod"/>
            </a:pPr>
            <a:r>
              <a:rPr lang="en-US" smtClean="0"/>
              <a:t>kombinasi</a:t>
            </a:r>
          </a:p>
        </p:txBody>
      </p:sp>
      <p:sp>
        <p:nvSpPr>
          <p:cNvPr id="5124" name="Line 5"/>
          <p:cNvSpPr>
            <a:spLocks noChangeShapeType="1"/>
          </p:cNvSpPr>
          <p:nvPr/>
        </p:nvSpPr>
        <p:spPr bwMode="auto">
          <a:xfrm>
            <a:off x="323850" y="836613"/>
            <a:ext cx="8534400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192833"/>
            <a:ext cx="2209800" cy="7215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24254" y="957264"/>
            <a:ext cx="7620000" cy="1176337"/>
          </a:xfrm>
          <a:noFill/>
        </p:spPr>
        <p:txBody>
          <a:bodyPr/>
          <a:lstStyle/>
          <a:p>
            <a:pPr eaLnBrk="1" hangingPunct="1"/>
            <a:r>
              <a:rPr lang="en-US" sz="3200" smtClean="0"/>
              <a:t>Faktor Yang Mempengaruhi Keparahan Pada Cedera Akibat Listrik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6139" y="2328863"/>
            <a:ext cx="7992208" cy="4629150"/>
          </a:xfrm>
          <a:noFill/>
        </p:spPr>
        <p:txBody>
          <a:bodyPr/>
          <a:lstStyle/>
          <a:p>
            <a:pPr eaLnBrk="1" hangingPunct="1">
              <a:buClr>
                <a:schemeClr val="tx2"/>
              </a:buClr>
              <a:buFont typeface="Wingdings" pitchFamily="2" charset="2"/>
              <a:buChar char="§"/>
            </a:pPr>
            <a:r>
              <a:rPr lang="en-US" sz="2600" dirty="0" smtClean="0"/>
              <a:t>Voltage/</a:t>
            </a:r>
            <a:r>
              <a:rPr lang="en-US" sz="2600" dirty="0" err="1" smtClean="0"/>
              <a:t>Kekuatan</a:t>
            </a:r>
            <a:r>
              <a:rPr lang="en-US" sz="2600" dirty="0" smtClean="0"/>
              <a:t> </a:t>
            </a:r>
            <a:r>
              <a:rPr lang="en-US" sz="2600" dirty="0" err="1" smtClean="0"/>
              <a:t>listrik</a:t>
            </a:r>
            <a:r>
              <a:rPr lang="en-US" sz="2600" dirty="0" smtClean="0"/>
              <a:t> (</a:t>
            </a:r>
            <a:r>
              <a:rPr lang="en-US" sz="2600" dirty="0" err="1" smtClean="0"/>
              <a:t>beda</a:t>
            </a:r>
            <a:r>
              <a:rPr lang="en-US" sz="2600" dirty="0" smtClean="0"/>
              <a:t> </a:t>
            </a:r>
            <a:r>
              <a:rPr lang="en-US" sz="2600" dirty="0" err="1" smtClean="0"/>
              <a:t>potensial</a:t>
            </a:r>
            <a:r>
              <a:rPr lang="en-US" sz="2600" dirty="0" smtClean="0"/>
              <a:t>)</a:t>
            </a:r>
          </a:p>
          <a:p>
            <a:pPr eaLnBrk="1" hangingPunct="1">
              <a:buClr>
                <a:schemeClr val="tx2"/>
              </a:buClr>
              <a:buFont typeface="Wingdings" pitchFamily="2" charset="2"/>
              <a:buChar char="§"/>
            </a:pPr>
            <a:r>
              <a:rPr lang="en-US" sz="2600" dirty="0" err="1" smtClean="0"/>
              <a:t>Amper</a:t>
            </a:r>
            <a:r>
              <a:rPr lang="en-US" sz="2600" dirty="0" smtClean="0"/>
              <a:t> (</a:t>
            </a:r>
            <a:r>
              <a:rPr lang="en-US" sz="2600" dirty="0" err="1" smtClean="0"/>
              <a:t>Arus</a:t>
            </a:r>
            <a:r>
              <a:rPr lang="en-US" sz="2600" dirty="0" smtClean="0"/>
              <a:t> </a:t>
            </a:r>
            <a:r>
              <a:rPr lang="en-US" sz="2600" dirty="0" err="1" smtClean="0"/>
              <a:t>Listrik</a:t>
            </a:r>
            <a:r>
              <a:rPr lang="en-US" sz="2600" dirty="0" smtClean="0"/>
              <a:t>)</a:t>
            </a:r>
          </a:p>
          <a:p>
            <a:pPr eaLnBrk="1" hangingPunct="1">
              <a:buClr>
                <a:schemeClr val="tx2"/>
              </a:buClr>
              <a:buFont typeface="Wingdings" pitchFamily="2" charset="2"/>
              <a:buChar char="§"/>
            </a:pPr>
            <a:r>
              <a:rPr lang="en-US" sz="2600" dirty="0" smtClean="0"/>
              <a:t>Type </a:t>
            </a:r>
            <a:r>
              <a:rPr lang="en-US" sz="2600" dirty="0" err="1" smtClean="0"/>
              <a:t>Arus</a:t>
            </a:r>
            <a:r>
              <a:rPr lang="en-US" sz="2600" dirty="0" smtClean="0"/>
              <a:t>/</a:t>
            </a:r>
            <a:r>
              <a:rPr lang="en-US" sz="2600" dirty="0" err="1" smtClean="0"/>
              <a:t>jenis</a:t>
            </a:r>
            <a:r>
              <a:rPr lang="en-US" sz="2600" dirty="0" smtClean="0"/>
              <a:t> </a:t>
            </a:r>
            <a:r>
              <a:rPr lang="en-US" sz="2600" dirty="0" err="1" smtClean="0"/>
              <a:t>aliran</a:t>
            </a:r>
            <a:r>
              <a:rPr lang="en-US" sz="2600" dirty="0" smtClean="0"/>
              <a:t> (</a:t>
            </a:r>
            <a:r>
              <a:rPr lang="en-US" sz="2600" dirty="0" err="1" smtClean="0"/>
              <a:t>searah</a:t>
            </a:r>
            <a:r>
              <a:rPr lang="en-US" sz="2600" dirty="0" smtClean="0"/>
              <a:t>/</a:t>
            </a:r>
            <a:r>
              <a:rPr lang="en-US" sz="2600" dirty="0" err="1" smtClean="0"/>
              <a:t>bolak-balik</a:t>
            </a:r>
            <a:r>
              <a:rPr lang="en-US" sz="2600" dirty="0" smtClean="0"/>
              <a:t>)</a:t>
            </a:r>
          </a:p>
          <a:p>
            <a:pPr eaLnBrk="1" hangingPunct="1">
              <a:buClr>
                <a:schemeClr val="tx2"/>
              </a:buClr>
              <a:buFont typeface="Wingdings" pitchFamily="2" charset="2"/>
              <a:buChar char="§"/>
            </a:pPr>
            <a:r>
              <a:rPr lang="en-US" sz="2600" dirty="0" smtClean="0"/>
              <a:t>Lama </a:t>
            </a:r>
            <a:r>
              <a:rPr lang="en-US" sz="2600" dirty="0" err="1" smtClean="0"/>
              <a:t>Kontak</a:t>
            </a:r>
            <a:r>
              <a:rPr lang="en-US" sz="2600" dirty="0" smtClean="0"/>
              <a:t> == </a:t>
            </a:r>
            <a:r>
              <a:rPr lang="en-US" sz="2600" dirty="0" err="1" smtClean="0"/>
              <a:t>banyaknya</a:t>
            </a:r>
            <a:r>
              <a:rPr lang="en-US" sz="2600" dirty="0" smtClean="0"/>
              <a:t> </a:t>
            </a:r>
            <a:r>
              <a:rPr lang="en-US" sz="2600" dirty="0" err="1" smtClean="0"/>
              <a:t>energi</a:t>
            </a:r>
            <a:r>
              <a:rPr lang="en-US" sz="2600" dirty="0" smtClean="0"/>
              <a:t> yang </a:t>
            </a:r>
            <a:r>
              <a:rPr lang="en-US" sz="2600" dirty="0" err="1" smtClean="0"/>
              <a:t>terserap</a:t>
            </a:r>
            <a:endParaRPr lang="en-US" sz="2600" dirty="0" smtClean="0"/>
          </a:p>
          <a:p>
            <a:pPr eaLnBrk="1" hangingPunct="1">
              <a:buClr>
                <a:schemeClr val="tx2"/>
              </a:buClr>
              <a:buFont typeface="Wingdings" pitchFamily="2" charset="2"/>
              <a:buChar char="§"/>
            </a:pPr>
            <a:r>
              <a:rPr lang="en-US" sz="2600" dirty="0" smtClean="0"/>
              <a:t>Daerah / </a:t>
            </a:r>
            <a:r>
              <a:rPr lang="en-US" sz="2600" dirty="0" err="1" smtClean="0"/>
              <a:t>bagian</a:t>
            </a:r>
            <a:r>
              <a:rPr lang="en-US" sz="2600" dirty="0" smtClean="0"/>
              <a:t> </a:t>
            </a:r>
            <a:r>
              <a:rPr lang="en-US" sz="2600" dirty="0" err="1" smtClean="0"/>
              <a:t>tubuh</a:t>
            </a:r>
            <a:r>
              <a:rPr lang="en-US" sz="2600" dirty="0" smtClean="0"/>
              <a:t> yang </a:t>
            </a:r>
            <a:r>
              <a:rPr lang="en-US" sz="2600" dirty="0" err="1" smtClean="0"/>
              <a:t>kontak</a:t>
            </a:r>
            <a:r>
              <a:rPr lang="en-US" sz="2600" dirty="0" smtClean="0"/>
              <a:t> (</a:t>
            </a:r>
            <a:r>
              <a:rPr lang="en-US" sz="2600" dirty="0" err="1" smtClean="0"/>
              <a:t>Tahanan</a:t>
            </a:r>
            <a:r>
              <a:rPr lang="en-US" sz="2600" dirty="0" smtClean="0"/>
              <a:t>)</a:t>
            </a:r>
          </a:p>
          <a:p>
            <a:pPr eaLnBrk="1" hangingPunct="1">
              <a:buClr>
                <a:schemeClr val="tx2"/>
              </a:buClr>
              <a:buFont typeface="Wingdings" pitchFamily="2" charset="2"/>
              <a:buChar char="§"/>
            </a:pPr>
            <a:r>
              <a:rPr lang="en-US" sz="2600" dirty="0" err="1" smtClean="0"/>
              <a:t>Jalan</a:t>
            </a:r>
            <a:r>
              <a:rPr lang="en-US" sz="2600" dirty="0" smtClean="0"/>
              <a:t> </a:t>
            </a:r>
            <a:r>
              <a:rPr lang="en-US" sz="2600" dirty="0" err="1" smtClean="0"/>
              <a:t>Arus</a:t>
            </a:r>
            <a:endParaRPr lang="en-US" sz="2600" dirty="0" smtClean="0"/>
          </a:p>
          <a:p>
            <a:pPr eaLnBrk="1" hangingPunct="1">
              <a:buClr>
                <a:schemeClr val="tx2"/>
              </a:buClr>
              <a:buFont typeface="Wingdings" pitchFamily="2" charset="2"/>
              <a:buChar char="§"/>
            </a:pPr>
            <a:r>
              <a:rPr lang="en-US" sz="2600" dirty="0" err="1" smtClean="0"/>
              <a:t>Banyaknya</a:t>
            </a:r>
            <a:r>
              <a:rPr lang="en-US" sz="2600" dirty="0" smtClean="0"/>
              <a:t> </a:t>
            </a:r>
            <a:r>
              <a:rPr lang="en-US" sz="2600" dirty="0" err="1" smtClean="0"/>
              <a:t>Jaringan</a:t>
            </a:r>
            <a:r>
              <a:rPr lang="en-US" sz="2600" dirty="0" smtClean="0"/>
              <a:t> Resistance</a:t>
            </a:r>
          </a:p>
          <a:p>
            <a:pPr eaLnBrk="1" hangingPunct="1">
              <a:buClr>
                <a:schemeClr val="tx2"/>
              </a:buClr>
              <a:buFont typeface="Wingdings" pitchFamily="2" charset="2"/>
              <a:buChar char="§"/>
            </a:pPr>
            <a:r>
              <a:rPr lang="en-US" sz="2600" dirty="0" err="1" smtClean="0"/>
              <a:t>Kandungan</a:t>
            </a:r>
            <a:r>
              <a:rPr lang="en-US" sz="2600" dirty="0" smtClean="0"/>
              <a:t> Air </a:t>
            </a:r>
            <a:r>
              <a:rPr lang="en-US" sz="2600" dirty="0" err="1" smtClean="0"/>
              <a:t>Dalam</a:t>
            </a:r>
            <a:r>
              <a:rPr lang="en-US" sz="2600" dirty="0" smtClean="0"/>
              <a:t> </a:t>
            </a:r>
            <a:r>
              <a:rPr lang="en-US" sz="2600" dirty="0" err="1" smtClean="0"/>
              <a:t>Jaringan</a:t>
            </a:r>
            <a:endParaRPr lang="en-US" sz="2600" dirty="0" smtClean="0"/>
          </a:p>
          <a:p>
            <a:pPr eaLnBrk="1" hangingPunct="1">
              <a:buClr>
                <a:schemeClr val="tx2"/>
              </a:buClr>
              <a:buFont typeface="Wingdings" pitchFamily="2" charset="2"/>
              <a:buChar char="§"/>
            </a:pPr>
            <a:r>
              <a:rPr lang="en-US" sz="2600" dirty="0" err="1" smtClean="0"/>
              <a:t>Kondisi</a:t>
            </a:r>
            <a:r>
              <a:rPr lang="en-US" sz="2600" dirty="0" smtClean="0"/>
              <a:t> </a:t>
            </a:r>
            <a:r>
              <a:rPr lang="en-US" sz="2600" dirty="0" err="1" smtClean="0"/>
              <a:t>phisik</a:t>
            </a:r>
            <a:r>
              <a:rPr lang="en-US" sz="2600" dirty="0" smtClean="0"/>
              <a:t> </a:t>
            </a:r>
            <a:r>
              <a:rPr lang="en-US" sz="2600" dirty="0" err="1" smtClean="0"/>
              <a:t>dan</a:t>
            </a:r>
            <a:r>
              <a:rPr lang="en-US" sz="2600" dirty="0" smtClean="0"/>
              <a:t> </a:t>
            </a:r>
            <a:r>
              <a:rPr lang="en-US" sz="2600" dirty="0" err="1" smtClean="0"/>
              <a:t>kejiwaan</a:t>
            </a:r>
            <a:r>
              <a:rPr lang="en-US" sz="2600" dirty="0" smtClean="0"/>
              <a:t> (</a:t>
            </a:r>
            <a:r>
              <a:rPr lang="en-US" sz="2600" dirty="0" err="1" smtClean="0"/>
              <a:t>perubahan</a:t>
            </a:r>
            <a:r>
              <a:rPr lang="en-US" sz="2600" dirty="0" smtClean="0"/>
              <a:t> </a:t>
            </a:r>
            <a:r>
              <a:rPr lang="en-US" sz="2600" dirty="0" err="1" smtClean="0"/>
              <a:t>tahanan</a:t>
            </a:r>
            <a:r>
              <a:rPr lang="en-US" sz="2600" dirty="0" smtClean="0"/>
              <a:t>)</a:t>
            </a:r>
          </a:p>
        </p:txBody>
      </p:sp>
      <p:sp>
        <p:nvSpPr>
          <p:cNvPr id="6148" name="Line 5"/>
          <p:cNvSpPr>
            <a:spLocks noChangeShapeType="1"/>
          </p:cNvSpPr>
          <p:nvPr/>
        </p:nvSpPr>
        <p:spPr bwMode="auto">
          <a:xfrm>
            <a:off x="323850" y="836613"/>
            <a:ext cx="8534400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192833"/>
            <a:ext cx="2209800" cy="7215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1230923" y="1012825"/>
            <a:ext cx="6869723" cy="615950"/>
          </a:xfrm>
          <a:noFill/>
        </p:spPr>
        <p:txBody>
          <a:bodyPr>
            <a:normAutofit fontScale="90000"/>
          </a:bodyPr>
          <a:lstStyle/>
          <a:p>
            <a:pPr eaLnBrk="1" hangingPunct="1"/>
            <a:r>
              <a:rPr lang="en-US" sz="3600" smtClean="0"/>
              <a:t>Jaringan Penghantar Listrik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773238"/>
            <a:ext cx="7620000" cy="4392612"/>
          </a:xfrm>
        </p:spPr>
        <p:txBody>
          <a:bodyPr/>
          <a:lstStyle/>
          <a:p>
            <a:pPr marL="609600" indent="-609600" eaLnBrk="1" hangingPunct="1">
              <a:buFontTx/>
              <a:buAutoNum type="arabicPeriod"/>
              <a:defRPr/>
            </a:pPr>
            <a:r>
              <a:rPr lang="en-US" dirty="0" err="1" smtClean="0">
                <a:latin typeface="+mj-lt"/>
              </a:rPr>
              <a:t>Jaringan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konduktor</a:t>
            </a:r>
            <a:endParaRPr lang="en-US" dirty="0" smtClean="0">
              <a:latin typeface="+mj-lt"/>
            </a:endParaRPr>
          </a:p>
          <a:p>
            <a:pPr marL="1371600" lvl="2" indent="-457200" eaLnBrk="1" hangingPunct="1">
              <a:defRPr/>
            </a:pPr>
            <a:r>
              <a:rPr lang="en-US" dirty="0" err="1" smtClean="0">
                <a:latin typeface="+mj-lt"/>
              </a:rPr>
              <a:t>Pembuluh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darah</a:t>
            </a:r>
            <a:endParaRPr lang="en-US" dirty="0" smtClean="0">
              <a:latin typeface="+mj-lt"/>
            </a:endParaRPr>
          </a:p>
          <a:p>
            <a:pPr marL="1371600" lvl="2" indent="-457200" eaLnBrk="1" hangingPunct="1">
              <a:defRPr/>
            </a:pPr>
            <a:r>
              <a:rPr lang="en-US" dirty="0" err="1" smtClean="0">
                <a:latin typeface="+mj-lt"/>
              </a:rPr>
              <a:t>Otot</a:t>
            </a:r>
            <a:endParaRPr lang="en-US" dirty="0" smtClean="0">
              <a:latin typeface="+mj-lt"/>
            </a:endParaRPr>
          </a:p>
          <a:p>
            <a:pPr marL="1371600" lvl="2" indent="-457200" eaLnBrk="1" hangingPunct="1">
              <a:buFontTx/>
              <a:buNone/>
              <a:defRPr/>
            </a:pPr>
            <a:endParaRPr lang="en-US" dirty="0" smtClean="0">
              <a:latin typeface="+mj-lt"/>
            </a:endParaRPr>
          </a:p>
          <a:p>
            <a:pPr marL="609600" indent="-609600" eaLnBrk="1" hangingPunct="1">
              <a:buFontTx/>
              <a:buAutoNum type="arabicPeriod"/>
              <a:defRPr/>
            </a:pPr>
            <a:r>
              <a:rPr lang="en-US" dirty="0" err="1" smtClean="0">
                <a:latin typeface="+mj-lt"/>
              </a:rPr>
              <a:t>Jaringan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tidak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konduktor</a:t>
            </a:r>
            <a:endParaRPr lang="en-US" dirty="0" smtClean="0">
              <a:latin typeface="+mj-lt"/>
            </a:endParaRPr>
          </a:p>
          <a:p>
            <a:pPr marL="1371600" lvl="2" indent="-457200" eaLnBrk="1" hangingPunct="1">
              <a:defRPr/>
            </a:pPr>
            <a:r>
              <a:rPr lang="en-US" dirty="0" err="1" smtClean="0">
                <a:latin typeface="+mj-lt"/>
              </a:rPr>
              <a:t>Tulang</a:t>
            </a:r>
            <a:endParaRPr lang="en-US" dirty="0" smtClean="0">
              <a:latin typeface="+mj-lt"/>
            </a:endParaRPr>
          </a:p>
          <a:p>
            <a:pPr marL="1371600" lvl="2" indent="-457200" eaLnBrk="1" hangingPunct="1">
              <a:defRPr/>
            </a:pPr>
            <a:r>
              <a:rPr lang="en-US" dirty="0" err="1" smtClean="0">
                <a:latin typeface="+mj-lt"/>
              </a:rPr>
              <a:t>Kulit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kering</a:t>
            </a:r>
            <a:endParaRPr lang="en-US" dirty="0" smtClean="0">
              <a:latin typeface="+mj-lt"/>
            </a:endParaRPr>
          </a:p>
          <a:p>
            <a:pPr marL="1371600" lvl="2" indent="-457200" eaLnBrk="1" hangingPunct="1">
              <a:defRPr/>
            </a:pPr>
            <a:r>
              <a:rPr lang="en-US" dirty="0" err="1" smtClean="0">
                <a:latin typeface="+mj-lt"/>
              </a:rPr>
              <a:t>Syaraf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tepi</a:t>
            </a:r>
            <a:endParaRPr lang="en-US" dirty="0" smtClean="0">
              <a:latin typeface="+mj-lt"/>
            </a:endParaRPr>
          </a:p>
          <a:p>
            <a:pPr marL="1371600" lvl="2" indent="-457200" eaLnBrk="1" hangingPunct="1">
              <a:buFontTx/>
              <a:buNone/>
              <a:defRPr/>
            </a:pPr>
            <a:endParaRPr lang="en-US" dirty="0" smtClean="0">
              <a:latin typeface="+mj-lt"/>
            </a:endParaRPr>
          </a:p>
        </p:txBody>
      </p:sp>
      <p:sp>
        <p:nvSpPr>
          <p:cNvPr id="7172" name="Line 5"/>
          <p:cNvSpPr>
            <a:spLocks noChangeShapeType="1"/>
          </p:cNvSpPr>
          <p:nvPr/>
        </p:nvSpPr>
        <p:spPr bwMode="auto">
          <a:xfrm>
            <a:off x="323850" y="836613"/>
            <a:ext cx="8534400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192833"/>
            <a:ext cx="2209800" cy="7215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1085851" y="644526"/>
            <a:ext cx="6871188" cy="1344613"/>
          </a:xfrm>
          <a:noFill/>
        </p:spPr>
        <p:txBody>
          <a:bodyPr/>
          <a:lstStyle/>
          <a:p>
            <a:pPr eaLnBrk="1" hangingPunct="1">
              <a:lnSpc>
                <a:spcPct val="85000"/>
              </a:lnSpc>
            </a:pPr>
            <a:r>
              <a:rPr lang="en-US" sz="3600" smtClean="0"/>
              <a:t>Akibat Sengatan listrik</a:t>
            </a:r>
            <a:br>
              <a:rPr lang="en-US" sz="3600" smtClean="0"/>
            </a:br>
            <a:r>
              <a:rPr lang="en-US" sz="3600" smtClean="0"/>
              <a:t>Arus searah dan Bolak-balik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57250" y="2254251"/>
            <a:ext cx="8001000" cy="4054475"/>
          </a:xfrm>
          <a:noFill/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sz="2400" dirty="0" err="1" smtClean="0"/>
              <a:t>Akibat</a:t>
            </a:r>
            <a:r>
              <a:rPr lang="en-US" sz="2400" dirty="0" smtClean="0"/>
              <a:t> </a:t>
            </a:r>
            <a:r>
              <a:rPr lang="en-US" sz="2400" dirty="0" err="1" smtClean="0"/>
              <a:t>arus</a:t>
            </a:r>
            <a:r>
              <a:rPr lang="en-US" sz="2400" dirty="0" smtClean="0"/>
              <a:t> </a:t>
            </a:r>
            <a:r>
              <a:rPr lang="en-US" sz="2400" dirty="0" err="1" smtClean="0"/>
              <a:t>searah</a:t>
            </a:r>
            <a:r>
              <a:rPr lang="en-US" sz="2400" dirty="0" smtClean="0"/>
              <a:t> :</a:t>
            </a:r>
          </a:p>
          <a:p>
            <a:pPr marL="990600" lvl="1" indent="-533400" eaLnBrk="1" hangingPunct="1">
              <a:lnSpc>
                <a:spcPct val="90000"/>
              </a:lnSpc>
            </a:pPr>
            <a:r>
              <a:rPr lang="en-US" sz="2400" dirty="0" err="1" smtClean="0"/>
              <a:t>Perubahan</a:t>
            </a:r>
            <a:r>
              <a:rPr lang="en-US" sz="2400" dirty="0" smtClean="0"/>
              <a:t> </a:t>
            </a:r>
            <a:r>
              <a:rPr lang="en-US" sz="2400" dirty="0" err="1" smtClean="0"/>
              <a:t>elektrolit</a:t>
            </a:r>
            <a:r>
              <a:rPr lang="en-US" sz="2400" dirty="0" smtClean="0"/>
              <a:t>.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sz="2400" dirty="0" err="1" smtClean="0"/>
              <a:t>Akibat</a:t>
            </a:r>
            <a:r>
              <a:rPr lang="en-US" sz="2400" dirty="0" smtClean="0"/>
              <a:t> </a:t>
            </a:r>
            <a:r>
              <a:rPr lang="en-US" sz="2400" dirty="0" err="1" smtClean="0"/>
              <a:t>Arus</a:t>
            </a:r>
            <a:r>
              <a:rPr lang="en-US" sz="2400" dirty="0" smtClean="0"/>
              <a:t> </a:t>
            </a:r>
            <a:r>
              <a:rPr lang="en-US" sz="2400" dirty="0" err="1" smtClean="0"/>
              <a:t>bolak-balik</a:t>
            </a:r>
            <a:endParaRPr lang="en-US" sz="2400" dirty="0" smtClean="0"/>
          </a:p>
          <a:p>
            <a:pPr marL="990600" lvl="1" indent="-533400" eaLnBrk="1" hangingPunct="1">
              <a:lnSpc>
                <a:spcPct val="90000"/>
              </a:lnSpc>
            </a:pPr>
            <a:r>
              <a:rPr lang="en-US" sz="2400" dirty="0" err="1" smtClean="0"/>
              <a:t>Kejang</a:t>
            </a:r>
            <a:r>
              <a:rPr lang="en-US" sz="2400" dirty="0" smtClean="0"/>
              <a:t> </a:t>
            </a:r>
            <a:r>
              <a:rPr lang="en-US" sz="2400" dirty="0" err="1" smtClean="0"/>
              <a:t>otot</a:t>
            </a:r>
            <a:endParaRPr lang="en-US" sz="2400" dirty="0" smtClean="0"/>
          </a:p>
          <a:p>
            <a:pPr marL="990600" lvl="1" indent="-533400" eaLnBrk="1" hangingPunct="1">
              <a:lnSpc>
                <a:spcPct val="90000"/>
              </a:lnSpc>
            </a:pPr>
            <a:r>
              <a:rPr lang="en-US" sz="2400" dirty="0" err="1" smtClean="0"/>
              <a:t>Berkeringat</a:t>
            </a:r>
            <a:endParaRPr lang="en-US" sz="2400" dirty="0" smtClean="0"/>
          </a:p>
          <a:p>
            <a:pPr marL="990600" lvl="1" indent="-533400" eaLnBrk="1" hangingPunct="1">
              <a:lnSpc>
                <a:spcPct val="90000"/>
              </a:lnSpc>
            </a:pPr>
            <a:r>
              <a:rPr lang="en-US" sz="2400" dirty="0" err="1" smtClean="0"/>
              <a:t>Kerusakan</a:t>
            </a:r>
            <a:r>
              <a:rPr lang="en-US" sz="2400" dirty="0" smtClean="0"/>
              <a:t> </a:t>
            </a:r>
            <a:r>
              <a:rPr lang="en-US" sz="2400" dirty="0" err="1" smtClean="0"/>
              <a:t>jaringan</a:t>
            </a:r>
            <a:endParaRPr lang="en-US" sz="2400" dirty="0" smtClean="0"/>
          </a:p>
          <a:p>
            <a:pPr marL="990600" lvl="1" indent="-533400" eaLnBrk="1" hangingPunct="1">
              <a:lnSpc>
                <a:spcPct val="90000"/>
              </a:lnSpc>
            </a:pPr>
            <a:r>
              <a:rPr lang="en-US" sz="2400" dirty="0" err="1" smtClean="0"/>
              <a:t>Vertrikel</a:t>
            </a:r>
            <a:r>
              <a:rPr lang="en-US" sz="2400" dirty="0" smtClean="0"/>
              <a:t> </a:t>
            </a:r>
            <a:r>
              <a:rPr lang="en-US" sz="2400" dirty="0" err="1" smtClean="0"/>
              <a:t>fibrilasi</a:t>
            </a:r>
            <a:r>
              <a:rPr lang="en-US" sz="2400" dirty="0" smtClean="0"/>
              <a:t> </a:t>
            </a:r>
            <a:r>
              <a:rPr lang="en-US" sz="2400" dirty="0" err="1" smtClean="0"/>
              <a:t>sampai</a:t>
            </a:r>
            <a:r>
              <a:rPr lang="en-US" sz="2400" dirty="0" smtClean="0"/>
              <a:t> </a:t>
            </a:r>
            <a:r>
              <a:rPr lang="en-US" sz="2400" dirty="0" err="1" smtClean="0"/>
              <a:t>henti</a:t>
            </a:r>
            <a:r>
              <a:rPr lang="en-US" sz="2400" dirty="0" smtClean="0"/>
              <a:t> </a:t>
            </a:r>
            <a:r>
              <a:rPr lang="en-US" sz="2400" dirty="0" err="1" smtClean="0"/>
              <a:t>jantung</a:t>
            </a:r>
            <a:r>
              <a:rPr lang="en-US" sz="2400" dirty="0" smtClean="0"/>
              <a:t>, </a:t>
            </a:r>
            <a:r>
              <a:rPr lang="en-US" sz="2400" dirty="0" err="1" smtClean="0"/>
              <a:t>otak</a:t>
            </a:r>
            <a:r>
              <a:rPr lang="en-US" sz="2400" dirty="0" smtClean="0"/>
              <a:t> </a:t>
            </a:r>
            <a:r>
              <a:rPr lang="en-US" sz="2400" dirty="0" err="1" smtClean="0"/>
              <a:t>kurang</a:t>
            </a:r>
            <a:r>
              <a:rPr lang="en-US" sz="2400" dirty="0" smtClean="0"/>
              <a:t> O2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meninggal</a:t>
            </a:r>
            <a:r>
              <a:rPr lang="en-US" sz="2400" dirty="0" smtClean="0"/>
              <a:t>.</a:t>
            </a:r>
          </a:p>
          <a:p>
            <a:pPr marL="990600" lvl="1" indent="-533400" eaLnBrk="1" hangingPunct="1">
              <a:lnSpc>
                <a:spcPct val="90000"/>
              </a:lnSpc>
            </a:pPr>
            <a:r>
              <a:rPr lang="en-US" sz="2400" dirty="0" smtClean="0"/>
              <a:t>Voltage </a:t>
            </a:r>
            <a:r>
              <a:rPr lang="en-US" sz="2400" dirty="0" err="1" smtClean="0"/>
              <a:t>dan</a:t>
            </a:r>
            <a:r>
              <a:rPr lang="en-US" sz="2400" dirty="0" smtClean="0"/>
              <a:t> freq. 100 v &amp; 60 Hz </a:t>
            </a:r>
            <a:r>
              <a:rPr lang="en-US" sz="2400" dirty="0" err="1" smtClean="0"/>
              <a:t>menyebabkan</a:t>
            </a:r>
            <a:r>
              <a:rPr lang="en-US" sz="2400" dirty="0" smtClean="0"/>
              <a:t> </a:t>
            </a:r>
            <a:r>
              <a:rPr lang="en-US" sz="2400" dirty="0" err="1" smtClean="0"/>
              <a:t>ventrical</a:t>
            </a:r>
            <a:r>
              <a:rPr lang="en-US" sz="2400" dirty="0" smtClean="0"/>
              <a:t> </a:t>
            </a:r>
            <a:r>
              <a:rPr lang="en-US" sz="2400" dirty="0" err="1" smtClean="0"/>
              <a:t>fibrilation</a:t>
            </a:r>
            <a:endParaRPr lang="en-US" sz="2400" dirty="0" smtClean="0"/>
          </a:p>
        </p:txBody>
      </p:sp>
      <p:sp>
        <p:nvSpPr>
          <p:cNvPr id="8196" name="Line 5"/>
          <p:cNvSpPr>
            <a:spLocks noChangeShapeType="1"/>
          </p:cNvSpPr>
          <p:nvPr/>
        </p:nvSpPr>
        <p:spPr bwMode="auto">
          <a:xfrm>
            <a:off x="323850" y="836613"/>
            <a:ext cx="8534400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192833"/>
            <a:ext cx="2209800" cy="7215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electric_WorkeronPole"/>
          <p:cNvPicPr>
            <a:picLocks noChangeAspect="1" noChangeArrowheads="1"/>
          </p:cNvPicPr>
          <p:nvPr/>
        </p:nvPicPr>
        <p:blipFill>
          <a:blip r:embed="rId2">
            <a:lum bright="42000" contrast="-30000"/>
          </a:blip>
          <a:srcRect/>
          <a:stretch>
            <a:fillRect/>
          </a:stretch>
        </p:blipFill>
        <p:spPr bwMode="auto">
          <a:xfrm>
            <a:off x="6460881" y="1754188"/>
            <a:ext cx="1717431" cy="2386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4035" name="Text Box 3"/>
          <p:cNvSpPr txBox="1">
            <a:spLocks noChangeArrowheads="1"/>
          </p:cNvSpPr>
          <p:nvPr/>
        </p:nvSpPr>
        <p:spPr bwMode="auto">
          <a:xfrm>
            <a:off x="929054" y="1773239"/>
            <a:ext cx="7787054" cy="4968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buFont typeface="Wingdings" pitchFamily="2" charset="2"/>
              <a:buChar char="Ø"/>
              <a:tabLst>
                <a:tab pos="457200" algn="l"/>
              </a:tabLst>
              <a:defRPr/>
            </a:pPr>
            <a:r>
              <a:rPr lang="en-US" sz="2000" b="1" dirty="0">
                <a:solidFill>
                  <a:schemeClr val="tx2"/>
                </a:solidFill>
                <a:latin typeface="+mn-lt"/>
                <a:sym typeface="Symbol" pitchFamily="18" charset="2"/>
              </a:rPr>
              <a:t>	0,5 ma</a:t>
            </a:r>
          </a:p>
          <a:p>
            <a:pPr>
              <a:buFont typeface="Wingdings" pitchFamily="2" charset="2"/>
              <a:buNone/>
              <a:tabLst>
                <a:tab pos="457200" algn="l"/>
              </a:tabLst>
              <a:defRPr/>
            </a:pPr>
            <a:r>
              <a:rPr lang="en-US" sz="2000" b="1" dirty="0">
                <a:solidFill>
                  <a:schemeClr val="tx2"/>
                </a:solidFill>
                <a:latin typeface="+mn-lt"/>
                <a:sym typeface="Symbol" pitchFamily="18" charset="2"/>
              </a:rPr>
              <a:t>	</a:t>
            </a:r>
            <a:r>
              <a:rPr lang="en-US" sz="2000" dirty="0" err="1">
                <a:solidFill>
                  <a:schemeClr val="tx2"/>
                </a:solidFill>
                <a:latin typeface="+mn-lt"/>
                <a:sym typeface="Symbol" pitchFamily="18" charset="2"/>
              </a:rPr>
              <a:t>Dirasakan</a:t>
            </a:r>
            <a:r>
              <a:rPr lang="en-US" sz="2000" dirty="0">
                <a:solidFill>
                  <a:schemeClr val="tx2"/>
                </a:solidFill>
                <a:latin typeface="+mn-lt"/>
                <a:sym typeface="Symbol" pitchFamily="18" charset="2"/>
              </a:rPr>
              <a:t> </a:t>
            </a:r>
          </a:p>
          <a:p>
            <a:pPr>
              <a:buFont typeface="Wingdings" pitchFamily="2" charset="2"/>
              <a:buChar char="Ø"/>
              <a:tabLst>
                <a:tab pos="457200" algn="l"/>
              </a:tabLst>
              <a:defRPr/>
            </a:pPr>
            <a:r>
              <a:rPr lang="en-US" sz="2000" b="1" dirty="0">
                <a:solidFill>
                  <a:schemeClr val="tx2"/>
                </a:solidFill>
                <a:latin typeface="+mn-lt"/>
                <a:sym typeface="Symbol" pitchFamily="18" charset="2"/>
              </a:rPr>
              <a:t>	</a:t>
            </a:r>
            <a:r>
              <a:rPr lang="en-US" sz="2000" b="1" dirty="0" err="1">
                <a:solidFill>
                  <a:schemeClr val="tx2"/>
                </a:solidFill>
                <a:latin typeface="+mn-lt"/>
                <a:sym typeface="Symbol" pitchFamily="18" charset="2"/>
              </a:rPr>
              <a:t>Lebih</a:t>
            </a:r>
            <a:r>
              <a:rPr lang="en-US" sz="2000" b="1" dirty="0">
                <a:solidFill>
                  <a:schemeClr val="tx2"/>
                </a:solidFill>
                <a:latin typeface="+mn-lt"/>
                <a:sym typeface="Symbol" pitchFamily="18" charset="2"/>
              </a:rPr>
              <a:t> </a:t>
            </a:r>
            <a:r>
              <a:rPr lang="en-US" sz="2000" b="1" dirty="0" err="1">
                <a:solidFill>
                  <a:schemeClr val="tx2"/>
                </a:solidFill>
                <a:latin typeface="+mn-lt"/>
                <a:sym typeface="Symbol" pitchFamily="18" charset="2"/>
              </a:rPr>
              <a:t>dari</a:t>
            </a:r>
            <a:r>
              <a:rPr lang="en-US" sz="2000" b="1" dirty="0">
                <a:solidFill>
                  <a:schemeClr val="tx2"/>
                </a:solidFill>
                <a:latin typeface="+mn-lt"/>
                <a:sym typeface="Symbol" pitchFamily="18" charset="2"/>
              </a:rPr>
              <a:t> 3 ma</a:t>
            </a:r>
          </a:p>
          <a:p>
            <a:pPr lvl="1">
              <a:buFont typeface="Wingdings" pitchFamily="2" charset="2"/>
              <a:buNone/>
              <a:tabLst>
                <a:tab pos="457200" algn="l"/>
              </a:tabLst>
              <a:defRPr/>
            </a:pPr>
            <a:r>
              <a:rPr lang="en-US" sz="2000" dirty="0">
                <a:solidFill>
                  <a:schemeClr val="tx2"/>
                </a:solidFill>
                <a:latin typeface="+mn-lt"/>
                <a:sym typeface="Symbol" pitchFamily="18" charset="2"/>
              </a:rPr>
              <a:t>painful shock </a:t>
            </a:r>
          </a:p>
          <a:p>
            <a:pPr>
              <a:buFont typeface="Wingdings" pitchFamily="2" charset="2"/>
              <a:buChar char="Ø"/>
              <a:tabLst>
                <a:tab pos="457200" algn="l"/>
              </a:tabLst>
              <a:defRPr/>
            </a:pPr>
            <a:r>
              <a:rPr lang="en-US" sz="2000" b="1" dirty="0">
                <a:solidFill>
                  <a:schemeClr val="tx2"/>
                </a:solidFill>
                <a:latin typeface="+mn-lt"/>
                <a:sym typeface="Symbol" pitchFamily="18" charset="2"/>
              </a:rPr>
              <a:t>	</a:t>
            </a:r>
            <a:r>
              <a:rPr lang="en-US" sz="2000" b="1" dirty="0" err="1">
                <a:solidFill>
                  <a:schemeClr val="tx2"/>
                </a:solidFill>
                <a:latin typeface="+mn-lt"/>
                <a:sym typeface="Symbol" pitchFamily="18" charset="2"/>
              </a:rPr>
              <a:t>Lebih</a:t>
            </a:r>
            <a:r>
              <a:rPr lang="en-US" sz="2000" b="1" dirty="0">
                <a:solidFill>
                  <a:schemeClr val="tx2"/>
                </a:solidFill>
                <a:latin typeface="+mn-lt"/>
                <a:sym typeface="Symbol" pitchFamily="18" charset="2"/>
              </a:rPr>
              <a:t> </a:t>
            </a:r>
            <a:r>
              <a:rPr lang="en-US" sz="2000" b="1" dirty="0" err="1">
                <a:solidFill>
                  <a:schemeClr val="tx2"/>
                </a:solidFill>
                <a:latin typeface="+mn-lt"/>
                <a:sym typeface="Symbol" pitchFamily="18" charset="2"/>
              </a:rPr>
              <a:t>dari</a:t>
            </a:r>
            <a:r>
              <a:rPr lang="en-US" sz="2000" b="1" dirty="0">
                <a:solidFill>
                  <a:schemeClr val="tx2"/>
                </a:solidFill>
                <a:latin typeface="+mn-lt"/>
                <a:sym typeface="Symbol" pitchFamily="18" charset="2"/>
              </a:rPr>
              <a:t> 10 ma</a:t>
            </a:r>
            <a:endParaRPr lang="en-US" sz="2000" dirty="0">
              <a:solidFill>
                <a:schemeClr val="tx2"/>
              </a:solidFill>
              <a:latin typeface="+mn-lt"/>
              <a:sym typeface="Symbol" pitchFamily="18" charset="2"/>
            </a:endParaRPr>
          </a:p>
          <a:p>
            <a:pPr>
              <a:tabLst>
                <a:tab pos="457200" algn="l"/>
              </a:tabLst>
              <a:defRPr/>
            </a:pPr>
            <a:r>
              <a:rPr lang="en-US" sz="2000" dirty="0">
                <a:solidFill>
                  <a:schemeClr val="tx2"/>
                </a:solidFill>
                <a:latin typeface="+mn-lt"/>
                <a:sym typeface="Symbol" pitchFamily="18" charset="2"/>
              </a:rPr>
              <a:t>	</a:t>
            </a:r>
            <a:r>
              <a:rPr lang="en-US" sz="2000" dirty="0" err="1">
                <a:solidFill>
                  <a:schemeClr val="tx2"/>
                </a:solidFill>
                <a:latin typeface="+mn-lt"/>
                <a:sym typeface="Symbol" pitchFamily="18" charset="2"/>
              </a:rPr>
              <a:t>Kontraksi</a:t>
            </a:r>
            <a:r>
              <a:rPr lang="en-US" sz="2000" dirty="0">
                <a:solidFill>
                  <a:schemeClr val="tx2"/>
                </a:solidFill>
                <a:latin typeface="+mn-lt"/>
                <a:sym typeface="Symbol" pitchFamily="18" charset="2"/>
              </a:rPr>
              <a:t> </a:t>
            </a:r>
            <a:r>
              <a:rPr lang="en-US" sz="2000" dirty="0" err="1">
                <a:solidFill>
                  <a:schemeClr val="tx2"/>
                </a:solidFill>
                <a:latin typeface="+mn-lt"/>
                <a:sym typeface="Symbol" pitchFamily="18" charset="2"/>
              </a:rPr>
              <a:t>otot</a:t>
            </a:r>
            <a:r>
              <a:rPr lang="en-US" sz="2000" dirty="0">
                <a:solidFill>
                  <a:schemeClr val="tx2"/>
                </a:solidFill>
                <a:latin typeface="+mn-lt"/>
                <a:sym typeface="Symbol" pitchFamily="18" charset="2"/>
              </a:rPr>
              <a:t> “no-let-go” danger, 0,1 </a:t>
            </a:r>
            <a:r>
              <a:rPr lang="en-US" sz="2000" dirty="0" err="1">
                <a:solidFill>
                  <a:schemeClr val="tx2"/>
                </a:solidFill>
                <a:latin typeface="+mn-lt"/>
                <a:sym typeface="Symbol" pitchFamily="18" charset="2"/>
              </a:rPr>
              <a:t>dtk</a:t>
            </a:r>
            <a:r>
              <a:rPr lang="en-US" sz="2000" dirty="0">
                <a:solidFill>
                  <a:schemeClr val="tx2"/>
                </a:solidFill>
                <a:latin typeface="+mn-lt"/>
                <a:sym typeface="Symbol" pitchFamily="18" charset="2"/>
              </a:rPr>
              <a:t> </a:t>
            </a:r>
            <a:r>
              <a:rPr lang="en-US" sz="2000" dirty="0" err="1">
                <a:solidFill>
                  <a:schemeClr val="tx2"/>
                </a:solidFill>
                <a:latin typeface="+mn-lt"/>
                <a:sym typeface="Symbol" pitchFamily="18" charset="2"/>
              </a:rPr>
              <a:t>tdk</a:t>
            </a:r>
            <a:r>
              <a:rPr lang="en-US" sz="2000" dirty="0">
                <a:solidFill>
                  <a:schemeClr val="tx2"/>
                </a:solidFill>
                <a:latin typeface="+mn-lt"/>
                <a:sym typeface="Symbol" pitchFamily="18" charset="2"/>
              </a:rPr>
              <a:t> </a:t>
            </a:r>
            <a:r>
              <a:rPr lang="en-US" sz="2000" dirty="0" err="1">
                <a:solidFill>
                  <a:schemeClr val="tx2"/>
                </a:solidFill>
                <a:latin typeface="+mn-lt"/>
                <a:sym typeface="Symbol" pitchFamily="18" charset="2"/>
              </a:rPr>
              <a:t>tjd</a:t>
            </a:r>
            <a:r>
              <a:rPr lang="en-US" sz="2000" dirty="0">
                <a:solidFill>
                  <a:schemeClr val="tx2"/>
                </a:solidFill>
                <a:latin typeface="+mn-lt"/>
                <a:sym typeface="Symbol" pitchFamily="18" charset="2"/>
              </a:rPr>
              <a:t> </a:t>
            </a:r>
            <a:r>
              <a:rPr lang="en-US" sz="2000" dirty="0" err="1">
                <a:solidFill>
                  <a:schemeClr val="tx2"/>
                </a:solidFill>
                <a:latin typeface="+mn-lt"/>
                <a:sym typeface="Symbol" pitchFamily="18" charset="2"/>
              </a:rPr>
              <a:t>gangguan</a:t>
            </a:r>
            <a:r>
              <a:rPr lang="en-US" sz="2000" dirty="0">
                <a:solidFill>
                  <a:schemeClr val="tx2"/>
                </a:solidFill>
                <a:latin typeface="+mn-lt"/>
                <a:sym typeface="Symbol" pitchFamily="18" charset="2"/>
              </a:rPr>
              <a:t>, </a:t>
            </a:r>
          </a:p>
          <a:p>
            <a:pPr>
              <a:tabLst>
                <a:tab pos="457200" algn="l"/>
              </a:tabLst>
              <a:defRPr/>
            </a:pPr>
            <a:r>
              <a:rPr lang="en-US" sz="2000" dirty="0">
                <a:solidFill>
                  <a:schemeClr val="tx2"/>
                </a:solidFill>
                <a:latin typeface="+mn-lt"/>
                <a:sym typeface="Symbol" pitchFamily="18" charset="2"/>
              </a:rPr>
              <a:t>	0,5 </a:t>
            </a:r>
            <a:r>
              <a:rPr lang="en-US" sz="2000" dirty="0" err="1">
                <a:solidFill>
                  <a:schemeClr val="tx2"/>
                </a:solidFill>
                <a:latin typeface="+mn-lt"/>
                <a:sym typeface="Symbol" pitchFamily="18" charset="2"/>
              </a:rPr>
              <a:t>dtk</a:t>
            </a:r>
            <a:r>
              <a:rPr lang="en-US" sz="2000" dirty="0">
                <a:solidFill>
                  <a:schemeClr val="tx2"/>
                </a:solidFill>
                <a:latin typeface="+mn-lt"/>
                <a:sym typeface="Symbol" pitchFamily="18" charset="2"/>
              </a:rPr>
              <a:t>  </a:t>
            </a:r>
            <a:r>
              <a:rPr lang="en-US" sz="2000" dirty="0" err="1">
                <a:solidFill>
                  <a:schemeClr val="tx2"/>
                </a:solidFill>
                <a:latin typeface="+mn-lt"/>
                <a:sym typeface="Symbol" pitchFamily="18" charset="2"/>
              </a:rPr>
              <a:t>kelumpuhan</a:t>
            </a:r>
            <a:r>
              <a:rPr lang="en-US" sz="2000" dirty="0">
                <a:solidFill>
                  <a:schemeClr val="tx2"/>
                </a:solidFill>
                <a:latin typeface="+mn-lt"/>
                <a:sym typeface="Symbol" pitchFamily="18" charset="2"/>
              </a:rPr>
              <a:t> </a:t>
            </a:r>
            <a:r>
              <a:rPr lang="en-US" sz="2000" dirty="0" err="1">
                <a:solidFill>
                  <a:schemeClr val="tx2"/>
                </a:solidFill>
                <a:latin typeface="+mn-lt"/>
                <a:sym typeface="Symbol" pitchFamily="18" charset="2"/>
              </a:rPr>
              <a:t>sementara</a:t>
            </a:r>
            <a:r>
              <a:rPr lang="en-US" sz="2000" dirty="0">
                <a:solidFill>
                  <a:schemeClr val="tx2"/>
                </a:solidFill>
                <a:latin typeface="+mn-lt"/>
                <a:sym typeface="Symbol" pitchFamily="18" charset="2"/>
              </a:rPr>
              <a:t>, </a:t>
            </a:r>
            <a:r>
              <a:rPr lang="en-US" sz="2000" dirty="0" err="1">
                <a:solidFill>
                  <a:schemeClr val="tx2"/>
                </a:solidFill>
                <a:latin typeface="+mn-lt"/>
                <a:sym typeface="Symbol" pitchFamily="18" charset="2"/>
              </a:rPr>
              <a:t>pernafasan</a:t>
            </a:r>
            <a:r>
              <a:rPr lang="en-US" sz="2000" dirty="0">
                <a:solidFill>
                  <a:schemeClr val="tx2"/>
                </a:solidFill>
                <a:latin typeface="+mn-lt"/>
                <a:sym typeface="Symbol" pitchFamily="18" charset="2"/>
              </a:rPr>
              <a:t>, </a:t>
            </a:r>
            <a:r>
              <a:rPr lang="en-US" sz="2000" dirty="0" err="1">
                <a:solidFill>
                  <a:schemeClr val="tx2"/>
                </a:solidFill>
                <a:latin typeface="+mn-lt"/>
                <a:sym typeface="Symbol" pitchFamily="18" charset="2"/>
              </a:rPr>
              <a:t>pingsan</a:t>
            </a:r>
            <a:r>
              <a:rPr lang="en-US" sz="2000" dirty="0">
                <a:solidFill>
                  <a:schemeClr val="tx2"/>
                </a:solidFill>
                <a:latin typeface="+mn-lt"/>
                <a:sym typeface="Symbol" pitchFamily="18" charset="2"/>
              </a:rPr>
              <a:t>, 1 </a:t>
            </a:r>
            <a:r>
              <a:rPr lang="en-US" sz="2000" dirty="0" err="1">
                <a:solidFill>
                  <a:schemeClr val="tx2"/>
                </a:solidFill>
                <a:latin typeface="+mn-lt"/>
                <a:sym typeface="Symbol" pitchFamily="18" charset="2"/>
              </a:rPr>
              <a:t>dtk</a:t>
            </a:r>
            <a:r>
              <a:rPr lang="en-US" sz="2000" dirty="0">
                <a:solidFill>
                  <a:schemeClr val="tx2"/>
                </a:solidFill>
                <a:latin typeface="+mn-lt"/>
                <a:sym typeface="Symbol" pitchFamily="18" charset="2"/>
              </a:rPr>
              <a:t> </a:t>
            </a:r>
          </a:p>
          <a:p>
            <a:pPr>
              <a:tabLst>
                <a:tab pos="457200" algn="l"/>
              </a:tabLst>
              <a:defRPr/>
            </a:pPr>
            <a:r>
              <a:rPr lang="en-US" sz="2000" dirty="0">
                <a:solidFill>
                  <a:schemeClr val="tx2"/>
                </a:solidFill>
                <a:latin typeface="+mn-lt"/>
                <a:sym typeface="Symbol" pitchFamily="18" charset="2"/>
              </a:rPr>
              <a:t>	</a:t>
            </a:r>
            <a:r>
              <a:rPr lang="en-US" sz="2000" dirty="0" err="1">
                <a:solidFill>
                  <a:schemeClr val="tx2"/>
                </a:solidFill>
                <a:latin typeface="+mn-lt"/>
                <a:sym typeface="Symbol" pitchFamily="18" charset="2"/>
              </a:rPr>
              <a:t>ventricel</a:t>
            </a:r>
            <a:r>
              <a:rPr lang="en-US" sz="2000" dirty="0">
                <a:solidFill>
                  <a:schemeClr val="tx2"/>
                </a:solidFill>
                <a:latin typeface="+mn-lt"/>
                <a:sym typeface="Symbol" pitchFamily="18" charset="2"/>
              </a:rPr>
              <a:t> </a:t>
            </a:r>
            <a:r>
              <a:rPr lang="en-US" sz="2000" dirty="0" err="1">
                <a:solidFill>
                  <a:schemeClr val="tx2"/>
                </a:solidFill>
                <a:latin typeface="+mn-lt"/>
                <a:sym typeface="Symbol" pitchFamily="18" charset="2"/>
              </a:rPr>
              <a:t>fibrilasi</a:t>
            </a:r>
            <a:r>
              <a:rPr lang="en-US" sz="2000" dirty="0">
                <a:solidFill>
                  <a:schemeClr val="tx2"/>
                </a:solidFill>
                <a:latin typeface="+mn-lt"/>
                <a:sym typeface="Symbol" pitchFamily="18" charset="2"/>
              </a:rPr>
              <a:t>.</a:t>
            </a:r>
          </a:p>
          <a:p>
            <a:pPr>
              <a:buFont typeface="Wingdings" pitchFamily="2" charset="2"/>
              <a:buChar char="Ø"/>
              <a:tabLst>
                <a:tab pos="457200" algn="l"/>
              </a:tabLst>
              <a:defRPr/>
            </a:pPr>
            <a:r>
              <a:rPr lang="en-US" sz="2000" b="1" dirty="0">
                <a:solidFill>
                  <a:schemeClr val="tx2"/>
                </a:solidFill>
                <a:latin typeface="+mn-lt"/>
                <a:sym typeface="Symbol" pitchFamily="18" charset="2"/>
              </a:rPr>
              <a:t>	</a:t>
            </a:r>
            <a:r>
              <a:rPr lang="en-US" sz="2000" b="1" dirty="0" err="1">
                <a:solidFill>
                  <a:schemeClr val="tx2"/>
                </a:solidFill>
                <a:latin typeface="+mn-lt"/>
                <a:sym typeface="Symbol" pitchFamily="18" charset="2"/>
              </a:rPr>
              <a:t>Lebih</a:t>
            </a:r>
            <a:r>
              <a:rPr lang="en-US" sz="2000" b="1" dirty="0">
                <a:solidFill>
                  <a:schemeClr val="tx2"/>
                </a:solidFill>
                <a:latin typeface="+mn-lt"/>
                <a:sym typeface="Symbol" pitchFamily="18" charset="2"/>
              </a:rPr>
              <a:t> </a:t>
            </a:r>
            <a:r>
              <a:rPr lang="en-US" sz="2000" b="1" dirty="0" err="1">
                <a:solidFill>
                  <a:schemeClr val="tx2"/>
                </a:solidFill>
                <a:latin typeface="+mn-lt"/>
                <a:sym typeface="Symbol" pitchFamily="18" charset="2"/>
              </a:rPr>
              <a:t>dari</a:t>
            </a:r>
            <a:r>
              <a:rPr lang="en-US" sz="2000" b="1" dirty="0">
                <a:solidFill>
                  <a:schemeClr val="tx2"/>
                </a:solidFill>
                <a:latin typeface="+mn-lt"/>
                <a:sym typeface="Symbol" pitchFamily="18" charset="2"/>
              </a:rPr>
              <a:t> 30 ma</a:t>
            </a:r>
            <a:endParaRPr lang="en-US" sz="2000" dirty="0">
              <a:solidFill>
                <a:schemeClr val="tx2"/>
              </a:solidFill>
              <a:latin typeface="+mn-lt"/>
              <a:sym typeface="Symbol" pitchFamily="18" charset="2"/>
            </a:endParaRPr>
          </a:p>
          <a:p>
            <a:pPr>
              <a:tabLst>
                <a:tab pos="457200" algn="l"/>
              </a:tabLst>
              <a:defRPr/>
            </a:pPr>
            <a:r>
              <a:rPr lang="en-US" sz="2000" dirty="0">
                <a:solidFill>
                  <a:schemeClr val="tx2"/>
                </a:solidFill>
                <a:latin typeface="+mn-lt"/>
                <a:sym typeface="Symbol" pitchFamily="18" charset="2"/>
              </a:rPr>
              <a:t>	lung paralysis- usually temporary</a:t>
            </a:r>
          </a:p>
          <a:p>
            <a:pPr>
              <a:buFont typeface="Wingdings" pitchFamily="2" charset="2"/>
              <a:buChar char="Ø"/>
              <a:tabLst>
                <a:tab pos="457200" algn="l"/>
              </a:tabLst>
              <a:defRPr/>
            </a:pPr>
            <a:r>
              <a:rPr lang="en-US" sz="2000" b="1" dirty="0">
                <a:solidFill>
                  <a:schemeClr val="tx2"/>
                </a:solidFill>
                <a:latin typeface="+mn-lt"/>
                <a:sym typeface="Symbol" pitchFamily="18" charset="2"/>
              </a:rPr>
              <a:t>	</a:t>
            </a:r>
            <a:r>
              <a:rPr lang="en-US" sz="2000" b="1" dirty="0" err="1">
                <a:solidFill>
                  <a:schemeClr val="tx2"/>
                </a:solidFill>
                <a:latin typeface="+mn-lt"/>
                <a:sym typeface="Symbol" pitchFamily="18" charset="2"/>
              </a:rPr>
              <a:t>Lebih</a:t>
            </a:r>
            <a:r>
              <a:rPr lang="en-US" sz="2000" b="1" dirty="0">
                <a:solidFill>
                  <a:schemeClr val="tx2"/>
                </a:solidFill>
                <a:latin typeface="+mn-lt"/>
                <a:sym typeface="Symbol" pitchFamily="18" charset="2"/>
              </a:rPr>
              <a:t> </a:t>
            </a:r>
            <a:r>
              <a:rPr lang="en-US" sz="2000" b="1" dirty="0" err="1">
                <a:solidFill>
                  <a:schemeClr val="tx2"/>
                </a:solidFill>
                <a:latin typeface="+mn-lt"/>
                <a:sym typeface="Symbol" pitchFamily="18" charset="2"/>
              </a:rPr>
              <a:t>dari</a:t>
            </a:r>
            <a:r>
              <a:rPr lang="en-US" sz="2000" b="1" dirty="0">
                <a:solidFill>
                  <a:schemeClr val="tx2"/>
                </a:solidFill>
                <a:latin typeface="+mn-lt"/>
                <a:sym typeface="Symbol" pitchFamily="18" charset="2"/>
              </a:rPr>
              <a:t> 50 ma</a:t>
            </a:r>
            <a:endParaRPr lang="en-US" sz="2000" dirty="0">
              <a:solidFill>
                <a:schemeClr val="tx2"/>
              </a:solidFill>
              <a:latin typeface="+mn-lt"/>
              <a:sym typeface="Symbol" pitchFamily="18" charset="2"/>
            </a:endParaRPr>
          </a:p>
          <a:p>
            <a:pPr>
              <a:tabLst>
                <a:tab pos="457200" algn="l"/>
              </a:tabLst>
              <a:defRPr/>
            </a:pPr>
            <a:r>
              <a:rPr lang="en-US" sz="2000" dirty="0">
                <a:solidFill>
                  <a:schemeClr val="tx2"/>
                </a:solidFill>
                <a:latin typeface="+mn-lt"/>
                <a:sym typeface="Symbol" pitchFamily="18" charset="2"/>
              </a:rPr>
              <a:t>	possible ventricular fib. (heart dysfunction, usually fatal)</a:t>
            </a:r>
          </a:p>
          <a:p>
            <a:pPr>
              <a:buFont typeface="Wingdings" pitchFamily="2" charset="2"/>
              <a:buChar char="Ø"/>
              <a:tabLst>
                <a:tab pos="457200" algn="l"/>
              </a:tabLst>
              <a:defRPr/>
            </a:pPr>
            <a:r>
              <a:rPr lang="en-US" sz="2000" b="1" dirty="0">
                <a:solidFill>
                  <a:schemeClr val="tx2"/>
                </a:solidFill>
                <a:latin typeface="+mn-lt"/>
                <a:sym typeface="Symbol" pitchFamily="18" charset="2"/>
              </a:rPr>
              <a:t>	100 ma </a:t>
            </a:r>
            <a:r>
              <a:rPr lang="en-US" sz="2000" b="1" dirty="0" err="1">
                <a:solidFill>
                  <a:schemeClr val="tx2"/>
                </a:solidFill>
                <a:latin typeface="+mn-lt"/>
                <a:sym typeface="Symbol" pitchFamily="18" charset="2"/>
              </a:rPr>
              <a:t>sampai</a:t>
            </a:r>
            <a:r>
              <a:rPr lang="en-US" sz="2000" b="1" dirty="0">
                <a:solidFill>
                  <a:schemeClr val="tx2"/>
                </a:solidFill>
                <a:latin typeface="+mn-lt"/>
                <a:sym typeface="Symbol" pitchFamily="18" charset="2"/>
              </a:rPr>
              <a:t> 4 amps</a:t>
            </a:r>
          </a:p>
          <a:p>
            <a:pPr>
              <a:tabLst>
                <a:tab pos="457200" algn="l"/>
              </a:tabLst>
              <a:defRPr/>
            </a:pPr>
            <a:r>
              <a:rPr lang="en-US" sz="2000" dirty="0">
                <a:solidFill>
                  <a:schemeClr val="tx2"/>
                </a:solidFill>
                <a:latin typeface="+mn-lt"/>
                <a:sym typeface="Symbol" pitchFamily="18" charset="2"/>
              </a:rPr>
              <a:t>	certain ventricular fibrillation, fatal</a:t>
            </a:r>
          </a:p>
          <a:p>
            <a:pPr>
              <a:buFont typeface="Wingdings" pitchFamily="2" charset="2"/>
              <a:buChar char="Ø"/>
              <a:tabLst>
                <a:tab pos="457200" algn="l"/>
              </a:tabLst>
              <a:defRPr/>
            </a:pPr>
            <a:r>
              <a:rPr lang="en-US" sz="2000" b="1" dirty="0">
                <a:solidFill>
                  <a:schemeClr val="tx2"/>
                </a:solidFill>
                <a:latin typeface="+mn-lt"/>
                <a:sym typeface="Symbol" pitchFamily="18" charset="2"/>
              </a:rPr>
              <a:t>	</a:t>
            </a:r>
            <a:r>
              <a:rPr lang="en-US" sz="2000" b="1" dirty="0" err="1">
                <a:solidFill>
                  <a:schemeClr val="tx2"/>
                </a:solidFill>
                <a:latin typeface="+mn-lt"/>
                <a:sym typeface="Symbol" pitchFamily="18" charset="2"/>
              </a:rPr>
              <a:t>Lebih</a:t>
            </a:r>
            <a:r>
              <a:rPr lang="en-US" sz="2000" b="1" dirty="0">
                <a:solidFill>
                  <a:schemeClr val="tx2"/>
                </a:solidFill>
                <a:latin typeface="+mn-lt"/>
                <a:sym typeface="Symbol" pitchFamily="18" charset="2"/>
              </a:rPr>
              <a:t> 4 amps</a:t>
            </a:r>
          </a:p>
          <a:p>
            <a:pPr>
              <a:tabLst>
                <a:tab pos="457200" algn="l"/>
              </a:tabLst>
              <a:defRPr/>
            </a:pPr>
            <a:r>
              <a:rPr lang="en-US" sz="2000" b="1" dirty="0">
                <a:solidFill>
                  <a:schemeClr val="tx2"/>
                </a:solidFill>
                <a:latin typeface="+mn-lt"/>
                <a:sym typeface="Symbol" pitchFamily="18" charset="2"/>
              </a:rPr>
              <a:t>	</a:t>
            </a:r>
            <a:r>
              <a:rPr lang="en-US" sz="2000" dirty="0">
                <a:solidFill>
                  <a:schemeClr val="tx2"/>
                </a:solidFill>
                <a:latin typeface="+mn-lt"/>
                <a:sym typeface="Symbol" pitchFamily="18" charset="2"/>
              </a:rPr>
              <a:t>heart paralysis; severe burns. Usually caused by &gt;600 volts</a:t>
            </a:r>
            <a:endParaRPr lang="en-US" sz="2000" b="1" dirty="0">
              <a:solidFill>
                <a:schemeClr val="tx2"/>
              </a:solidFill>
              <a:latin typeface="+mn-lt"/>
              <a:sym typeface="Symbol" pitchFamily="18" charset="2"/>
            </a:endParaRPr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title"/>
          </p:nvPr>
        </p:nvSpPr>
        <p:spPr>
          <a:xfrm>
            <a:off x="1140070" y="914401"/>
            <a:ext cx="6745166" cy="785813"/>
          </a:xfrm>
          <a:effectLst>
            <a:outerShdw dist="35921" dir="2700000" algn="ctr" rotWithShape="0">
              <a:schemeClr val="bg2"/>
            </a:outerShdw>
          </a:effectLst>
        </p:spPr>
        <p:txBody>
          <a:bodyPr lIns="92075" tIns="46038" rIns="92075" bIns="46038" anchor="ctr"/>
          <a:lstStyle/>
          <a:p>
            <a:pPr eaLnBrk="1" hangingPunct="1"/>
            <a:r>
              <a:rPr lang="en-US" sz="4000" smtClean="0"/>
              <a:t>Akibat Sengatan Listrik</a:t>
            </a:r>
            <a:endParaRPr lang="en-US" smtClean="0"/>
          </a:p>
        </p:txBody>
      </p:sp>
      <p:sp>
        <p:nvSpPr>
          <p:cNvPr id="9221" name="Line 6"/>
          <p:cNvSpPr>
            <a:spLocks noChangeShapeType="1"/>
          </p:cNvSpPr>
          <p:nvPr/>
        </p:nvSpPr>
        <p:spPr bwMode="auto">
          <a:xfrm>
            <a:off x="323850" y="836613"/>
            <a:ext cx="8534400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" y="192833"/>
            <a:ext cx="2209800" cy="7215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Line 2"/>
          <p:cNvSpPr>
            <a:spLocks noChangeShapeType="1"/>
          </p:cNvSpPr>
          <p:nvPr/>
        </p:nvSpPr>
        <p:spPr bwMode="auto">
          <a:xfrm>
            <a:off x="323850" y="836613"/>
            <a:ext cx="8534400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2" name="Group 13"/>
          <p:cNvGrpSpPr>
            <a:grpSpLocks/>
          </p:cNvGrpSpPr>
          <p:nvPr/>
        </p:nvGrpSpPr>
        <p:grpSpPr bwMode="auto">
          <a:xfrm>
            <a:off x="215412" y="3486150"/>
            <a:ext cx="1771650" cy="2895600"/>
            <a:chOff x="0" y="1728"/>
            <a:chExt cx="1116" cy="1824"/>
          </a:xfrm>
        </p:grpSpPr>
        <p:sp>
          <p:nvSpPr>
            <p:cNvPr id="29710" name="Rectangle 14"/>
            <p:cNvSpPr>
              <a:spLocks noChangeArrowheads="1"/>
            </p:cNvSpPr>
            <p:nvPr/>
          </p:nvSpPr>
          <p:spPr bwMode="auto">
            <a:xfrm>
              <a:off x="478" y="1750"/>
              <a:ext cx="75" cy="584"/>
            </a:xfrm>
            <a:prstGeom prst="rect">
              <a:avLst/>
            </a:prstGeom>
            <a:solidFill>
              <a:srgbClr val="7F7F7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11" name="Rectangle 15"/>
            <p:cNvSpPr>
              <a:spLocks noChangeArrowheads="1"/>
            </p:cNvSpPr>
            <p:nvPr/>
          </p:nvSpPr>
          <p:spPr bwMode="auto">
            <a:xfrm>
              <a:off x="634" y="1764"/>
              <a:ext cx="62" cy="606"/>
            </a:xfrm>
            <a:prstGeom prst="rect">
              <a:avLst/>
            </a:prstGeom>
            <a:solidFill>
              <a:srgbClr val="7F7F7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12" name="Freeform 16"/>
            <p:cNvSpPr>
              <a:spLocks/>
            </p:cNvSpPr>
            <p:nvPr/>
          </p:nvSpPr>
          <p:spPr bwMode="auto">
            <a:xfrm>
              <a:off x="904" y="2360"/>
              <a:ext cx="205" cy="1192"/>
            </a:xfrm>
            <a:custGeom>
              <a:avLst/>
              <a:gdLst>
                <a:gd name="T0" fmla="*/ 0 w 442"/>
                <a:gd name="T1" fmla="*/ 1 h 2385"/>
                <a:gd name="T2" fmla="*/ 8 w 442"/>
                <a:gd name="T3" fmla="*/ 1068 h 2385"/>
                <a:gd name="T4" fmla="*/ 186 w 442"/>
                <a:gd name="T5" fmla="*/ 1192 h 2385"/>
                <a:gd name="T6" fmla="*/ 205 w 442"/>
                <a:gd name="T7" fmla="*/ 11 h 2385"/>
                <a:gd name="T8" fmla="*/ 202 w 442"/>
                <a:gd name="T9" fmla="*/ 11 h 2385"/>
                <a:gd name="T10" fmla="*/ 196 w 442"/>
                <a:gd name="T11" fmla="*/ 10 h 2385"/>
                <a:gd name="T12" fmla="*/ 186 w 442"/>
                <a:gd name="T13" fmla="*/ 10 h 2385"/>
                <a:gd name="T14" fmla="*/ 173 w 442"/>
                <a:gd name="T15" fmla="*/ 9 h 2385"/>
                <a:gd name="T16" fmla="*/ 158 w 442"/>
                <a:gd name="T17" fmla="*/ 8 h 2385"/>
                <a:gd name="T18" fmla="*/ 140 w 442"/>
                <a:gd name="T19" fmla="*/ 6 h 2385"/>
                <a:gd name="T20" fmla="*/ 121 w 442"/>
                <a:gd name="T21" fmla="*/ 5 h 2385"/>
                <a:gd name="T22" fmla="*/ 103 w 442"/>
                <a:gd name="T23" fmla="*/ 4 h 2385"/>
                <a:gd name="T24" fmla="*/ 84 w 442"/>
                <a:gd name="T25" fmla="*/ 4 h 2385"/>
                <a:gd name="T26" fmla="*/ 65 w 442"/>
                <a:gd name="T27" fmla="*/ 3 h 2385"/>
                <a:gd name="T28" fmla="*/ 47 w 442"/>
                <a:gd name="T29" fmla="*/ 2 h 2385"/>
                <a:gd name="T30" fmla="*/ 32 w 442"/>
                <a:gd name="T31" fmla="*/ 1 h 2385"/>
                <a:gd name="T32" fmla="*/ 19 w 442"/>
                <a:gd name="T33" fmla="*/ 1 h 2385"/>
                <a:gd name="T34" fmla="*/ 9 w 442"/>
                <a:gd name="T35" fmla="*/ 0 h 2385"/>
                <a:gd name="T36" fmla="*/ 2 w 442"/>
                <a:gd name="T37" fmla="*/ 0 h 2385"/>
                <a:gd name="T38" fmla="*/ 0 w 442"/>
                <a:gd name="T39" fmla="*/ 1 h 2385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442" h="2385">
                  <a:moveTo>
                    <a:pt x="0" y="2"/>
                  </a:moveTo>
                  <a:lnTo>
                    <a:pt x="17" y="2136"/>
                  </a:lnTo>
                  <a:lnTo>
                    <a:pt x="400" y="2385"/>
                  </a:lnTo>
                  <a:lnTo>
                    <a:pt x="442" y="22"/>
                  </a:lnTo>
                  <a:lnTo>
                    <a:pt x="436" y="22"/>
                  </a:lnTo>
                  <a:lnTo>
                    <a:pt x="423" y="20"/>
                  </a:lnTo>
                  <a:lnTo>
                    <a:pt x="402" y="20"/>
                  </a:lnTo>
                  <a:lnTo>
                    <a:pt x="373" y="18"/>
                  </a:lnTo>
                  <a:lnTo>
                    <a:pt x="340" y="16"/>
                  </a:lnTo>
                  <a:lnTo>
                    <a:pt x="302" y="13"/>
                  </a:lnTo>
                  <a:lnTo>
                    <a:pt x="261" y="11"/>
                  </a:lnTo>
                  <a:lnTo>
                    <a:pt x="221" y="9"/>
                  </a:lnTo>
                  <a:lnTo>
                    <a:pt x="181" y="8"/>
                  </a:lnTo>
                  <a:lnTo>
                    <a:pt x="140" y="6"/>
                  </a:lnTo>
                  <a:lnTo>
                    <a:pt x="102" y="4"/>
                  </a:lnTo>
                  <a:lnTo>
                    <a:pt x="69" y="2"/>
                  </a:lnTo>
                  <a:lnTo>
                    <a:pt x="40" y="2"/>
                  </a:lnTo>
                  <a:lnTo>
                    <a:pt x="19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7F7F7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13" name="Rectangle 17"/>
            <p:cNvSpPr>
              <a:spLocks noChangeArrowheads="1"/>
            </p:cNvSpPr>
            <p:nvPr/>
          </p:nvSpPr>
          <p:spPr bwMode="auto">
            <a:xfrm>
              <a:off x="449" y="2352"/>
              <a:ext cx="527" cy="1098"/>
            </a:xfrm>
            <a:prstGeom prst="rect">
              <a:avLst/>
            </a:prstGeom>
            <a:solidFill>
              <a:srgbClr val="4C4C4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14" name="Freeform 18"/>
            <p:cNvSpPr>
              <a:spLocks/>
            </p:cNvSpPr>
            <p:nvPr/>
          </p:nvSpPr>
          <p:spPr bwMode="auto">
            <a:xfrm>
              <a:off x="225" y="2222"/>
              <a:ext cx="191" cy="1142"/>
            </a:xfrm>
            <a:custGeom>
              <a:avLst/>
              <a:gdLst>
                <a:gd name="T0" fmla="*/ 38 w 411"/>
                <a:gd name="T1" fmla="*/ 0 h 2285"/>
                <a:gd name="T2" fmla="*/ 38 w 411"/>
                <a:gd name="T3" fmla="*/ 46 h 2285"/>
                <a:gd name="T4" fmla="*/ 36 w 411"/>
                <a:gd name="T5" fmla="*/ 168 h 2285"/>
                <a:gd name="T6" fmla="*/ 33 w 411"/>
                <a:gd name="T7" fmla="*/ 339 h 2285"/>
                <a:gd name="T8" fmla="*/ 29 w 411"/>
                <a:gd name="T9" fmla="*/ 537 h 2285"/>
                <a:gd name="T10" fmla="*/ 25 w 411"/>
                <a:gd name="T11" fmla="*/ 735 h 2285"/>
                <a:gd name="T12" fmla="*/ 19 w 411"/>
                <a:gd name="T13" fmla="*/ 906 h 2285"/>
                <a:gd name="T14" fmla="*/ 12 w 411"/>
                <a:gd name="T15" fmla="*/ 1028 h 2285"/>
                <a:gd name="T16" fmla="*/ 2 w 411"/>
                <a:gd name="T17" fmla="*/ 1074 h 2285"/>
                <a:gd name="T18" fmla="*/ 0 w 411"/>
                <a:gd name="T19" fmla="*/ 1075 h 2285"/>
                <a:gd name="T20" fmla="*/ 2 w 411"/>
                <a:gd name="T21" fmla="*/ 1077 h 2285"/>
                <a:gd name="T22" fmla="*/ 9 w 411"/>
                <a:gd name="T23" fmla="*/ 1081 h 2285"/>
                <a:gd name="T24" fmla="*/ 19 w 411"/>
                <a:gd name="T25" fmla="*/ 1085 h 2285"/>
                <a:gd name="T26" fmla="*/ 31 w 411"/>
                <a:gd name="T27" fmla="*/ 1090 h 2285"/>
                <a:gd name="T28" fmla="*/ 46 w 411"/>
                <a:gd name="T29" fmla="*/ 1096 h 2285"/>
                <a:gd name="T30" fmla="*/ 62 w 411"/>
                <a:gd name="T31" fmla="*/ 1102 h 2285"/>
                <a:gd name="T32" fmla="*/ 80 w 411"/>
                <a:gd name="T33" fmla="*/ 1108 h 2285"/>
                <a:gd name="T34" fmla="*/ 98 w 411"/>
                <a:gd name="T35" fmla="*/ 1114 h 2285"/>
                <a:gd name="T36" fmla="*/ 115 w 411"/>
                <a:gd name="T37" fmla="*/ 1121 h 2285"/>
                <a:gd name="T38" fmla="*/ 132 w 411"/>
                <a:gd name="T39" fmla="*/ 1126 h 2285"/>
                <a:gd name="T40" fmla="*/ 146 w 411"/>
                <a:gd name="T41" fmla="*/ 1131 h 2285"/>
                <a:gd name="T42" fmla="*/ 159 w 411"/>
                <a:gd name="T43" fmla="*/ 1136 h 2285"/>
                <a:gd name="T44" fmla="*/ 169 w 411"/>
                <a:gd name="T45" fmla="*/ 1139 h 2285"/>
                <a:gd name="T46" fmla="*/ 175 w 411"/>
                <a:gd name="T47" fmla="*/ 1141 h 2285"/>
                <a:gd name="T48" fmla="*/ 178 w 411"/>
                <a:gd name="T49" fmla="*/ 1142 h 2285"/>
                <a:gd name="T50" fmla="*/ 191 w 411"/>
                <a:gd name="T51" fmla="*/ 134 h 2285"/>
                <a:gd name="T52" fmla="*/ 38 w 411"/>
                <a:gd name="T53" fmla="*/ 0 h 2285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0" t="0" r="r" b="b"/>
              <a:pathLst>
                <a:path w="411" h="2285">
                  <a:moveTo>
                    <a:pt x="81" y="0"/>
                  </a:moveTo>
                  <a:lnTo>
                    <a:pt x="81" y="92"/>
                  </a:lnTo>
                  <a:lnTo>
                    <a:pt x="77" y="336"/>
                  </a:lnTo>
                  <a:lnTo>
                    <a:pt x="71" y="679"/>
                  </a:lnTo>
                  <a:lnTo>
                    <a:pt x="63" y="1074"/>
                  </a:lnTo>
                  <a:lnTo>
                    <a:pt x="54" y="1470"/>
                  </a:lnTo>
                  <a:lnTo>
                    <a:pt x="40" y="1813"/>
                  </a:lnTo>
                  <a:lnTo>
                    <a:pt x="25" y="2057"/>
                  </a:lnTo>
                  <a:lnTo>
                    <a:pt x="5" y="2149"/>
                  </a:lnTo>
                  <a:lnTo>
                    <a:pt x="0" y="2151"/>
                  </a:lnTo>
                  <a:lnTo>
                    <a:pt x="5" y="2155"/>
                  </a:lnTo>
                  <a:lnTo>
                    <a:pt x="19" y="2162"/>
                  </a:lnTo>
                  <a:lnTo>
                    <a:pt x="40" y="2171"/>
                  </a:lnTo>
                  <a:lnTo>
                    <a:pt x="67" y="2181"/>
                  </a:lnTo>
                  <a:lnTo>
                    <a:pt x="100" y="2192"/>
                  </a:lnTo>
                  <a:lnTo>
                    <a:pt x="134" y="2204"/>
                  </a:lnTo>
                  <a:lnTo>
                    <a:pt x="173" y="2217"/>
                  </a:lnTo>
                  <a:lnTo>
                    <a:pt x="211" y="2229"/>
                  </a:lnTo>
                  <a:lnTo>
                    <a:pt x="248" y="2242"/>
                  </a:lnTo>
                  <a:lnTo>
                    <a:pt x="283" y="2252"/>
                  </a:lnTo>
                  <a:lnTo>
                    <a:pt x="315" y="2263"/>
                  </a:lnTo>
                  <a:lnTo>
                    <a:pt x="342" y="2272"/>
                  </a:lnTo>
                  <a:lnTo>
                    <a:pt x="363" y="2279"/>
                  </a:lnTo>
                  <a:lnTo>
                    <a:pt x="377" y="2283"/>
                  </a:lnTo>
                  <a:lnTo>
                    <a:pt x="383" y="2285"/>
                  </a:lnTo>
                  <a:lnTo>
                    <a:pt x="411" y="268"/>
                  </a:lnTo>
                  <a:lnTo>
                    <a:pt x="81" y="0"/>
                  </a:ln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15" name="Freeform 19"/>
            <p:cNvSpPr>
              <a:spLocks/>
            </p:cNvSpPr>
            <p:nvPr/>
          </p:nvSpPr>
          <p:spPr bwMode="auto">
            <a:xfrm>
              <a:off x="0" y="3018"/>
              <a:ext cx="589" cy="484"/>
            </a:xfrm>
            <a:custGeom>
              <a:avLst/>
              <a:gdLst>
                <a:gd name="T0" fmla="*/ 468 w 1276"/>
                <a:gd name="T1" fmla="*/ 0 h 968"/>
                <a:gd name="T2" fmla="*/ 424 w 1276"/>
                <a:gd name="T3" fmla="*/ 63 h 968"/>
                <a:gd name="T4" fmla="*/ 384 w 1276"/>
                <a:gd name="T5" fmla="*/ 135 h 968"/>
                <a:gd name="T6" fmla="*/ 362 w 1276"/>
                <a:gd name="T7" fmla="*/ 198 h 968"/>
                <a:gd name="T8" fmla="*/ 335 w 1276"/>
                <a:gd name="T9" fmla="*/ 269 h 968"/>
                <a:gd name="T10" fmla="*/ 281 w 1276"/>
                <a:gd name="T11" fmla="*/ 282 h 968"/>
                <a:gd name="T12" fmla="*/ 205 w 1276"/>
                <a:gd name="T13" fmla="*/ 234 h 968"/>
                <a:gd name="T14" fmla="*/ 81 w 1276"/>
                <a:gd name="T15" fmla="*/ 198 h 968"/>
                <a:gd name="T16" fmla="*/ 0 w 1276"/>
                <a:gd name="T17" fmla="*/ 189 h 968"/>
                <a:gd name="T18" fmla="*/ 66 w 1276"/>
                <a:gd name="T19" fmla="*/ 247 h 968"/>
                <a:gd name="T20" fmla="*/ 124 w 1276"/>
                <a:gd name="T21" fmla="*/ 310 h 968"/>
                <a:gd name="T22" fmla="*/ 134 w 1276"/>
                <a:gd name="T23" fmla="*/ 382 h 968"/>
                <a:gd name="T24" fmla="*/ 98 w 1276"/>
                <a:gd name="T25" fmla="*/ 440 h 968"/>
                <a:gd name="T26" fmla="*/ 205 w 1276"/>
                <a:gd name="T27" fmla="*/ 458 h 968"/>
                <a:gd name="T28" fmla="*/ 281 w 1276"/>
                <a:gd name="T29" fmla="*/ 484 h 968"/>
                <a:gd name="T30" fmla="*/ 392 w 1276"/>
                <a:gd name="T31" fmla="*/ 480 h 968"/>
                <a:gd name="T32" fmla="*/ 459 w 1276"/>
                <a:gd name="T33" fmla="*/ 444 h 968"/>
                <a:gd name="T34" fmla="*/ 473 w 1276"/>
                <a:gd name="T35" fmla="*/ 408 h 968"/>
                <a:gd name="T36" fmla="*/ 521 w 1276"/>
                <a:gd name="T37" fmla="*/ 287 h 968"/>
                <a:gd name="T38" fmla="*/ 561 w 1276"/>
                <a:gd name="T39" fmla="*/ 148 h 968"/>
                <a:gd name="T40" fmla="*/ 589 w 1276"/>
                <a:gd name="T41" fmla="*/ 45 h 968"/>
                <a:gd name="T42" fmla="*/ 540 w 1276"/>
                <a:gd name="T43" fmla="*/ 5 h 968"/>
                <a:gd name="T44" fmla="*/ 537 w 1276"/>
                <a:gd name="T45" fmla="*/ 5 h 968"/>
                <a:gd name="T46" fmla="*/ 529 w 1276"/>
                <a:gd name="T47" fmla="*/ 5 h 968"/>
                <a:gd name="T48" fmla="*/ 517 w 1276"/>
                <a:gd name="T49" fmla="*/ 4 h 968"/>
                <a:gd name="T50" fmla="*/ 505 w 1276"/>
                <a:gd name="T51" fmla="*/ 4 h 968"/>
                <a:gd name="T52" fmla="*/ 491 w 1276"/>
                <a:gd name="T53" fmla="*/ 3 h 968"/>
                <a:gd name="T54" fmla="*/ 480 w 1276"/>
                <a:gd name="T55" fmla="*/ 2 h 968"/>
                <a:gd name="T56" fmla="*/ 471 w 1276"/>
                <a:gd name="T57" fmla="*/ 1 h 968"/>
                <a:gd name="T58" fmla="*/ 468 w 1276"/>
                <a:gd name="T59" fmla="*/ 0 h 968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1276" h="968">
                  <a:moveTo>
                    <a:pt x="1014" y="0"/>
                  </a:moveTo>
                  <a:lnTo>
                    <a:pt x="918" y="125"/>
                  </a:lnTo>
                  <a:lnTo>
                    <a:pt x="831" y="269"/>
                  </a:lnTo>
                  <a:lnTo>
                    <a:pt x="785" y="395"/>
                  </a:lnTo>
                  <a:lnTo>
                    <a:pt x="725" y="538"/>
                  </a:lnTo>
                  <a:lnTo>
                    <a:pt x="608" y="564"/>
                  </a:lnTo>
                  <a:lnTo>
                    <a:pt x="444" y="467"/>
                  </a:lnTo>
                  <a:lnTo>
                    <a:pt x="175" y="395"/>
                  </a:lnTo>
                  <a:lnTo>
                    <a:pt x="0" y="378"/>
                  </a:lnTo>
                  <a:lnTo>
                    <a:pt x="144" y="493"/>
                  </a:lnTo>
                  <a:lnTo>
                    <a:pt x="269" y="620"/>
                  </a:lnTo>
                  <a:lnTo>
                    <a:pt x="291" y="764"/>
                  </a:lnTo>
                  <a:lnTo>
                    <a:pt x="212" y="879"/>
                  </a:lnTo>
                  <a:lnTo>
                    <a:pt x="444" y="915"/>
                  </a:lnTo>
                  <a:lnTo>
                    <a:pt x="608" y="968"/>
                  </a:lnTo>
                  <a:lnTo>
                    <a:pt x="850" y="959"/>
                  </a:lnTo>
                  <a:lnTo>
                    <a:pt x="995" y="888"/>
                  </a:lnTo>
                  <a:lnTo>
                    <a:pt x="1025" y="815"/>
                  </a:lnTo>
                  <a:lnTo>
                    <a:pt x="1129" y="573"/>
                  </a:lnTo>
                  <a:lnTo>
                    <a:pt x="1216" y="296"/>
                  </a:lnTo>
                  <a:lnTo>
                    <a:pt x="1276" y="89"/>
                  </a:lnTo>
                  <a:lnTo>
                    <a:pt x="1170" y="9"/>
                  </a:lnTo>
                  <a:lnTo>
                    <a:pt x="1164" y="9"/>
                  </a:lnTo>
                  <a:lnTo>
                    <a:pt x="1145" y="9"/>
                  </a:lnTo>
                  <a:lnTo>
                    <a:pt x="1120" y="7"/>
                  </a:lnTo>
                  <a:lnTo>
                    <a:pt x="1093" y="7"/>
                  </a:lnTo>
                  <a:lnTo>
                    <a:pt x="1064" y="6"/>
                  </a:lnTo>
                  <a:lnTo>
                    <a:pt x="1039" y="4"/>
                  </a:lnTo>
                  <a:lnTo>
                    <a:pt x="1020" y="2"/>
                  </a:lnTo>
                  <a:lnTo>
                    <a:pt x="1014" y="0"/>
                  </a:lnTo>
                  <a:close/>
                </a:path>
              </a:pathLst>
            </a:custGeom>
            <a:solidFill>
              <a:srgbClr val="00CC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16" name="Freeform 20"/>
            <p:cNvSpPr>
              <a:spLocks/>
            </p:cNvSpPr>
            <p:nvPr/>
          </p:nvSpPr>
          <p:spPr bwMode="auto">
            <a:xfrm>
              <a:off x="13" y="2756"/>
              <a:ext cx="282" cy="443"/>
            </a:xfrm>
            <a:custGeom>
              <a:avLst/>
              <a:gdLst>
                <a:gd name="T0" fmla="*/ 89 w 610"/>
                <a:gd name="T1" fmla="*/ 0 h 887"/>
                <a:gd name="T2" fmla="*/ 192 w 610"/>
                <a:gd name="T3" fmla="*/ 32 h 887"/>
                <a:gd name="T4" fmla="*/ 237 w 610"/>
                <a:gd name="T5" fmla="*/ 95 h 887"/>
                <a:gd name="T6" fmla="*/ 227 w 610"/>
                <a:gd name="T7" fmla="*/ 139 h 887"/>
                <a:gd name="T8" fmla="*/ 282 w 610"/>
                <a:gd name="T9" fmla="*/ 191 h 887"/>
                <a:gd name="T10" fmla="*/ 263 w 610"/>
                <a:gd name="T11" fmla="*/ 241 h 887"/>
                <a:gd name="T12" fmla="*/ 282 w 610"/>
                <a:gd name="T13" fmla="*/ 286 h 887"/>
                <a:gd name="T14" fmla="*/ 263 w 610"/>
                <a:gd name="T15" fmla="*/ 371 h 887"/>
                <a:gd name="T16" fmla="*/ 215 w 610"/>
                <a:gd name="T17" fmla="*/ 407 h 887"/>
                <a:gd name="T18" fmla="*/ 120 w 610"/>
                <a:gd name="T19" fmla="*/ 399 h 887"/>
                <a:gd name="T20" fmla="*/ 98 w 610"/>
                <a:gd name="T21" fmla="*/ 443 h 887"/>
                <a:gd name="T22" fmla="*/ 44 w 610"/>
                <a:gd name="T23" fmla="*/ 390 h 887"/>
                <a:gd name="T24" fmla="*/ 0 w 610"/>
                <a:gd name="T25" fmla="*/ 254 h 887"/>
                <a:gd name="T26" fmla="*/ 85 w 610"/>
                <a:gd name="T27" fmla="*/ 129 h 887"/>
                <a:gd name="T28" fmla="*/ 86 w 610"/>
                <a:gd name="T29" fmla="*/ 110 h 887"/>
                <a:gd name="T30" fmla="*/ 87 w 610"/>
                <a:gd name="T31" fmla="*/ 68 h 887"/>
                <a:gd name="T32" fmla="*/ 88 w 610"/>
                <a:gd name="T33" fmla="*/ 24 h 887"/>
                <a:gd name="T34" fmla="*/ 89 w 610"/>
                <a:gd name="T35" fmla="*/ 0 h 887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610" h="887">
                  <a:moveTo>
                    <a:pt x="192" y="0"/>
                  </a:moveTo>
                  <a:lnTo>
                    <a:pt x="415" y="64"/>
                  </a:lnTo>
                  <a:lnTo>
                    <a:pt x="512" y="191"/>
                  </a:lnTo>
                  <a:lnTo>
                    <a:pt x="492" y="278"/>
                  </a:lnTo>
                  <a:lnTo>
                    <a:pt x="610" y="383"/>
                  </a:lnTo>
                  <a:lnTo>
                    <a:pt x="569" y="483"/>
                  </a:lnTo>
                  <a:lnTo>
                    <a:pt x="610" y="573"/>
                  </a:lnTo>
                  <a:lnTo>
                    <a:pt x="569" y="742"/>
                  </a:lnTo>
                  <a:lnTo>
                    <a:pt x="464" y="815"/>
                  </a:lnTo>
                  <a:lnTo>
                    <a:pt x="260" y="798"/>
                  </a:lnTo>
                  <a:lnTo>
                    <a:pt x="213" y="887"/>
                  </a:lnTo>
                  <a:lnTo>
                    <a:pt x="96" y="780"/>
                  </a:lnTo>
                  <a:lnTo>
                    <a:pt x="0" y="509"/>
                  </a:lnTo>
                  <a:lnTo>
                    <a:pt x="183" y="258"/>
                  </a:lnTo>
                  <a:lnTo>
                    <a:pt x="185" y="221"/>
                  </a:lnTo>
                  <a:lnTo>
                    <a:pt x="188" y="136"/>
                  </a:lnTo>
                  <a:lnTo>
                    <a:pt x="190" y="48"/>
                  </a:lnTo>
                  <a:lnTo>
                    <a:pt x="192" y="0"/>
                  </a:lnTo>
                  <a:close/>
                </a:path>
              </a:pathLst>
            </a:custGeom>
            <a:solidFill>
              <a:srgbClr val="E5A5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17" name="Freeform 21"/>
            <p:cNvSpPr>
              <a:spLocks/>
            </p:cNvSpPr>
            <p:nvPr/>
          </p:nvSpPr>
          <p:spPr bwMode="auto">
            <a:xfrm>
              <a:off x="100" y="1728"/>
              <a:ext cx="1016" cy="1796"/>
            </a:xfrm>
            <a:custGeom>
              <a:avLst/>
              <a:gdLst>
                <a:gd name="T0" fmla="*/ 298 w 2202"/>
                <a:gd name="T1" fmla="*/ 1137 h 3593"/>
                <a:gd name="T2" fmla="*/ 312 w 2202"/>
                <a:gd name="T3" fmla="*/ 1182 h 3593"/>
                <a:gd name="T4" fmla="*/ 356 w 2202"/>
                <a:gd name="T5" fmla="*/ 1197 h 3593"/>
                <a:gd name="T6" fmla="*/ 400 w 2202"/>
                <a:gd name="T7" fmla="*/ 1067 h 3593"/>
                <a:gd name="T8" fmla="*/ 324 w 2202"/>
                <a:gd name="T9" fmla="*/ 891 h 3593"/>
                <a:gd name="T10" fmla="*/ 161 w 2202"/>
                <a:gd name="T11" fmla="*/ 749 h 3593"/>
                <a:gd name="T12" fmla="*/ 166 w 2202"/>
                <a:gd name="T13" fmla="*/ 1173 h 3593"/>
                <a:gd name="T14" fmla="*/ 203 w 2202"/>
                <a:gd name="T15" fmla="*/ 1288 h 3593"/>
                <a:gd name="T16" fmla="*/ 140 w 2202"/>
                <a:gd name="T17" fmla="*/ 1432 h 3593"/>
                <a:gd name="T18" fmla="*/ 37 w 2202"/>
                <a:gd name="T19" fmla="*/ 1429 h 3593"/>
                <a:gd name="T20" fmla="*/ 72 w 2202"/>
                <a:gd name="T21" fmla="*/ 1420 h 3593"/>
                <a:gd name="T22" fmla="*/ 193 w 2202"/>
                <a:gd name="T23" fmla="*/ 1336 h 3593"/>
                <a:gd name="T24" fmla="*/ 155 w 2202"/>
                <a:gd name="T25" fmla="*/ 1258 h 3593"/>
                <a:gd name="T26" fmla="*/ 173 w 2202"/>
                <a:gd name="T27" fmla="*/ 1197 h 3593"/>
                <a:gd name="T28" fmla="*/ 114 w 2202"/>
                <a:gd name="T29" fmla="*/ 1089 h 3593"/>
                <a:gd name="T30" fmla="*/ 56 w 2202"/>
                <a:gd name="T31" fmla="*/ 1035 h 3593"/>
                <a:gd name="T32" fmla="*/ 138 w 2202"/>
                <a:gd name="T33" fmla="*/ 922 h 3593"/>
                <a:gd name="T34" fmla="*/ 137 w 2202"/>
                <a:gd name="T35" fmla="*/ 670 h 3593"/>
                <a:gd name="T36" fmla="*/ 91 w 2202"/>
                <a:gd name="T37" fmla="*/ 581 h 3593"/>
                <a:gd name="T38" fmla="*/ 93 w 2202"/>
                <a:gd name="T39" fmla="*/ 480 h 3593"/>
                <a:gd name="T40" fmla="*/ 259 w 2202"/>
                <a:gd name="T41" fmla="*/ 487 h 3593"/>
                <a:gd name="T42" fmla="*/ 381 w 2202"/>
                <a:gd name="T43" fmla="*/ 383 h 3593"/>
                <a:gd name="T44" fmla="*/ 394 w 2202"/>
                <a:gd name="T45" fmla="*/ 146 h 3593"/>
                <a:gd name="T46" fmla="*/ 409 w 2202"/>
                <a:gd name="T47" fmla="*/ 574 h 3593"/>
                <a:gd name="T48" fmla="*/ 454 w 2202"/>
                <a:gd name="T49" fmla="*/ 12 h 3593"/>
                <a:gd name="T50" fmla="*/ 531 w 2202"/>
                <a:gd name="T51" fmla="*/ 403 h 3593"/>
                <a:gd name="T52" fmla="*/ 550 w 2202"/>
                <a:gd name="T53" fmla="*/ 96 h 3593"/>
                <a:gd name="T54" fmla="*/ 568 w 2202"/>
                <a:gd name="T55" fmla="*/ 571 h 3593"/>
                <a:gd name="T56" fmla="*/ 585 w 2202"/>
                <a:gd name="T57" fmla="*/ 92 h 3593"/>
                <a:gd name="T58" fmla="*/ 593 w 2202"/>
                <a:gd name="T59" fmla="*/ 439 h 3593"/>
                <a:gd name="T60" fmla="*/ 1016 w 2202"/>
                <a:gd name="T61" fmla="*/ 670 h 3593"/>
                <a:gd name="T62" fmla="*/ 986 w 2202"/>
                <a:gd name="T63" fmla="*/ 1468 h 3593"/>
                <a:gd name="T64" fmla="*/ 940 w 2202"/>
                <a:gd name="T65" fmla="*/ 653 h 3593"/>
                <a:gd name="T66" fmla="*/ 854 w 2202"/>
                <a:gd name="T67" fmla="*/ 653 h 3593"/>
                <a:gd name="T68" fmla="*/ 825 w 2202"/>
                <a:gd name="T69" fmla="*/ 1286 h 3593"/>
                <a:gd name="T70" fmla="*/ 819 w 2202"/>
                <a:gd name="T71" fmla="*/ 970 h 3593"/>
                <a:gd name="T72" fmla="*/ 720 w 2202"/>
                <a:gd name="T73" fmla="*/ 651 h 3593"/>
                <a:gd name="T74" fmla="*/ 666 w 2202"/>
                <a:gd name="T75" fmla="*/ 660 h 3593"/>
                <a:gd name="T76" fmla="*/ 591 w 2202"/>
                <a:gd name="T77" fmla="*/ 834 h 3593"/>
                <a:gd name="T78" fmla="*/ 502 w 2202"/>
                <a:gd name="T79" fmla="*/ 845 h 3593"/>
                <a:gd name="T80" fmla="*/ 455 w 2202"/>
                <a:gd name="T81" fmla="*/ 1067 h 3593"/>
                <a:gd name="T82" fmla="*/ 491 w 2202"/>
                <a:gd name="T83" fmla="*/ 963 h 3593"/>
                <a:gd name="T84" fmla="*/ 526 w 2202"/>
                <a:gd name="T85" fmla="*/ 938 h 3593"/>
                <a:gd name="T86" fmla="*/ 578 w 2202"/>
                <a:gd name="T87" fmla="*/ 1030 h 3593"/>
                <a:gd name="T88" fmla="*/ 575 w 2202"/>
                <a:gd name="T89" fmla="*/ 1412 h 3593"/>
                <a:gd name="T90" fmla="*/ 519 w 2202"/>
                <a:gd name="T91" fmla="*/ 1495 h 3593"/>
                <a:gd name="T92" fmla="*/ 486 w 2202"/>
                <a:gd name="T93" fmla="*/ 1470 h 3593"/>
                <a:gd name="T94" fmla="*/ 400 w 2202"/>
                <a:gd name="T95" fmla="*/ 1670 h 3593"/>
                <a:gd name="T96" fmla="*/ 347 w 2202"/>
                <a:gd name="T97" fmla="*/ 1763 h 3593"/>
                <a:gd name="T98" fmla="*/ 255 w 2202"/>
                <a:gd name="T99" fmla="*/ 1793 h 3593"/>
                <a:gd name="T100" fmla="*/ 67 w 2202"/>
                <a:gd name="T101" fmla="*/ 1753 h 3593"/>
                <a:gd name="T102" fmla="*/ 7 w 2202"/>
                <a:gd name="T103" fmla="*/ 1727 h 3593"/>
                <a:gd name="T104" fmla="*/ 153 w 2202"/>
                <a:gd name="T105" fmla="*/ 1760 h 3593"/>
                <a:gd name="T106" fmla="*/ 296 w 2202"/>
                <a:gd name="T107" fmla="*/ 1760 h 3593"/>
                <a:gd name="T108" fmla="*/ 374 w 2202"/>
                <a:gd name="T109" fmla="*/ 1673 h 3593"/>
                <a:gd name="T110" fmla="*/ 430 w 2202"/>
                <a:gd name="T111" fmla="*/ 1540 h 3593"/>
                <a:gd name="T112" fmla="*/ 464 w 2202"/>
                <a:gd name="T113" fmla="*/ 1337 h 3593"/>
                <a:gd name="T114" fmla="*/ 324 w 2202"/>
                <a:gd name="T115" fmla="*/ 1373 h 3593"/>
                <a:gd name="T116" fmla="*/ 226 w 2202"/>
                <a:gd name="T117" fmla="*/ 1607 h 3593"/>
                <a:gd name="T118" fmla="*/ 169 w 2202"/>
                <a:gd name="T119" fmla="*/ 1586 h 3593"/>
                <a:gd name="T120" fmla="*/ 42 w 2202"/>
                <a:gd name="T121" fmla="*/ 1511 h 3593"/>
                <a:gd name="T122" fmla="*/ 187 w 2202"/>
                <a:gd name="T123" fmla="*/ 1563 h 3593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0" t="0" r="r" b="b"/>
              <a:pathLst>
                <a:path w="2202" h="3593">
                  <a:moveTo>
                    <a:pt x="614" y="2801"/>
                  </a:moveTo>
                  <a:lnTo>
                    <a:pt x="628" y="2783"/>
                  </a:lnTo>
                  <a:lnTo>
                    <a:pt x="624" y="2771"/>
                  </a:lnTo>
                  <a:lnTo>
                    <a:pt x="624" y="2723"/>
                  </a:lnTo>
                  <a:lnTo>
                    <a:pt x="624" y="2684"/>
                  </a:lnTo>
                  <a:lnTo>
                    <a:pt x="637" y="2484"/>
                  </a:lnTo>
                  <a:lnTo>
                    <a:pt x="641" y="2404"/>
                  </a:lnTo>
                  <a:lnTo>
                    <a:pt x="643" y="2333"/>
                  </a:lnTo>
                  <a:lnTo>
                    <a:pt x="645" y="2274"/>
                  </a:lnTo>
                  <a:lnTo>
                    <a:pt x="658" y="1813"/>
                  </a:lnTo>
                  <a:lnTo>
                    <a:pt x="685" y="1806"/>
                  </a:lnTo>
                  <a:lnTo>
                    <a:pt x="703" y="1817"/>
                  </a:lnTo>
                  <a:lnTo>
                    <a:pt x="703" y="1822"/>
                  </a:lnTo>
                  <a:lnTo>
                    <a:pt x="697" y="1918"/>
                  </a:lnTo>
                  <a:lnTo>
                    <a:pt x="685" y="2134"/>
                  </a:lnTo>
                  <a:lnTo>
                    <a:pt x="684" y="2191"/>
                  </a:lnTo>
                  <a:lnTo>
                    <a:pt x="676" y="2349"/>
                  </a:lnTo>
                  <a:lnTo>
                    <a:pt x="676" y="2365"/>
                  </a:lnTo>
                  <a:lnTo>
                    <a:pt x="676" y="2472"/>
                  </a:lnTo>
                  <a:lnTo>
                    <a:pt x="670" y="2530"/>
                  </a:lnTo>
                  <a:lnTo>
                    <a:pt x="670" y="2589"/>
                  </a:lnTo>
                  <a:lnTo>
                    <a:pt x="666" y="2614"/>
                  </a:lnTo>
                  <a:lnTo>
                    <a:pt x="672" y="2685"/>
                  </a:lnTo>
                  <a:lnTo>
                    <a:pt x="670" y="2710"/>
                  </a:lnTo>
                  <a:lnTo>
                    <a:pt x="780" y="2571"/>
                  </a:lnTo>
                  <a:lnTo>
                    <a:pt x="835" y="2497"/>
                  </a:lnTo>
                  <a:lnTo>
                    <a:pt x="772" y="2395"/>
                  </a:lnTo>
                  <a:lnTo>
                    <a:pt x="766" y="2381"/>
                  </a:lnTo>
                  <a:lnTo>
                    <a:pt x="762" y="2349"/>
                  </a:lnTo>
                  <a:lnTo>
                    <a:pt x="766" y="2317"/>
                  </a:lnTo>
                  <a:lnTo>
                    <a:pt x="778" y="2285"/>
                  </a:lnTo>
                  <a:lnTo>
                    <a:pt x="797" y="2253"/>
                  </a:lnTo>
                  <a:lnTo>
                    <a:pt x="818" y="2248"/>
                  </a:lnTo>
                  <a:lnTo>
                    <a:pt x="841" y="2232"/>
                  </a:lnTo>
                  <a:lnTo>
                    <a:pt x="853" y="2232"/>
                  </a:lnTo>
                  <a:lnTo>
                    <a:pt x="866" y="2134"/>
                  </a:lnTo>
                  <a:lnTo>
                    <a:pt x="882" y="2109"/>
                  </a:lnTo>
                  <a:lnTo>
                    <a:pt x="893" y="2107"/>
                  </a:lnTo>
                  <a:lnTo>
                    <a:pt x="901" y="2107"/>
                  </a:lnTo>
                  <a:lnTo>
                    <a:pt x="909" y="2050"/>
                  </a:lnTo>
                  <a:lnTo>
                    <a:pt x="912" y="1876"/>
                  </a:lnTo>
                  <a:lnTo>
                    <a:pt x="912" y="1838"/>
                  </a:lnTo>
                  <a:lnTo>
                    <a:pt x="909" y="1822"/>
                  </a:lnTo>
                  <a:lnTo>
                    <a:pt x="912" y="1812"/>
                  </a:lnTo>
                  <a:lnTo>
                    <a:pt x="703" y="1783"/>
                  </a:lnTo>
                  <a:lnTo>
                    <a:pt x="680" y="1778"/>
                  </a:lnTo>
                  <a:lnTo>
                    <a:pt x="685" y="1760"/>
                  </a:lnTo>
                  <a:lnTo>
                    <a:pt x="747" y="1717"/>
                  </a:lnTo>
                  <a:lnTo>
                    <a:pt x="778" y="1696"/>
                  </a:lnTo>
                  <a:lnTo>
                    <a:pt x="470" y="1605"/>
                  </a:lnTo>
                  <a:lnTo>
                    <a:pt x="470" y="1589"/>
                  </a:lnTo>
                  <a:lnTo>
                    <a:pt x="601" y="1554"/>
                  </a:lnTo>
                  <a:lnTo>
                    <a:pt x="360" y="1411"/>
                  </a:lnTo>
                  <a:lnTo>
                    <a:pt x="349" y="1498"/>
                  </a:lnTo>
                  <a:lnTo>
                    <a:pt x="349" y="1591"/>
                  </a:lnTo>
                  <a:lnTo>
                    <a:pt x="351" y="1682"/>
                  </a:lnTo>
                  <a:lnTo>
                    <a:pt x="347" y="1771"/>
                  </a:lnTo>
                  <a:lnTo>
                    <a:pt x="349" y="1909"/>
                  </a:lnTo>
                  <a:lnTo>
                    <a:pt x="351" y="2048"/>
                  </a:lnTo>
                  <a:lnTo>
                    <a:pt x="343" y="2189"/>
                  </a:lnTo>
                  <a:lnTo>
                    <a:pt x="324" y="2322"/>
                  </a:lnTo>
                  <a:lnTo>
                    <a:pt x="341" y="2333"/>
                  </a:lnTo>
                  <a:lnTo>
                    <a:pt x="360" y="2347"/>
                  </a:lnTo>
                  <a:lnTo>
                    <a:pt x="380" y="2363"/>
                  </a:lnTo>
                  <a:lnTo>
                    <a:pt x="399" y="2381"/>
                  </a:lnTo>
                  <a:lnTo>
                    <a:pt x="418" y="2399"/>
                  </a:lnTo>
                  <a:lnTo>
                    <a:pt x="433" y="2417"/>
                  </a:lnTo>
                  <a:lnTo>
                    <a:pt x="447" y="2434"/>
                  </a:lnTo>
                  <a:lnTo>
                    <a:pt x="455" y="2450"/>
                  </a:lnTo>
                  <a:lnTo>
                    <a:pt x="414" y="2504"/>
                  </a:lnTo>
                  <a:lnTo>
                    <a:pt x="430" y="2539"/>
                  </a:lnTo>
                  <a:lnTo>
                    <a:pt x="441" y="2577"/>
                  </a:lnTo>
                  <a:lnTo>
                    <a:pt x="445" y="2618"/>
                  </a:lnTo>
                  <a:lnTo>
                    <a:pt x="445" y="2657"/>
                  </a:lnTo>
                  <a:lnTo>
                    <a:pt x="439" y="2698"/>
                  </a:lnTo>
                  <a:lnTo>
                    <a:pt x="430" y="2739"/>
                  </a:lnTo>
                  <a:lnTo>
                    <a:pt x="414" y="2776"/>
                  </a:lnTo>
                  <a:lnTo>
                    <a:pt x="397" y="2812"/>
                  </a:lnTo>
                  <a:lnTo>
                    <a:pt x="366" y="2837"/>
                  </a:lnTo>
                  <a:lnTo>
                    <a:pt x="333" y="2854"/>
                  </a:lnTo>
                  <a:lnTo>
                    <a:pt x="303" y="2865"/>
                  </a:lnTo>
                  <a:lnTo>
                    <a:pt x="268" y="2872"/>
                  </a:lnTo>
                  <a:lnTo>
                    <a:pt x="235" y="2874"/>
                  </a:lnTo>
                  <a:lnTo>
                    <a:pt x="199" y="2872"/>
                  </a:lnTo>
                  <a:lnTo>
                    <a:pt x="160" y="2870"/>
                  </a:lnTo>
                  <a:lnTo>
                    <a:pt x="122" y="2869"/>
                  </a:lnTo>
                  <a:lnTo>
                    <a:pt x="108" y="2863"/>
                  </a:lnTo>
                  <a:lnTo>
                    <a:pt x="97" y="2860"/>
                  </a:lnTo>
                  <a:lnTo>
                    <a:pt x="89" y="2858"/>
                  </a:lnTo>
                  <a:lnTo>
                    <a:pt x="81" y="2858"/>
                  </a:lnTo>
                  <a:lnTo>
                    <a:pt x="77" y="2856"/>
                  </a:lnTo>
                  <a:lnTo>
                    <a:pt x="76" y="2853"/>
                  </a:lnTo>
                  <a:lnTo>
                    <a:pt x="77" y="2845"/>
                  </a:lnTo>
                  <a:lnTo>
                    <a:pt x="83" y="2835"/>
                  </a:lnTo>
                  <a:lnTo>
                    <a:pt x="95" y="2835"/>
                  </a:lnTo>
                  <a:lnTo>
                    <a:pt x="110" y="2835"/>
                  </a:lnTo>
                  <a:lnTo>
                    <a:pt x="124" y="2837"/>
                  </a:lnTo>
                  <a:lnTo>
                    <a:pt x="141" y="2838"/>
                  </a:lnTo>
                  <a:lnTo>
                    <a:pt x="156" y="2840"/>
                  </a:lnTo>
                  <a:lnTo>
                    <a:pt x="170" y="2840"/>
                  </a:lnTo>
                  <a:lnTo>
                    <a:pt x="185" y="2842"/>
                  </a:lnTo>
                  <a:lnTo>
                    <a:pt x="197" y="2844"/>
                  </a:lnTo>
                  <a:lnTo>
                    <a:pt x="299" y="2844"/>
                  </a:lnTo>
                  <a:lnTo>
                    <a:pt x="360" y="2792"/>
                  </a:lnTo>
                  <a:lnTo>
                    <a:pt x="380" y="2765"/>
                  </a:lnTo>
                  <a:lnTo>
                    <a:pt x="395" y="2737"/>
                  </a:lnTo>
                  <a:lnTo>
                    <a:pt x="408" y="2705"/>
                  </a:lnTo>
                  <a:lnTo>
                    <a:pt x="418" y="2673"/>
                  </a:lnTo>
                  <a:lnTo>
                    <a:pt x="420" y="2637"/>
                  </a:lnTo>
                  <a:lnTo>
                    <a:pt x="416" y="2600"/>
                  </a:lnTo>
                  <a:lnTo>
                    <a:pt x="403" y="2559"/>
                  </a:lnTo>
                  <a:lnTo>
                    <a:pt x="381" y="2516"/>
                  </a:lnTo>
                  <a:lnTo>
                    <a:pt x="364" y="2527"/>
                  </a:lnTo>
                  <a:lnTo>
                    <a:pt x="355" y="2538"/>
                  </a:lnTo>
                  <a:lnTo>
                    <a:pt x="349" y="2539"/>
                  </a:lnTo>
                  <a:lnTo>
                    <a:pt x="333" y="2530"/>
                  </a:lnTo>
                  <a:lnTo>
                    <a:pt x="335" y="2516"/>
                  </a:lnTo>
                  <a:lnTo>
                    <a:pt x="343" y="2504"/>
                  </a:lnTo>
                  <a:lnTo>
                    <a:pt x="355" y="2491"/>
                  </a:lnTo>
                  <a:lnTo>
                    <a:pt x="368" y="2481"/>
                  </a:lnTo>
                  <a:lnTo>
                    <a:pt x="383" y="2470"/>
                  </a:lnTo>
                  <a:lnTo>
                    <a:pt x="397" y="2459"/>
                  </a:lnTo>
                  <a:lnTo>
                    <a:pt x="412" y="2449"/>
                  </a:lnTo>
                  <a:lnTo>
                    <a:pt x="424" y="2438"/>
                  </a:lnTo>
                  <a:lnTo>
                    <a:pt x="403" y="2415"/>
                  </a:lnTo>
                  <a:lnTo>
                    <a:pt x="376" y="2395"/>
                  </a:lnTo>
                  <a:lnTo>
                    <a:pt x="347" y="2377"/>
                  </a:lnTo>
                  <a:lnTo>
                    <a:pt x="320" y="2361"/>
                  </a:lnTo>
                  <a:lnTo>
                    <a:pt x="299" y="2345"/>
                  </a:lnTo>
                  <a:lnTo>
                    <a:pt x="285" y="2326"/>
                  </a:lnTo>
                  <a:lnTo>
                    <a:pt x="281" y="2301"/>
                  </a:lnTo>
                  <a:lnTo>
                    <a:pt x="293" y="2269"/>
                  </a:lnTo>
                  <a:lnTo>
                    <a:pt x="297" y="2232"/>
                  </a:lnTo>
                  <a:lnTo>
                    <a:pt x="272" y="2203"/>
                  </a:lnTo>
                  <a:lnTo>
                    <a:pt x="247" y="2178"/>
                  </a:lnTo>
                  <a:lnTo>
                    <a:pt x="220" y="2157"/>
                  </a:lnTo>
                  <a:lnTo>
                    <a:pt x="195" y="2135"/>
                  </a:lnTo>
                  <a:lnTo>
                    <a:pt x="168" y="2119"/>
                  </a:lnTo>
                  <a:lnTo>
                    <a:pt x="141" y="2107"/>
                  </a:lnTo>
                  <a:lnTo>
                    <a:pt x="116" y="2098"/>
                  </a:lnTo>
                  <a:lnTo>
                    <a:pt x="91" y="2094"/>
                  </a:lnTo>
                  <a:lnTo>
                    <a:pt x="27" y="2055"/>
                  </a:lnTo>
                  <a:lnTo>
                    <a:pt x="85" y="2059"/>
                  </a:lnTo>
                  <a:lnTo>
                    <a:pt x="122" y="2070"/>
                  </a:lnTo>
                  <a:lnTo>
                    <a:pt x="154" y="2080"/>
                  </a:lnTo>
                  <a:lnTo>
                    <a:pt x="183" y="2091"/>
                  </a:lnTo>
                  <a:lnTo>
                    <a:pt x="208" y="2103"/>
                  </a:lnTo>
                  <a:lnTo>
                    <a:pt x="229" y="2116"/>
                  </a:lnTo>
                  <a:lnTo>
                    <a:pt x="249" y="2128"/>
                  </a:lnTo>
                  <a:lnTo>
                    <a:pt x="266" y="2143"/>
                  </a:lnTo>
                  <a:lnTo>
                    <a:pt x="279" y="2155"/>
                  </a:lnTo>
                  <a:lnTo>
                    <a:pt x="291" y="2000"/>
                  </a:lnTo>
                  <a:lnTo>
                    <a:pt x="299" y="1845"/>
                  </a:lnTo>
                  <a:lnTo>
                    <a:pt x="304" y="1691"/>
                  </a:lnTo>
                  <a:lnTo>
                    <a:pt x="301" y="1536"/>
                  </a:lnTo>
                  <a:lnTo>
                    <a:pt x="304" y="1498"/>
                  </a:lnTo>
                  <a:lnTo>
                    <a:pt x="306" y="1457"/>
                  </a:lnTo>
                  <a:lnTo>
                    <a:pt x="308" y="1416"/>
                  </a:lnTo>
                  <a:lnTo>
                    <a:pt x="304" y="1377"/>
                  </a:lnTo>
                  <a:lnTo>
                    <a:pt x="266" y="1363"/>
                  </a:lnTo>
                  <a:lnTo>
                    <a:pt x="274" y="1336"/>
                  </a:lnTo>
                  <a:lnTo>
                    <a:pt x="297" y="1340"/>
                  </a:lnTo>
                  <a:lnTo>
                    <a:pt x="303" y="1308"/>
                  </a:lnTo>
                  <a:lnTo>
                    <a:pt x="304" y="1279"/>
                  </a:lnTo>
                  <a:lnTo>
                    <a:pt x="301" y="1256"/>
                  </a:lnTo>
                  <a:lnTo>
                    <a:pt x="291" y="1235"/>
                  </a:lnTo>
                  <a:lnTo>
                    <a:pt x="278" y="1217"/>
                  </a:lnTo>
                  <a:lnTo>
                    <a:pt x="256" y="1199"/>
                  </a:lnTo>
                  <a:lnTo>
                    <a:pt x="231" y="1183"/>
                  </a:lnTo>
                  <a:lnTo>
                    <a:pt x="199" y="1167"/>
                  </a:lnTo>
                  <a:lnTo>
                    <a:pt x="197" y="1162"/>
                  </a:lnTo>
                  <a:lnTo>
                    <a:pt x="204" y="1142"/>
                  </a:lnTo>
                  <a:lnTo>
                    <a:pt x="304" y="1164"/>
                  </a:lnTo>
                  <a:lnTo>
                    <a:pt x="303" y="1130"/>
                  </a:lnTo>
                  <a:lnTo>
                    <a:pt x="295" y="1098"/>
                  </a:lnTo>
                  <a:lnTo>
                    <a:pt x="281" y="1069"/>
                  </a:lnTo>
                  <a:lnTo>
                    <a:pt x="264" y="1041"/>
                  </a:lnTo>
                  <a:lnTo>
                    <a:pt x="245" y="1014"/>
                  </a:lnTo>
                  <a:lnTo>
                    <a:pt x="222" y="988"/>
                  </a:lnTo>
                  <a:lnTo>
                    <a:pt x="201" y="961"/>
                  </a:lnTo>
                  <a:lnTo>
                    <a:pt x="177" y="931"/>
                  </a:lnTo>
                  <a:lnTo>
                    <a:pt x="164" y="911"/>
                  </a:lnTo>
                  <a:lnTo>
                    <a:pt x="168" y="892"/>
                  </a:lnTo>
                  <a:lnTo>
                    <a:pt x="185" y="899"/>
                  </a:lnTo>
                  <a:lnTo>
                    <a:pt x="226" y="927"/>
                  </a:lnTo>
                  <a:lnTo>
                    <a:pt x="306" y="998"/>
                  </a:lnTo>
                  <a:lnTo>
                    <a:pt x="331" y="964"/>
                  </a:lnTo>
                  <a:lnTo>
                    <a:pt x="526" y="973"/>
                  </a:lnTo>
                  <a:lnTo>
                    <a:pt x="562" y="975"/>
                  </a:lnTo>
                  <a:lnTo>
                    <a:pt x="599" y="975"/>
                  </a:lnTo>
                  <a:lnTo>
                    <a:pt x="633" y="977"/>
                  </a:lnTo>
                  <a:lnTo>
                    <a:pt x="670" y="979"/>
                  </a:lnTo>
                  <a:lnTo>
                    <a:pt x="707" y="979"/>
                  </a:lnTo>
                  <a:lnTo>
                    <a:pt x="743" y="981"/>
                  </a:lnTo>
                  <a:lnTo>
                    <a:pt x="778" y="981"/>
                  </a:lnTo>
                  <a:lnTo>
                    <a:pt x="814" y="981"/>
                  </a:lnTo>
                  <a:lnTo>
                    <a:pt x="822" y="876"/>
                  </a:lnTo>
                  <a:lnTo>
                    <a:pt x="826" y="767"/>
                  </a:lnTo>
                  <a:lnTo>
                    <a:pt x="824" y="660"/>
                  </a:lnTo>
                  <a:lnTo>
                    <a:pt x="824" y="553"/>
                  </a:lnTo>
                  <a:lnTo>
                    <a:pt x="828" y="418"/>
                  </a:lnTo>
                  <a:lnTo>
                    <a:pt x="832" y="283"/>
                  </a:lnTo>
                  <a:lnTo>
                    <a:pt x="834" y="146"/>
                  </a:lnTo>
                  <a:lnTo>
                    <a:pt x="834" y="11"/>
                  </a:lnTo>
                  <a:lnTo>
                    <a:pt x="839" y="0"/>
                  </a:lnTo>
                  <a:lnTo>
                    <a:pt x="862" y="11"/>
                  </a:lnTo>
                  <a:lnTo>
                    <a:pt x="855" y="292"/>
                  </a:lnTo>
                  <a:lnTo>
                    <a:pt x="847" y="573"/>
                  </a:lnTo>
                  <a:lnTo>
                    <a:pt x="841" y="856"/>
                  </a:lnTo>
                  <a:lnTo>
                    <a:pt x="839" y="1137"/>
                  </a:lnTo>
                  <a:lnTo>
                    <a:pt x="847" y="1142"/>
                  </a:lnTo>
                  <a:lnTo>
                    <a:pt x="857" y="1144"/>
                  </a:lnTo>
                  <a:lnTo>
                    <a:pt x="864" y="1146"/>
                  </a:lnTo>
                  <a:lnTo>
                    <a:pt x="872" y="1148"/>
                  </a:lnTo>
                  <a:lnTo>
                    <a:pt x="880" y="1148"/>
                  </a:lnTo>
                  <a:lnTo>
                    <a:pt x="887" y="1148"/>
                  </a:lnTo>
                  <a:lnTo>
                    <a:pt x="897" y="1148"/>
                  </a:lnTo>
                  <a:lnTo>
                    <a:pt x="905" y="1150"/>
                  </a:lnTo>
                  <a:lnTo>
                    <a:pt x="924" y="1142"/>
                  </a:lnTo>
                  <a:lnTo>
                    <a:pt x="941" y="1137"/>
                  </a:lnTo>
                  <a:lnTo>
                    <a:pt x="941" y="1112"/>
                  </a:lnTo>
                  <a:lnTo>
                    <a:pt x="949" y="840"/>
                  </a:lnTo>
                  <a:lnTo>
                    <a:pt x="961" y="568"/>
                  </a:lnTo>
                  <a:lnTo>
                    <a:pt x="974" y="297"/>
                  </a:lnTo>
                  <a:lnTo>
                    <a:pt x="984" y="25"/>
                  </a:lnTo>
                  <a:lnTo>
                    <a:pt x="993" y="7"/>
                  </a:lnTo>
                  <a:lnTo>
                    <a:pt x="1014" y="11"/>
                  </a:lnTo>
                  <a:lnTo>
                    <a:pt x="1003" y="253"/>
                  </a:lnTo>
                  <a:lnTo>
                    <a:pt x="993" y="493"/>
                  </a:lnTo>
                  <a:lnTo>
                    <a:pt x="984" y="735"/>
                  </a:lnTo>
                  <a:lnTo>
                    <a:pt x="974" y="977"/>
                  </a:lnTo>
                  <a:lnTo>
                    <a:pt x="976" y="989"/>
                  </a:lnTo>
                  <a:lnTo>
                    <a:pt x="1145" y="993"/>
                  </a:lnTo>
                  <a:lnTo>
                    <a:pt x="1151" y="806"/>
                  </a:lnTo>
                  <a:lnTo>
                    <a:pt x="1159" y="621"/>
                  </a:lnTo>
                  <a:lnTo>
                    <a:pt x="1165" y="434"/>
                  </a:lnTo>
                  <a:lnTo>
                    <a:pt x="1170" y="249"/>
                  </a:lnTo>
                  <a:lnTo>
                    <a:pt x="1170" y="208"/>
                  </a:lnTo>
                  <a:lnTo>
                    <a:pt x="1172" y="167"/>
                  </a:lnTo>
                  <a:lnTo>
                    <a:pt x="1172" y="128"/>
                  </a:lnTo>
                  <a:lnTo>
                    <a:pt x="1170" y="87"/>
                  </a:lnTo>
                  <a:lnTo>
                    <a:pt x="1190" y="85"/>
                  </a:lnTo>
                  <a:lnTo>
                    <a:pt x="1191" y="192"/>
                  </a:lnTo>
                  <a:lnTo>
                    <a:pt x="1191" y="299"/>
                  </a:lnTo>
                  <a:lnTo>
                    <a:pt x="1188" y="408"/>
                  </a:lnTo>
                  <a:lnTo>
                    <a:pt x="1182" y="514"/>
                  </a:lnTo>
                  <a:lnTo>
                    <a:pt x="1180" y="666"/>
                  </a:lnTo>
                  <a:lnTo>
                    <a:pt x="1178" y="817"/>
                  </a:lnTo>
                  <a:lnTo>
                    <a:pt x="1174" y="968"/>
                  </a:lnTo>
                  <a:lnTo>
                    <a:pt x="1170" y="1119"/>
                  </a:lnTo>
                  <a:lnTo>
                    <a:pt x="1172" y="1126"/>
                  </a:lnTo>
                  <a:lnTo>
                    <a:pt x="1232" y="1142"/>
                  </a:lnTo>
                  <a:lnTo>
                    <a:pt x="1238" y="1139"/>
                  </a:lnTo>
                  <a:lnTo>
                    <a:pt x="1253" y="1125"/>
                  </a:lnTo>
                  <a:lnTo>
                    <a:pt x="1257" y="1112"/>
                  </a:lnTo>
                  <a:lnTo>
                    <a:pt x="1253" y="925"/>
                  </a:lnTo>
                  <a:lnTo>
                    <a:pt x="1259" y="735"/>
                  </a:lnTo>
                  <a:lnTo>
                    <a:pt x="1266" y="546"/>
                  </a:lnTo>
                  <a:lnTo>
                    <a:pt x="1270" y="358"/>
                  </a:lnTo>
                  <a:lnTo>
                    <a:pt x="1268" y="287"/>
                  </a:lnTo>
                  <a:lnTo>
                    <a:pt x="1268" y="185"/>
                  </a:lnTo>
                  <a:lnTo>
                    <a:pt x="1270" y="89"/>
                  </a:lnTo>
                  <a:lnTo>
                    <a:pt x="1284" y="36"/>
                  </a:lnTo>
                  <a:lnTo>
                    <a:pt x="1303" y="43"/>
                  </a:lnTo>
                  <a:lnTo>
                    <a:pt x="1301" y="240"/>
                  </a:lnTo>
                  <a:lnTo>
                    <a:pt x="1297" y="438"/>
                  </a:lnTo>
                  <a:lnTo>
                    <a:pt x="1293" y="635"/>
                  </a:lnTo>
                  <a:lnTo>
                    <a:pt x="1291" y="833"/>
                  </a:lnTo>
                  <a:lnTo>
                    <a:pt x="1284" y="836"/>
                  </a:lnTo>
                  <a:lnTo>
                    <a:pt x="1286" y="879"/>
                  </a:lnTo>
                  <a:lnTo>
                    <a:pt x="1284" y="920"/>
                  </a:lnTo>
                  <a:lnTo>
                    <a:pt x="1284" y="963"/>
                  </a:lnTo>
                  <a:lnTo>
                    <a:pt x="1286" y="1005"/>
                  </a:lnTo>
                  <a:lnTo>
                    <a:pt x="1370" y="1005"/>
                  </a:lnTo>
                  <a:lnTo>
                    <a:pt x="1578" y="1009"/>
                  </a:lnTo>
                  <a:lnTo>
                    <a:pt x="1772" y="1014"/>
                  </a:lnTo>
                  <a:lnTo>
                    <a:pt x="2184" y="1262"/>
                  </a:lnTo>
                  <a:lnTo>
                    <a:pt x="2200" y="1299"/>
                  </a:lnTo>
                  <a:lnTo>
                    <a:pt x="2202" y="1340"/>
                  </a:lnTo>
                  <a:lnTo>
                    <a:pt x="2198" y="1381"/>
                  </a:lnTo>
                  <a:lnTo>
                    <a:pt x="2194" y="1424"/>
                  </a:lnTo>
                  <a:lnTo>
                    <a:pt x="2192" y="1911"/>
                  </a:lnTo>
                  <a:lnTo>
                    <a:pt x="2188" y="2399"/>
                  </a:lnTo>
                  <a:lnTo>
                    <a:pt x="2182" y="2885"/>
                  </a:lnTo>
                  <a:lnTo>
                    <a:pt x="2180" y="3372"/>
                  </a:lnTo>
                  <a:lnTo>
                    <a:pt x="2148" y="3374"/>
                  </a:lnTo>
                  <a:lnTo>
                    <a:pt x="2136" y="3363"/>
                  </a:lnTo>
                  <a:lnTo>
                    <a:pt x="2138" y="2936"/>
                  </a:lnTo>
                  <a:lnTo>
                    <a:pt x="2142" y="2511"/>
                  </a:lnTo>
                  <a:lnTo>
                    <a:pt x="2144" y="2086"/>
                  </a:lnTo>
                  <a:lnTo>
                    <a:pt x="2146" y="1659"/>
                  </a:lnTo>
                  <a:lnTo>
                    <a:pt x="2140" y="1308"/>
                  </a:lnTo>
                  <a:lnTo>
                    <a:pt x="2119" y="1308"/>
                  </a:lnTo>
                  <a:lnTo>
                    <a:pt x="2100" y="1308"/>
                  </a:lnTo>
                  <a:lnTo>
                    <a:pt x="2078" y="1308"/>
                  </a:lnTo>
                  <a:lnTo>
                    <a:pt x="2057" y="1306"/>
                  </a:lnTo>
                  <a:lnTo>
                    <a:pt x="2038" y="1306"/>
                  </a:lnTo>
                  <a:lnTo>
                    <a:pt x="2017" y="1306"/>
                  </a:lnTo>
                  <a:lnTo>
                    <a:pt x="1996" y="1306"/>
                  </a:lnTo>
                  <a:lnTo>
                    <a:pt x="1976" y="1306"/>
                  </a:lnTo>
                  <a:lnTo>
                    <a:pt x="1955" y="1306"/>
                  </a:lnTo>
                  <a:lnTo>
                    <a:pt x="1934" y="1306"/>
                  </a:lnTo>
                  <a:lnTo>
                    <a:pt x="1913" y="1306"/>
                  </a:lnTo>
                  <a:lnTo>
                    <a:pt x="1894" y="1306"/>
                  </a:lnTo>
                  <a:lnTo>
                    <a:pt x="1873" y="1306"/>
                  </a:lnTo>
                  <a:lnTo>
                    <a:pt x="1851" y="1306"/>
                  </a:lnTo>
                  <a:lnTo>
                    <a:pt x="1832" y="1306"/>
                  </a:lnTo>
                  <a:lnTo>
                    <a:pt x="1811" y="1306"/>
                  </a:lnTo>
                  <a:lnTo>
                    <a:pt x="1801" y="1582"/>
                  </a:lnTo>
                  <a:lnTo>
                    <a:pt x="1796" y="1856"/>
                  </a:lnTo>
                  <a:lnTo>
                    <a:pt x="1792" y="2130"/>
                  </a:lnTo>
                  <a:lnTo>
                    <a:pt x="1792" y="2404"/>
                  </a:lnTo>
                  <a:lnTo>
                    <a:pt x="1796" y="2459"/>
                  </a:lnTo>
                  <a:lnTo>
                    <a:pt x="1794" y="2516"/>
                  </a:lnTo>
                  <a:lnTo>
                    <a:pt x="1788" y="2573"/>
                  </a:lnTo>
                  <a:lnTo>
                    <a:pt x="1786" y="2630"/>
                  </a:lnTo>
                  <a:lnTo>
                    <a:pt x="1776" y="3324"/>
                  </a:lnTo>
                  <a:lnTo>
                    <a:pt x="1757" y="3335"/>
                  </a:lnTo>
                  <a:lnTo>
                    <a:pt x="1761" y="3014"/>
                  </a:lnTo>
                  <a:lnTo>
                    <a:pt x="1767" y="2694"/>
                  </a:lnTo>
                  <a:lnTo>
                    <a:pt x="1772" y="2376"/>
                  </a:lnTo>
                  <a:lnTo>
                    <a:pt x="1776" y="2057"/>
                  </a:lnTo>
                  <a:lnTo>
                    <a:pt x="1776" y="2000"/>
                  </a:lnTo>
                  <a:lnTo>
                    <a:pt x="1776" y="1940"/>
                  </a:lnTo>
                  <a:lnTo>
                    <a:pt x="1776" y="1879"/>
                  </a:lnTo>
                  <a:lnTo>
                    <a:pt x="1780" y="1822"/>
                  </a:lnTo>
                  <a:lnTo>
                    <a:pt x="1786" y="1819"/>
                  </a:lnTo>
                  <a:lnTo>
                    <a:pt x="1784" y="1692"/>
                  </a:lnTo>
                  <a:lnTo>
                    <a:pt x="1780" y="1564"/>
                  </a:lnTo>
                  <a:lnTo>
                    <a:pt x="1778" y="1436"/>
                  </a:lnTo>
                  <a:lnTo>
                    <a:pt x="1782" y="1308"/>
                  </a:lnTo>
                  <a:lnTo>
                    <a:pt x="1578" y="1303"/>
                  </a:lnTo>
                  <a:lnTo>
                    <a:pt x="1561" y="1303"/>
                  </a:lnTo>
                  <a:lnTo>
                    <a:pt x="1530" y="1303"/>
                  </a:lnTo>
                  <a:lnTo>
                    <a:pt x="1276" y="1299"/>
                  </a:lnTo>
                  <a:lnTo>
                    <a:pt x="1284" y="1388"/>
                  </a:lnTo>
                  <a:lnTo>
                    <a:pt x="1291" y="1400"/>
                  </a:lnTo>
                  <a:lnTo>
                    <a:pt x="1315" y="1356"/>
                  </a:lnTo>
                  <a:lnTo>
                    <a:pt x="1326" y="1344"/>
                  </a:lnTo>
                  <a:lnTo>
                    <a:pt x="1342" y="1344"/>
                  </a:lnTo>
                  <a:lnTo>
                    <a:pt x="1382" y="1402"/>
                  </a:lnTo>
                  <a:lnTo>
                    <a:pt x="1443" y="1320"/>
                  </a:lnTo>
                  <a:lnTo>
                    <a:pt x="1468" y="1303"/>
                  </a:lnTo>
                  <a:lnTo>
                    <a:pt x="1486" y="1308"/>
                  </a:lnTo>
                  <a:lnTo>
                    <a:pt x="1486" y="1328"/>
                  </a:lnTo>
                  <a:lnTo>
                    <a:pt x="1426" y="1566"/>
                  </a:lnTo>
                  <a:lnTo>
                    <a:pt x="1417" y="1566"/>
                  </a:lnTo>
                  <a:lnTo>
                    <a:pt x="1393" y="1550"/>
                  </a:lnTo>
                  <a:lnTo>
                    <a:pt x="1374" y="1530"/>
                  </a:lnTo>
                  <a:lnTo>
                    <a:pt x="1365" y="1518"/>
                  </a:lnTo>
                  <a:lnTo>
                    <a:pt x="1280" y="1669"/>
                  </a:lnTo>
                  <a:lnTo>
                    <a:pt x="1245" y="1655"/>
                  </a:lnTo>
                  <a:lnTo>
                    <a:pt x="1226" y="1619"/>
                  </a:lnTo>
                  <a:lnTo>
                    <a:pt x="1216" y="1610"/>
                  </a:lnTo>
                  <a:lnTo>
                    <a:pt x="1184" y="1660"/>
                  </a:lnTo>
                  <a:lnTo>
                    <a:pt x="1132" y="1747"/>
                  </a:lnTo>
                  <a:lnTo>
                    <a:pt x="1118" y="1751"/>
                  </a:lnTo>
                  <a:lnTo>
                    <a:pt x="1097" y="1735"/>
                  </a:lnTo>
                  <a:lnTo>
                    <a:pt x="1097" y="1724"/>
                  </a:lnTo>
                  <a:lnTo>
                    <a:pt x="1088" y="1691"/>
                  </a:lnTo>
                  <a:lnTo>
                    <a:pt x="997" y="1774"/>
                  </a:lnTo>
                  <a:lnTo>
                    <a:pt x="966" y="1783"/>
                  </a:lnTo>
                  <a:lnTo>
                    <a:pt x="974" y="1796"/>
                  </a:lnTo>
                  <a:lnTo>
                    <a:pt x="966" y="1909"/>
                  </a:lnTo>
                  <a:lnTo>
                    <a:pt x="966" y="1936"/>
                  </a:lnTo>
                  <a:lnTo>
                    <a:pt x="962" y="2009"/>
                  </a:lnTo>
                  <a:lnTo>
                    <a:pt x="962" y="2103"/>
                  </a:lnTo>
                  <a:lnTo>
                    <a:pt x="966" y="2118"/>
                  </a:lnTo>
                  <a:lnTo>
                    <a:pt x="986" y="2135"/>
                  </a:lnTo>
                  <a:lnTo>
                    <a:pt x="997" y="2159"/>
                  </a:lnTo>
                  <a:lnTo>
                    <a:pt x="1007" y="2183"/>
                  </a:lnTo>
                  <a:lnTo>
                    <a:pt x="1014" y="2207"/>
                  </a:lnTo>
                  <a:lnTo>
                    <a:pt x="1045" y="2212"/>
                  </a:lnTo>
                  <a:lnTo>
                    <a:pt x="1055" y="2219"/>
                  </a:lnTo>
                  <a:lnTo>
                    <a:pt x="1059" y="2182"/>
                  </a:lnTo>
                  <a:lnTo>
                    <a:pt x="1063" y="2027"/>
                  </a:lnTo>
                  <a:lnTo>
                    <a:pt x="1063" y="1945"/>
                  </a:lnTo>
                  <a:lnTo>
                    <a:pt x="1064" y="1927"/>
                  </a:lnTo>
                  <a:lnTo>
                    <a:pt x="1068" y="1881"/>
                  </a:lnTo>
                  <a:lnTo>
                    <a:pt x="1064" y="1876"/>
                  </a:lnTo>
                  <a:lnTo>
                    <a:pt x="1076" y="1863"/>
                  </a:lnTo>
                  <a:lnTo>
                    <a:pt x="1213" y="1852"/>
                  </a:lnTo>
                  <a:lnTo>
                    <a:pt x="1232" y="1865"/>
                  </a:lnTo>
                  <a:lnTo>
                    <a:pt x="1220" y="1876"/>
                  </a:lnTo>
                  <a:lnTo>
                    <a:pt x="1195" y="1876"/>
                  </a:lnTo>
                  <a:lnTo>
                    <a:pt x="1178" y="1876"/>
                  </a:lnTo>
                  <a:lnTo>
                    <a:pt x="1139" y="1876"/>
                  </a:lnTo>
                  <a:lnTo>
                    <a:pt x="1132" y="1906"/>
                  </a:lnTo>
                  <a:lnTo>
                    <a:pt x="1138" y="1922"/>
                  </a:lnTo>
                  <a:lnTo>
                    <a:pt x="1191" y="1922"/>
                  </a:lnTo>
                  <a:lnTo>
                    <a:pt x="1234" y="1925"/>
                  </a:lnTo>
                  <a:lnTo>
                    <a:pt x="1232" y="1881"/>
                  </a:lnTo>
                  <a:lnTo>
                    <a:pt x="1240" y="1865"/>
                  </a:lnTo>
                  <a:lnTo>
                    <a:pt x="1253" y="1872"/>
                  </a:lnTo>
                  <a:lnTo>
                    <a:pt x="1253" y="2039"/>
                  </a:lnTo>
                  <a:lnTo>
                    <a:pt x="1253" y="2061"/>
                  </a:lnTo>
                  <a:lnTo>
                    <a:pt x="1253" y="2109"/>
                  </a:lnTo>
                  <a:lnTo>
                    <a:pt x="1253" y="2125"/>
                  </a:lnTo>
                  <a:lnTo>
                    <a:pt x="1253" y="2237"/>
                  </a:lnTo>
                  <a:lnTo>
                    <a:pt x="1257" y="2244"/>
                  </a:lnTo>
                  <a:lnTo>
                    <a:pt x="1253" y="2361"/>
                  </a:lnTo>
                  <a:lnTo>
                    <a:pt x="1247" y="2546"/>
                  </a:lnTo>
                  <a:lnTo>
                    <a:pt x="1247" y="2753"/>
                  </a:lnTo>
                  <a:lnTo>
                    <a:pt x="1247" y="2801"/>
                  </a:lnTo>
                  <a:lnTo>
                    <a:pt x="1247" y="2824"/>
                  </a:lnTo>
                  <a:lnTo>
                    <a:pt x="1247" y="2997"/>
                  </a:lnTo>
                  <a:lnTo>
                    <a:pt x="1224" y="3009"/>
                  </a:lnTo>
                  <a:lnTo>
                    <a:pt x="1220" y="2988"/>
                  </a:lnTo>
                  <a:lnTo>
                    <a:pt x="1220" y="2954"/>
                  </a:lnTo>
                  <a:lnTo>
                    <a:pt x="1163" y="2952"/>
                  </a:lnTo>
                  <a:lnTo>
                    <a:pt x="1132" y="2954"/>
                  </a:lnTo>
                  <a:lnTo>
                    <a:pt x="1124" y="2966"/>
                  </a:lnTo>
                  <a:lnTo>
                    <a:pt x="1118" y="2979"/>
                  </a:lnTo>
                  <a:lnTo>
                    <a:pt x="1124" y="2991"/>
                  </a:lnTo>
                  <a:lnTo>
                    <a:pt x="1114" y="3006"/>
                  </a:lnTo>
                  <a:lnTo>
                    <a:pt x="1097" y="3000"/>
                  </a:lnTo>
                  <a:lnTo>
                    <a:pt x="1093" y="2958"/>
                  </a:lnTo>
                  <a:lnTo>
                    <a:pt x="1078" y="2958"/>
                  </a:lnTo>
                  <a:lnTo>
                    <a:pt x="1076" y="3009"/>
                  </a:lnTo>
                  <a:lnTo>
                    <a:pt x="1064" y="3013"/>
                  </a:lnTo>
                  <a:lnTo>
                    <a:pt x="1051" y="3004"/>
                  </a:lnTo>
                  <a:lnTo>
                    <a:pt x="1051" y="2958"/>
                  </a:lnTo>
                  <a:lnTo>
                    <a:pt x="1053" y="2940"/>
                  </a:lnTo>
                  <a:lnTo>
                    <a:pt x="1055" y="2854"/>
                  </a:lnTo>
                  <a:lnTo>
                    <a:pt x="1043" y="2849"/>
                  </a:lnTo>
                  <a:lnTo>
                    <a:pt x="1022" y="2918"/>
                  </a:lnTo>
                  <a:lnTo>
                    <a:pt x="1003" y="2990"/>
                  </a:lnTo>
                  <a:lnTo>
                    <a:pt x="984" y="3059"/>
                  </a:lnTo>
                  <a:lnTo>
                    <a:pt x="964" y="3130"/>
                  </a:lnTo>
                  <a:lnTo>
                    <a:pt x="939" y="3200"/>
                  </a:lnTo>
                  <a:lnTo>
                    <a:pt x="909" y="3271"/>
                  </a:lnTo>
                  <a:lnTo>
                    <a:pt x="868" y="3340"/>
                  </a:lnTo>
                  <a:lnTo>
                    <a:pt x="818" y="3411"/>
                  </a:lnTo>
                  <a:lnTo>
                    <a:pt x="818" y="3431"/>
                  </a:lnTo>
                  <a:lnTo>
                    <a:pt x="814" y="3459"/>
                  </a:lnTo>
                  <a:lnTo>
                    <a:pt x="807" y="3472"/>
                  </a:lnTo>
                  <a:lnTo>
                    <a:pt x="797" y="3484"/>
                  </a:lnTo>
                  <a:lnTo>
                    <a:pt x="787" y="3495"/>
                  </a:lnTo>
                  <a:lnTo>
                    <a:pt x="776" y="3506"/>
                  </a:lnTo>
                  <a:lnTo>
                    <a:pt x="764" y="3516"/>
                  </a:lnTo>
                  <a:lnTo>
                    <a:pt x="751" y="3527"/>
                  </a:lnTo>
                  <a:lnTo>
                    <a:pt x="737" y="3536"/>
                  </a:lnTo>
                  <a:lnTo>
                    <a:pt x="726" y="3543"/>
                  </a:lnTo>
                  <a:lnTo>
                    <a:pt x="693" y="3554"/>
                  </a:lnTo>
                  <a:lnTo>
                    <a:pt x="668" y="3561"/>
                  </a:lnTo>
                  <a:lnTo>
                    <a:pt x="645" y="3566"/>
                  </a:lnTo>
                  <a:lnTo>
                    <a:pt x="622" y="3571"/>
                  </a:lnTo>
                  <a:lnTo>
                    <a:pt x="599" y="3577"/>
                  </a:lnTo>
                  <a:lnTo>
                    <a:pt x="576" y="3582"/>
                  </a:lnTo>
                  <a:lnTo>
                    <a:pt x="553" y="3586"/>
                  </a:lnTo>
                  <a:lnTo>
                    <a:pt x="528" y="3589"/>
                  </a:lnTo>
                  <a:lnTo>
                    <a:pt x="503" y="3593"/>
                  </a:lnTo>
                  <a:lnTo>
                    <a:pt x="497" y="3586"/>
                  </a:lnTo>
                  <a:lnTo>
                    <a:pt x="418" y="3589"/>
                  </a:lnTo>
                  <a:lnTo>
                    <a:pt x="235" y="3548"/>
                  </a:lnTo>
                  <a:lnTo>
                    <a:pt x="212" y="3536"/>
                  </a:lnTo>
                  <a:lnTo>
                    <a:pt x="189" y="3525"/>
                  </a:lnTo>
                  <a:lnTo>
                    <a:pt x="168" y="3516"/>
                  </a:lnTo>
                  <a:lnTo>
                    <a:pt x="145" y="3507"/>
                  </a:lnTo>
                  <a:lnTo>
                    <a:pt x="124" y="3500"/>
                  </a:lnTo>
                  <a:lnTo>
                    <a:pt x="101" y="3495"/>
                  </a:lnTo>
                  <a:lnTo>
                    <a:pt x="79" y="3490"/>
                  </a:lnTo>
                  <a:lnTo>
                    <a:pt x="56" y="3486"/>
                  </a:lnTo>
                  <a:lnTo>
                    <a:pt x="39" y="3497"/>
                  </a:lnTo>
                  <a:lnTo>
                    <a:pt x="2" y="3502"/>
                  </a:lnTo>
                  <a:lnTo>
                    <a:pt x="0" y="3477"/>
                  </a:lnTo>
                  <a:lnTo>
                    <a:pt x="0" y="3472"/>
                  </a:lnTo>
                  <a:lnTo>
                    <a:pt x="16" y="3454"/>
                  </a:lnTo>
                  <a:lnTo>
                    <a:pt x="62" y="3447"/>
                  </a:lnTo>
                  <a:lnTo>
                    <a:pt x="97" y="3454"/>
                  </a:lnTo>
                  <a:lnTo>
                    <a:pt x="129" y="3463"/>
                  </a:lnTo>
                  <a:lnTo>
                    <a:pt x="164" y="3472"/>
                  </a:lnTo>
                  <a:lnTo>
                    <a:pt x="197" y="3481"/>
                  </a:lnTo>
                  <a:lnTo>
                    <a:pt x="231" y="3491"/>
                  </a:lnTo>
                  <a:lnTo>
                    <a:pt x="264" y="3502"/>
                  </a:lnTo>
                  <a:lnTo>
                    <a:pt x="299" y="3511"/>
                  </a:lnTo>
                  <a:lnTo>
                    <a:pt x="331" y="3520"/>
                  </a:lnTo>
                  <a:lnTo>
                    <a:pt x="366" y="3527"/>
                  </a:lnTo>
                  <a:lnTo>
                    <a:pt x="399" y="3534"/>
                  </a:lnTo>
                  <a:lnTo>
                    <a:pt x="433" y="3539"/>
                  </a:lnTo>
                  <a:lnTo>
                    <a:pt x="466" y="3543"/>
                  </a:lnTo>
                  <a:lnTo>
                    <a:pt x="501" y="3543"/>
                  </a:lnTo>
                  <a:lnTo>
                    <a:pt x="533" y="3541"/>
                  </a:lnTo>
                  <a:lnTo>
                    <a:pt x="568" y="3536"/>
                  </a:lnTo>
                  <a:lnTo>
                    <a:pt x="601" y="3529"/>
                  </a:lnTo>
                  <a:lnTo>
                    <a:pt x="641" y="3520"/>
                  </a:lnTo>
                  <a:lnTo>
                    <a:pt x="703" y="3499"/>
                  </a:lnTo>
                  <a:lnTo>
                    <a:pt x="772" y="3442"/>
                  </a:lnTo>
                  <a:lnTo>
                    <a:pt x="760" y="3417"/>
                  </a:lnTo>
                  <a:lnTo>
                    <a:pt x="747" y="3399"/>
                  </a:lnTo>
                  <a:lnTo>
                    <a:pt x="747" y="3381"/>
                  </a:lnTo>
                  <a:lnTo>
                    <a:pt x="759" y="3360"/>
                  </a:lnTo>
                  <a:lnTo>
                    <a:pt x="778" y="3360"/>
                  </a:lnTo>
                  <a:lnTo>
                    <a:pt x="791" y="3369"/>
                  </a:lnTo>
                  <a:lnTo>
                    <a:pt x="810" y="3347"/>
                  </a:lnTo>
                  <a:lnTo>
                    <a:pt x="826" y="3326"/>
                  </a:lnTo>
                  <a:lnTo>
                    <a:pt x="839" y="3303"/>
                  </a:lnTo>
                  <a:lnTo>
                    <a:pt x="853" y="3280"/>
                  </a:lnTo>
                  <a:lnTo>
                    <a:pt x="862" y="3257"/>
                  </a:lnTo>
                  <a:lnTo>
                    <a:pt x="872" y="3233"/>
                  </a:lnTo>
                  <a:lnTo>
                    <a:pt x="884" y="3212"/>
                  </a:lnTo>
                  <a:lnTo>
                    <a:pt x="895" y="3191"/>
                  </a:lnTo>
                  <a:lnTo>
                    <a:pt x="914" y="3136"/>
                  </a:lnTo>
                  <a:lnTo>
                    <a:pt x="932" y="3080"/>
                  </a:lnTo>
                  <a:lnTo>
                    <a:pt x="945" y="3025"/>
                  </a:lnTo>
                  <a:lnTo>
                    <a:pt x="961" y="2972"/>
                  </a:lnTo>
                  <a:lnTo>
                    <a:pt x="972" y="2918"/>
                  </a:lnTo>
                  <a:lnTo>
                    <a:pt x="986" y="2865"/>
                  </a:lnTo>
                  <a:lnTo>
                    <a:pt x="999" y="2812"/>
                  </a:lnTo>
                  <a:lnTo>
                    <a:pt x="1013" y="2758"/>
                  </a:lnTo>
                  <a:lnTo>
                    <a:pt x="1016" y="2732"/>
                  </a:lnTo>
                  <a:lnTo>
                    <a:pt x="1030" y="2698"/>
                  </a:lnTo>
                  <a:lnTo>
                    <a:pt x="1005" y="2675"/>
                  </a:lnTo>
                  <a:lnTo>
                    <a:pt x="978" y="2655"/>
                  </a:lnTo>
                  <a:lnTo>
                    <a:pt x="953" y="2641"/>
                  </a:lnTo>
                  <a:lnTo>
                    <a:pt x="926" y="2628"/>
                  </a:lnTo>
                  <a:lnTo>
                    <a:pt x="899" y="2619"/>
                  </a:lnTo>
                  <a:lnTo>
                    <a:pt x="872" y="2612"/>
                  </a:lnTo>
                  <a:lnTo>
                    <a:pt x="845" y="2607"/>
                  </a:lnTo>
                  <a:lnTo>
                    <a:pt x="818" y="2602"/>
                  </a:lnTo>
                  <a:lnTo>
                    <a:pt x="757" y="2675"/>
                  </a:lnTo>
                  <a:lnTo>
                    <a:pt x="703" y="2746"/>
                  </a:lnTo>
                  <a:lnTo>
                    <a:pt x="657" y="2819"/>
                  </a:lnTo>
                  <a:lnTo>
                    <a:pt x="618" y="2890"/>
                  </a:lnTo>
                  <a:lnTo>
                    <a:pt x="587" y="2961"/>
                  </a:lnTo>
                  <a:lnTo>
                    <a:pt x="562" y="3034"/>
                  </a:lnTo>
                  <a:lnTo>
                    <a:pt x="545" y="3105"/>
                  </a:lnTo>
                  <a:lnTo>
                    <a:pt x="532" y="3178"/>
                  </a:lnTo>
                  <a:lnTo>
                    <a:pt x="532" y="3200"/>
                  </a:lnTo>
                  <a:lnTo>
                    <a:pt x="514" y="3221"/>
                  </a:lnTo>
                  <a:lnTo>
                    <a:pt x="489" y="3214"/>
                  </a:lnTo>
                  <a:lnTo>
                    <a:pt x="487" y="3205"/>
                  </a:lnTo>
                  <a:lnTo>
                    <a:pt x="487" y="3152"/>
                  </a:lnTo>
                  <a:lnTo>
                    <a:pt x="456" y="3148"/>
                  </a:lnTo>
                  <a:lnTo>
                    <a:pt x="451" y="3152"/>
                  </a:lnTo>
                  <a:lnTo>
                    <a:pt x="399" y="3210"/>
                  </a:lnTo>
                  <a:lnTo>
                    <a:pt x="391" y="3214"/>
                  </a:lnTo>
                  <a:lnTo>
                    <a:pt x="370" y="3205"/>
                  </a:lnTo>
                  <a:lnTo>
                    <a:pt x="370" y="3187"/>
                  </a:lnTo>
                  <a:lnTo>
                    <a:pt x="366" y="3173"/>
                  </a:lnTo>
                  <a:lnTo>
                    <a:pt x="341" y="3144"/>
                  </a:lnTo>
                  <a:lnTo>
                    <a:pt x="312" y="3121"/>
                  </a:lnTo>
                  <a:lnTo>
                    <a:pt x="281" y="3102"/>
                  </a:lnTo>
                  <a:lnTo>
                    <a:pt x="251" y="3084"/>
                  </a:lnTo>
                  <a:lnTo>
                    <a:pt x="220" y="3070"/>
                  </a:lnTo>
                  <a:lnTo>
                    <a:pt x="187" y="3055"/>
                  </a:lnTo>
                  <a:lnTo>
                    <a:pt x="156" y="3039"/>
                  </a:lnTo>
                  <a:lnTo>
                    <a:pt x="127" y="3023"/>
                  </a:lnTo>
                  <a:lnTo>
                    <a:pt x="91" y="3022"/>
                  </a:lnTo>
                  <a:lnTo>
                    <a:pt x="76" y="3009"/>
                  </a:lnTo>
                  <a:lnTo>
                    <a:pt x="76" y="3000"/>
                  </a:lnTo>
                  <a:lnTo>
                    <a:pt x="91" y="2974"/>
                  </a:lnTo>
                  <a:lnTo>
                    <a:pt x="122" y="2974"/>
                  </a:lnTo>
                  <a:lnTo>
                    <a:pt x="204" y="3013"/>
                  </a:lnTo>
                  <a:lnTo>
                    <a:pt x="235" y="3023"/>
                  </a:lnTo>
                  <a:lnTo>
                    <a:pt x="239" y="3031"/>
                  </a:lnTo>
                  <a:lnTo>
                    <a:pt x="391" y="3118"/>
                  </a:lnTo>
                  <a:lnTo>
                    <a:pt x="405" y="3127"/>
                  </a:lnTo>
                  <a:lnTo>
                    <a:pt x="431" y="3103"/>
                  </a:lnTo>
                  <a:lnTo>
                    <a:pt x="462" y="3093"/>
                  </a:lnTo>
                  <a:lnTo>
                    <a:pt x="489" y="3096"/>
                  </a:lnTo>
                  <a:lnTo>
                    <a:pt x="601" y="2828"/>
                  </a:lnTo>
                  <a:lnTo>
                    <a:pt x="614" y="280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18" name="Freeform 22"/>
            <p:cNvSpPr>
              <a:spLocks/>
            </p:cNvSpPr>
            <p:nvPr/>
          </p:nvSpPr>
          <p:spPr bwMode="auto">
            <a:xfrm>
              <a:off x="177" y="2912"/>
              <a:ext cx="54" cy="53"/>
            </a:xfrm>
            <a:custGeom>
              <a:avLst/>
              <a:gdLst>
                <a:gd name="T0" fmla="*/ 0 w 115"/>
                <a:gd name="T1" fmla="*/ 48 h 105"/>
                <a:gd name="T2" fmla="*/ 22 w 115"/>
                <a:gd name="T3" fmla="*/ 0 h 105"/>
                <a:gd name="T4" fmla="*/ 31 w 115"/>
                <a:gd name="T5" fmla="*/ 3 h 105"/>
                <a:gd name="T6" fmla="*/ 37 w 115"/>
                <a:gd name="T7" fmla="*/ 11 h 105"/>
                <a:gd name="T8" fmla="*/ 39 w 115"/>
                <a:gd name="T9" fmla="*/ 17 h 105"/>
                <a:gd name="T10" fmla="*/ 39 w 115"/>
                <a:gd name="T11" fmla="*/ 20 h 105"/>
                <a:gd name="T12" fmla="*/ 43 w 115"/>
                <a:gd name="T13" fmla="*/ 20 h 105"/>
                <a:gd name="T14" fmla="*/ 54 w 115"/>
                <a:gd name="T15" fmla="*/ 23 h 105"/>
                <a:gd name="T16" fmla="*/ 51 w 115"/>
                <a:gd name="T17" fmla="*/ 30 h 105"/>
                <a:gd name="T18" fmla="*/ 39 w 115"/>
                <a:gd name="T19" fmla="*/ 32 h 105"/>
                <a:gd name="T20" fmla="*/ 28 w 115"/>
                <a:gd name="T21" fmla="*/ 37 h 105"/>
                <a:gd name="T22" fmla="*/ 7 w 115"/>
                <a:gd name="T23" fmla="*/ 53 h 105"/>
                <a:gd name="T24" fmla="*/ 0 w 115"/>
                <a:gd name="T25" fmla="*/ 48 h 10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15" h="105">
                  <a:moveTo>
                    <a:pt x="0" y="96"/>
                  </a:moveTo>
                  <a:lnTo>
                    <a:pt x="46" y="0"/>
                  </a:lnTo>
                  <a:lnTo>
                    <a:pt x="65" y="5"/>
                  </a:lnTo>
                  <a:lnTo>
                    <a:pt x="79" y="21"/>
                  </a:lnTo>
                  <a:lnTo>
                    <a:pt x="83" y="33"/>
                  </a:lnTo>
                  <a:lnTo>
                    <a:pt x="84" y="39"/>
                  </a:lnTo>
                  <a:lnTo>
                    <a:pt x="92" y="40"/>
                  </a:lnTo>
                  <a:lnTo>
                    <a:pt x="115" y="46"/>
                  </a:lnTo>
                  <a:lnTo>
                    <a:pt x="108" y="60"/>
                  </a:lnTo>
                  <a:lnTo>
                    <a:pt x="83" y="64"/>
                  </a:lnTo>
                  <a:lnTo>
                    <a:pt x="59" y="74"/>
                  </a:lnTo>
                  <a:lnTo>
                    <a:pt x="15" y="105"/>
                  </a:lnTo>
                  <a:lnTo>
                    <a:pt x="0" y="9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19" name="Freeform 23"/>
            <p:cNvSpPr>
              <a:spLocks/>
            </p:cNvSpPr>
            <p:nvPr/>
          </p:nvSpPr>
          <p:spPr bwMode="auto">
            <a:xfrm>
              <a:off x="193" y="2927"/>
              <a:ext cx="15" cy="20"/>
            </a:xfrm>
            <a:custGeom>
              <a:avLst/>
              <a:gdLst>
                <a:gd name="T0" fmla="*/ 0 w 32"/>
                <a:gd name="T1" fmla="*/ 15 h 39"/>
                <a:gd name="T2" fmla="*/ 9 w 32"/>
                <a:gd name="T3" fmla="*/ 0 h 39"/>
                <a:gd name="T4" fmla="*/ 13 w 32"/>
                <a:gd name="T5" fmla="*/ 2 h 39"/>
                <a:gd name="T6" fmla="*/ 15 w 32"/>
                <a:gd name="T7" fmla="*/ 13 h 39"/>
                <a:gd name="T8" fmla="*/ 0 w 32"/>
                <a:gd name="T9" fmla="*/ 20 h 39"/>
                <a:gd name="T10" fmla="*/ 0 w 32"/>
                <a:gd name="T11" fmla="*/ 15 h 3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32" h="39">
                  <a:moveTo>
                    <a:pt x="1" y="30"/>
                  </a:moveTo>
                  <a:lnTo>
                    <a:pt x="19" y="0"/>
                  </a:lnTo>
                  <a:lnTo>
                    <a:pt x="28" y="3"/>
                  </a:lnTo>
                  <a:lnTo>
                    <a:pt x="32" y="26"/>
                  </a:lnTo>
                  <a:lnTo>
                    <a:pt x="0" y="39"/>
                  </a:lnTo>
                  <a:lnTo>
                    <a:pt x="1" y="3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20" name="Freeform 24"/>
            <p:cNvSpPr>
              <a:spLocks/>
            </p:cNvSpPr>
            <p:nvPr/>
          </p:nvSpPr>
          <p:spPr bwMode="auto">
            <a:xfrm>
              <a:off x="208" y="2213"/>
              <a:ext cx="320" cy="408"/>
            </a:xfrm>
            <a:custGeom>
              <a:avLst/>
              <a:gdLst>
                <a:gd name="T0" fmla="*/ 13 w 695"/>
                <a:gd name="T1" fmla="*/ 9 h 817"/>
                <a:gd name="T2" fmla="*/ 36 w 695"/>
                <a:gd name="T3" fmla="*/ 29 h 817"/>
                <a:gd name="T4" fmla="*/ 59 w 695"/>
                <a:gd name="T5" fmla="*/ 49 h 817"/>
                <a:gd name="T6" fmla="*/ 81 w 695"/>
                <a:gd name="T7" fmla="*/ 72 h 817"/>
                <a:gd name="T8" fmla="*/ 114 w 695"/>
                <a:gd name="T9" fmla="*/ 103 h 817"/>
                <a:gd name="T10" fmla="*/ 145 w 695"/>
                <a:gd name="T11" fmla="*/ 139 h 817"/>
                <a:gd name="T12" fmla="*/ 113 w 695"/>
                <a:gd name="T13" fmla="*/ 139 h 817"/>
                <a:gd name="T14" fmla="*/ 137 w 695"/>
                <a:gd name="T15" fmla="*/ 172 h 817"/>
                <a:gd name="T16" fmla="*/ 166 w 695"/>
                <a:gd name="T17" fmla="*/ 207 h 817"/>
                <a:gd name="T18" fmla="*/ 119 w 695"/>
                <a:gd name="T19" fmla="*/ 219 h 817"/>
                <a:gd name="T20" fmla="*/ 244 w 695"/>
                <a:gd name="T21" fmla="*/ 283 h 817"/>
                <a:gd name="T22" fmla="*/ 224 w 695"/>
                <a:gd name="T23" fmla="*/ 296 h 817"/>
                <a:gd name="T24" fmla="*/ 207 w 695"/>
                <a:gd name="T25" fmla="*/ 307 h 817"/>
                <a:gd name="T26" fmla="*/ 320 w 695"/>
                <a:gd name="T27" fmla="*/ 346 h 817"/>
                <a:gd name="T28" fmla="*/ 291 w 695"/>
                <a:gd name="T29" fmla="*/ 367 h 817"/>
                <a:gd name="T30" fmla="*/ 303 w 695"/>
                <a:gd name="T31" fmla="*/ 380 h 817"/>
                <a:gd name="T32" fmla="*/ 227 w 695"/>
                <a:gd name="T33" fmla="*/ 395 h 817"/>
                <a:gd name="T34" fmla="*/ 266 w 695"/>
                <a:gd name="T35" fmla="*/ 360 h 817"/>
                <a:gd name="T36" fmla="*/ 187 w 695"/>
                <a:gd name="T37" fmla="*/ 300 h 817"/>
                <a:gd name="T38" fmla="*/ 189 w 695"/>
                <a:gd name="T39" fmla="*/ 292 h 817"/>
                <a:gd name="T40" fmla="*/ 54 w 695"/>
                <a:gd name="T41" fmla="*/ 209 h 817"/>
                <a:gd name="T42" fmla="*/ 74 w 695"/>
                <a:gd name="T43" fmla="*/ 195 h 817"/>
                <a:gd name="T44" fmla="*/ 99 w 695"/>
                <a:gd name="T45" fmla="*/ 198 h 817"/>
                <a:gd name="T46" fmla="*/ 107 w 695"/>
                <a:gd name="T47" fmla="*/ 195 h 817"/>
                <a:gd name="T48" fmla="*/ 81 w 695"/>
                <a:gd name="T49" fmla="*/ 171 h 817"/>
                <a:gd name="T50" fmla="*/ 56 w 695"/>
                <a:gd name="T51" fmla="*/ 146 h 817"/>
                <a:gd name="T52" fmla="*/ 35 w 695"/>
                <a:gd name="T53" fmla="*/ 108 h 817"/>
                <a:gd name="T54" fmla="*/ 62 w 695"/>
                <a:gd name="T55" fmla="*/ 116 h 817"/>
                <a:gd name="T56" fmla="*/ 76 w 695"/>
                <a:gd name="T57" fmla="*/ 114 h 817"/>
                <a:gd name="T58" fmla="*/ 74 w 695"/>
                <a:gd name="T59" fmla="*/ 108 h 817"/>
                <a:gd name="T60" fmla="*/ 58 w 695"/>
                <a:gd name="T61" fmla="*/ 92 h 817"/>
                <a:gd name="T62" fmla="*/ 50 w 695"/>
                <a:gd name="T63" fmla="*/ 78 h 817"/>
                <a:gd name="T64" fmla="*/ 27 w 695"/>
                <a:gd name="T65" fmla="*/ 46 h 817"/>
                <a:gd name="T66" fmla="*/ 0 w 695"/>
                <a:gd name="T67" fmla="*/ 5 h 817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695" h="817">
                  <a:moveTo>
                    <a:pt x="4" y="0"/>
                  </a:moveTo>
                  <a:lnTo>
                    <a:pt x="29" y="19"/>
                  </a:lnTo>
                  <a:lnTo>
                    <a:pt x="54" y="39"/>
                  </a:lnTo>
                  <a:lnTo>
                    <a:pt x="79" y="59"/>
                  </a:lnTo>
                  <a:lnTo>
                    <a:pt x="104" y="78"/>
                  </a:lnTo>
                  <a:lnTo>
                    <a:pt x="129" y="99"/>
                  </a:lnTo>
                  <a:lnTo>
                    <a:pt x="152" y="121"/>
                  </a:lnTo>
                  <a:lnTo>
                    <a:pt x="177" y="144"/>
                  </a:lnTo>
                  <a:lnTo>
                    <a:pt x="200" y="169"/>
                  </a:lnTo>
                  <a:lnTo>
                    <a:pt x="248" y="206"/>
                  </a:lnTo>
                  <a:lnTo>
                    <a:pt x="304" y="261"/>
                  </a:lnTo>
                  <a:lnTo>
                    <a:pt x="316" y="279"/>
                  </a:lnTo>
                  <a:lnTo>
                    <a:pt x="252" y="276"/>
                  </a:lnTo>
                  <a:lnTo>
                    <a:pt x="245" y="279"/>
                  </a:lnTo>
                  <a:lnTo>
                    <a:pt x="241" y="297"/>
                  </a:lnTo>
                  <a:lnTo>
                    <a:pt x="298" y="345"/>
                  </a:lnTo>
                  <a:lnTo>
                    <a:pt x="314" y="354"/>
                  </a:lnTo>
                  <a:lnTo>
                    <a:pt x="360" y="414"/>
                  </a:lnTo>
                  <a:lnTo>
                    <a:pt x="233" y="427"/>
                  </a:lnTo>
                  <a:lnTo>
                    <a:pt x="258" y="439"/>
                  </a:lnTo>
                  <a:lnTo>
                    <a:pt x="281" y="448"/>
                  </a:lnTo>
                  <a:lnTo>
                    <a:pt x="529" y="567"/>
                  </a:lnTo>
                  <a:lnTo>
                    <a:pt x="545" y="580"/>
                  </a:lnTo>
                  <a:lnTo>
                    <a:pt x="487" y="592"/>
                  </a:lnTo>
                  <a:lnTo>
                    <a:pt x="462" y="601"/>
                  </a:lnTo>
                  <a:lnTo>
                    <a:pt x="450" y="614"/>
                  </a:lnTo>
                  <a:lnTo>
                    <a:pt x="454" y="619"/>
                  </a:lnTo>
                  <a:lnTo>
                    <a:pt x="695" y="692"/>
                  </a:lnTo>
                  <a:lnTo>
                    <a:pt x="637" y="724"/>
                  </a:lnTo>
                  <a:lnTo>
                    <a:pt x="633" y="735"/>
                  </a:lnTo>
                  <a:lnTo>
                    <a:pt x="647" y="747"/>
                  </a:lnTo>
                  <a:lnTo>
                    <a:pt x="658" y="761"/>
                  </a:lnTo>
                  <a:lnTo>
                    <a:pt x="683" y="817"/>
                  </a:lnTo>
                  <a:lnTo>
                    <a:pt x="493" y="790"/>
                  </a:lnTo>
                  <a:lnTo>
                    <a:pt x="552" y="749"/>
                  </a:lnTo>
                  <a:lnTo>
                    <a:pt x="577" y="721"/>
                  </a:lnTo>
                  <a:lnTo>
                    <a:pt x="297" y="630"/>
                  </a:lnTo>
                  <a:lnTo>
                    <a:pt x="406" y="600"/>
                  </a:lnTo>
                  <a:lnTo>
                    <a:pt x="410" y="592"/>
                  </a:lnTo>
                  <a:lnTo>
                    <a:pt x="410" y="584"/>
                  </a:lnTo>
                  <a:lnTo>
                    <a:pt x="225" y="479"/>
                  </a:lnTo>
                  <a:lnTo>
                    <a:pt x="118" y="418"/>
                  </a:lnTo>
                  <a:lnTo>
                    <a:pt x="118" y="397"/>
                  </a:lnTo>
                  <a:lnTo>
                    <a:pt x="160" y="391"/>
                  </a:lnTo>
                  <a:lnTo>
                    <a:pt x="206" y="391"/>
                  </a:lnTo>
                  <a:lnTo>
                    <a:pt x="216" y="397"/>
                  </a:lnTo>
                  <a:lnTo>
                    <a:pt x="225" y="397"/>
                  </a:lnTo>
                  <a:lnTo>
                    <a:pt x="233" y="391"/>
                  </a:lnTo>
                  <a:lnTo>
                    <a:pt x="220" y="370"/>
                  </a:lnTo>
                  <a:lnTo>
                    <a:pt x="177" y="342"/>
                  </a:lnTo>
                  <a:lnTo>
                    <a:pt x="131" y="306"/>
                  </a:lnTo>
                  <a:lnTo>
                    <a:pt x="121" y="292"/>
                  </a:lnTo>
                  <a:lnTo>
                    <a:pt x="29" y="210"/>
                  </a:lnTo>
                  <a:lnTo>
                    <a:pt x="75" y="217"/>
                  </a:lnTo>
                  <a:lnTo>
                    <a:pt x="102" y="217"/>
                  </a:lnTo>
                  <a:lnTo>
                    <a:pt x="135" y="233"/>
                  </a:lnTo>
                  <a:lnTo>
                    <a:pt x="154" y="237"/>
                  </a:lnTo>
                  <a:lnTo>
                    <a:pt x="164" y="229"/>
                  </a:lnTo>
                  <a:lnTo>
                    <a:pt x="164" y="224"/>
                  </a:lnTo>
                  <a:lnTo>
                    <a:pt x="160" y="217"/>
                  </a:lnTo>
                  <a:lnTo>
                    <a:pt x="139" y="206"/>
                  </a:lnTo>
                  <a:lnTo>
                    <a:pt x="125" y="185"/>
                  </a:lnTo>
                  <a:lnTo>
                    <a:pt x="125" y="176"/>
                  </a:lnTo>
                  <a:lnTo>
                    <a:pt x="108" y="156"/>
                  </a:lnTo>
                  <a:lnTo>
                    <a:pt x="71" y="119"/>
                  </a:lnTo>
                  <a:lnTo>
                    <a:pt x="58" y="92"/>
                  </a:lnTo>
                  <a:lnTo>
                    <a:pt x="44" y="76"/>
                  </a:lnTo>
                  <a:lnTo>
                    <a:pt x="0" y="11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FF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21" name="Freeform 25"/>
            <p:cNvSpPr>
              <a:spLocks/>
            </p:cNvSpPr>
            <p:nvPr/>
          </p:nvSpPr>
          <p:spPr bwMode="auto">
            <a:xfrm>
              <a:off x="264" y="2373"/>
              <a:ext cx="27" cy="28"/>
            </a:xfrm>
            <a:custGeom>
              <a:avLst/>
              <a:gdLst>
                <a:gd name="T0" fmla="*/ 0 w 58"/>
                <a:gd name="T1" fmla="*/ 3 h 55"/>
                <a:gd name="T2" fmla="*/ 0 w 58"/>
                <a:gd name="T3" fmla="*/ 0 h 55"/>
                <a:gd name="T4" fmla="*/ 11 w 58"/>
                <a:gd name="T5" fmla="*/ 3 h 55"/>
                <a:gd name="T6" fmla="*/ 27 w 58"/>
                <a:gd name="T7" fmla="*/ 27 h 55"/>
                <a:gd name="T8" fmla="*/ 14 w 58"/>
                <a:gd name="T9" fmla="*/ 28 h 55"/>
                <a:gd name="T10" fmla="*/ 5 w 58"/>
                <a:gd name="T11" fmla="*/ 27 h 55"/>
                <a:gd name="T12" fmla="*/ 0 w 58"/>
                <a:gd name="T13" fmla="*/ 3 h 5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58" h="55">
                  <a:moveTo>
                    <a:pt x="0" y="5"/>
                  </a:moveTo>
                  <a:lnTo>
                    <a:pt x="0" y="0"/>
                  </a:lnTo>
                  <a:lnTo>
                    <a:pt x="24" y="5"/>
                  </a:lnTo>
                  <a:lnTo>
                    <a:pt x="58" y="54"/>
                  </a:lnTo>
                  <a:lnTo>
                    <a:pt x="29" y="55"/>
                  </a:lnTo>
                  <a:lnTo>
                    <a:pt x="10" y="54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22" name="Freeform 26"/>
            <p:cNvSpPr>
              <a:spLocks/>
            </p:cNvSpPr>
            <p:nvPr/>
          </p:nvSpPr>
          <p:spPr bwMode="auto">
            <a:xfrm>
              <a:off x="269" y="2247"/>
              <a:ext cx="144" cy="212"/>
            </a:xfrm>
            <a:custGeom>
              <a:avLst/>
              <a:gdLst>
                <a:gd name="T0" fmla="*/ 2 w 314"/>
                <a:gd name="T1" fmla="*/ 0 h 426"/>
                <a:gd name="T2" fmla="*/ 144 w 314"/>
                <a:gd name="T3" fmla="*/ 112 h 426"/>
                <a:gd name="T4" fmla="*/ 142 w 314"/>
                <a:gd name="T5" fmla="*/ 157 h 426"/>
                <a:gd name="T6" fmla="*/ 140 w 314"/>
                <a:gd name="T7" fmla="*/ 212 h 426"/>
                <a:gd name="T8" fmla="*/ 88 w 314"/>
                <a:gd name="T9" fmla="*/ 184 h 426"/>
                <a:gd name="T10" fmla="*/ 127 w 314"/>
                <a:gd name="T11" fmla="*/ 179 h 426"/>
                <a:gd name="T12" fmla="*/ 127 w 314"/>
                <a:gd name="T13" fmla="*/ 175 h 426"/>
                <a:gd name="T14" fmla="*/ 122 w 314"/>
                <a:gd name="T15" fmla="*/ 171 h 426"/>
                <a:gd name="T16" fmla="*/ 76 w 314"/>
                <a:gd name="T17" fmla="*/ 123 h 426"/>
                <a:gd name="T18" fmla="*/ 68 w 314"/>
                <a:gd name="T19" fmla="*/ 112 h 426"/>
                <a:gd name="T20" fmla="*/ 100 w 314"/>
                <a:gd name="T21" fmla="*/ 115 h 426"/>
                <a:gd name="T22" fmla="*/ 100 w 314"/>
                <a:gd name="T23" fmla="*/ 102 h 426"/>
                <a:gd name="T24" fmla="*/ 66 w 314"/>
                <a:gd name="T25" fmla="*/ 71 h 426"/>
                <a:gd name="T26" fmla="*/ 62 w 314"/>
                <a:gd name="T27" fmla="*/ 65 h 426"/>
                <a:gd name="T28" fmla="*/ 52 w 314"/>
                <a:gd name="T29" fmla="*/ 57 h 426"/>
                <a:gd name="T30" fmla="*/ 11 w 314"/>
                <a:gd name="T31" fmla="*/ 16 h 426"/>
                <a:gd name="T32" fmla="*/ 0 w 314"/>
                <a:gd name="T33" fmla="*/ 4 h 426"/>
                <a:gd name="T34" fmla="*/ 2 w 314"/>
                <a:gd name="T35" fmla="*/ 0 h 42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314" h="426">
                  <a:moveTo>
                    <a:pt x="4" y="0"/>
                  </a:moveTo>
                  <a:lnTo>
                    <a:pt x="314" y="225"/>
                  </a:lnTo>
                  <a:lnTo>
                    <a:pt x="310" y="315"/>
                  </a:lnTo>
                  <a:lnTo>
                    <a:pt x="306" y="426"/>
                  </a:lnTo>
                  <a:lnTo>
                    <a:pt x="191" y="369"/>
                  </a:lnTo>
                  <a:lnTo>
                    <a:pt x="277" y="360"/>
                  </a:lnTo>
                  <a:lnTo>
                    <a:pt x="277" y="351"/>
                  </a:lnTo>
                  <a:lnTo>
                    <a:pt x="267" y="344"/>
                  </a:lnTo>
                  <a:lnTo>
                    <a:pt x="166" y="248"/>
                  </a:lnTo>
                  <a:lnTo>
                    <a:pt x="148" y="226"/>
                  </a:lnTo>
                  <a:lnTo>
                    <a:pt x="217" y="232"/>
                  </a:lnTo>
                  <a:lnTo>
                    <a:pt x="217" y="205"/>
                  </a:lnTo>
                  <a:lnTo>
                    <a:pt x="144" y="143"/>
                  </a:lnTo>
                  <a:lnTo>
                    <a:pt x="135" y="130"/>
                  </a:lnTo>
                  <a:lnTo>
                    <a:pt x="114" y="114"/>
                  </a:lnTo>
                  <a:lnTo>
                    <a:pt x="25" y="32"/>
                  </a:lnTo>
                  <a:lnTo>
                    <a:pt x="0" y="9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23" name="Freeform 27"/>
            <p:cNvSpPr>
              <a:spLocks/>
            </p:cNvSpPr>
            <p:nvPr/>
          </p:nvSpPr>
          <p:spPr bwMode="auto">
            <a:xfrm>
              <a:off x="277" y="2235"/>
              <a:ext cx="784" cy="125"/>
            </a:xfrm>
            <a:custGeom>
              <a:avLst/>
              <a:gdLst>
                <a:gd name="T0" fmla="*/ 0 w 1697"/>
                <a:gd name="T1" fmla="*/ 0 h 249"/>
                <a:gd name="T2" fmla="*/ 33 w 1697"/>
                <a:gd name="T3" fmla="*/ 2 h 249"/>
                <a:gd name="T4" fmla="*/ 142 w 1697"/>
                <a:gd name="T5" fmla="*/ 4 h 249"/>
                <a:gd name="T6" fmla="*/ 198 w 1697"/>
                <a:gd name="T7" fmla="*/ 8 h 249"/>
                <a:gd name="T8" fmla="*/ 200 w 1697"/>
                <a:gd name="T9" fmla="*/ 19 h 249"/>
                <a:gd name="T10" fmla="*/ 197 w 1697"/>
                <a:gd name="T11" fmla="*/ 47 h 249"/>
                <a:gd name="T12" fmla="*/ 192 w 1697"/>
                <a:gd name="T13" fmla="*/ 48 h 249"/>
                <a:gd name="T14" fmla="*/ 188 w 1697"/>
                <a:gd name="T15" fmla="*/ 48 h 249"/>
                <a:gd name="T16" fmla="*/ 184 w 1697"/>
                <a:gd name="T17" fmla="*/ 53 h 249"/>
                <a:gd name="T18" fmla="*/ 186 w 1697"/>
                <a:gd name="T19" fmla="*/ 88 h 249"/>
                <a:gd name="T20" fmla="*/ 188 w 1697"/>
                <a:gd name="T21" fmla="*/ 91 h 249"/>
                <a:gd name="T22" fmla="*/ 198 w 1697"/>
                <a:gd name="T23" fmla="*/ 97 h 249"/>
                <a:gd name="T24" fmla="*/ 237 w 1697"/>
                <a:gd name="T25" fmla="*/ 104 h 249"/>
                <a:gd name="T26" fmla="*/ 244 w 1697"/>
                <a:gd name="T27" fmla="*/ 104 h 249"/>
                <a:gd name="T28" fmla="*/ 258 w 1697"/>
                <a:gd name="T29" fmla="*/ 101 h 249"/>
                <a:gd name="T30" fmla="*/ 277 w 1697"/>
                <a:gd name="T31" fmla="*/ 91 h 249"/>
                <a:gd name="T32" fmla="*/ 283 w 1697"/>
                <a:gd name="T33" fmla="*/ 80 h 249"/>
                <a:gd name="T34" fmla="*/ 279 w 1697"/>
                <a:gd name="T35" fmla="*/ 63 h 249"/>
                <a:gd name="T36" fmla="*/ 272 w 1697"/>
                <a:gd name="T37" fmla="*/ 58 h 249"/>
                <a:gd name="T38" fmla="*/ 272 w 1697"/>
                <a:gd name="T39" fmla="*/ 36 h 249"/>
                <a:gd name="T40" fmla="*/ 272 w 1697"/>
                <a:gd name="T41" fmla="*/ 24 h 249"/>
                <a:gd name="T42" fmla="*/ 270 w 1697"/>
                <a:gd name="T43" fmla="*/ 16 h 249"/>
                <a:gd name="T44" fmla="*/ 275 w 1697"/>
                <a:gd name="T45" fmla="*/ 8 h 249"/>
                <a:gd name="T46" fmla="*/ 351 w 1697"/>
                <a:gd name="T47" fmla="*/ 13 h 249"/>
                <a:gd name="T48" fmla="*/ 350 w 1697"/>
                <a:gd name="T49" fmla="*/ 38 h 249"/>
                <a:gd name="T50" fmla="*/ 342 w 1697"/>
                <a:gd name="T51" fmla="*/ 51 h 249"/>
                <a:gd name="T52" fmla="*/ 338 w 1697"/>
                <a:gd name="T53" fmla="*/ 58 h 249"/>
                <a:gd name="T54" fmla="*/ 335 w 1697"/>
                <a:gd name="T55" fmla="*/ 66 h 249"/>
                <a:gd name="T56" fmla="*/ 337 w 1697"/>
                <a:gd name="T57" fmla="*/ 88 h 249"/>
                <a:gd name="T58" fmla="*/ 338 w 1697"/>
                <a:gd name="T59" fmla="*/ 91 h 249"/>
                <a:gd name="T60" fmla="*/ 348 w 1697"/>
                <a:gd name="T61" fmla="*/ 96 h 249"/>
                <a:gd name="T62" fmla="*/ 359 w 1697"/>
                <a:gd name="T63" fmla="*/ 99 h 249"/>
                <a:gd name="T64" fmla="*/ 368 w 1697"/>
                <a:gd name="T65" fmla="*/ 102 h 249"/>
                <a:gd name="T66" fmla="*/ 379 w 1697"/>
                <a:gd name="T67" fmla="*/ 104 h 249"/>
                <a:gd name="T68" fmla="*/ 389 w 1697"/>
                <a:gd name="T69" fmla="*/ 104 h 249"/>
                <a:gd name="T70" fmla="*/ 398 w 1697"/>
                <a:gd name="T71" fmla="*/ 102 h 249"/>
                <a:gd name="T72" fmla="*/ 408 w 1697"/>
                <a:gd name="T73" fmla="*/ 98 h 249"/>
                <a:gd name="T74" fmla="*/ 419 w 1697"/>
                <a:gd name="T75" fmla="*/ 93 h 249"/>
                <a:gd name="T76" fmla="*/ 424 w 1697"/>
                <a:gd name="T77" fmla="*/ 87 h 249"/>
                <a:gd name="T78" fmla="*/ 426 w 1697"/>
                <a:gd name="T79" fmla="*/ 56 h 249"/>
                <a:gd name="T80" fmla="*/ 413 w 1697"/>
                <a:gd name="T81" fmla="*/ 43 h 249"/>
                <a:gd name="T82" fmla="*/ 415 w 1697"/>
                <a:gd name="T83" fmla="*/ 16 h 249"/>
                <a:gd name="T84" fmla="*/ 426 w 1697"/>
                <a:gd name="T85" fmla="*/ 16 h 249"/>
                <a:gd name="T86" fmla="*/ 481 w 1697"/>
                <a:gd name="T87" fmla="*/ 16 h 249"/>
                <a:gd name="T88" fmla="*/ 591 w 1697"/>
                <a:gd name="T89" fmla="*/ 24 h 249"/>
                <a:gd name="T90" fmla="*/ 632 w 1697"/>
                <a:gd name="T91" fmla="*/ 25 h 249"/>
                <a:gd name="T92" fmla="*/ 784 w 1697"/>
                <a:gd name="T93" fmla="*/ 125 h 249"/>
                <a:gd name="T94" fmla="*/ 727 w 1697"/>
                <a:gd name="T95" fmla="*/ 125 h 249"/>
                <a:gd name="T96" fmla="*/ 717 w 1697"/>
                <a:gd name="T97" fmla="*/ 125 h 249"/>
                <a:gd name="T98" fmla="*/ 630 w 1697"/>
                <a:gd name="T99" fmla="*/ 124 h 249"/>
                <a:gd name="T100" fmla="*/ 606 w 1697"/>
                <a:gd name="T101" fmla="*/ 124 h 249"/>
                <a:gd name="T102" fmla="*/ 419 w 1697"/>
                <a:gd name="T103" fmla="*/ 121 h 249"/>
                <a:gd name="T104" fmla="*/ 409 w 1697"/>
                <a:gd name="T105" fmla="*/ 121 h 249"/>
                <a:gd name="T106" fmla="*/ 396 w 1697"/>
                <a:gd name="T107" fmla="*/ 124 h 249"/>
                <a:gd name="T108" fmla="*/ 338 w 1697"/>
                <a:gd name="T109" fmla="*/ 121 h 249"/>
                <a:gd name="T110" fmla="*/ 166 w 1697"/>
                <a:gd name="T111" fmla="*/ 118 h 249"/>
                <a:gd name="T112" fmla="*/ 144 w 1697"/>
                <a:gd name="T113" fmla="*/ 118 h 249"/>
                <a:gd name="T114" fmla="*/ 95 w 1697"/>
                <a:gd name="T115" fmla="*/ 83 h 249"/>
                <a:gd name="T116" fmla="*/ 0 w 1697"/>
                <a:gd name="T117" fmla="*/ 4 h 249"/>
                <a:gd name="T118" fmla="*/ 0 w 1697"/>
                <a:gd name="T119" fmla="*/ 0 h 249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0" t="0" r="r" b="b"/>
              <a:pathLst>
                <a:path w="1697" h="249">
                  <a:moveTo>
                    <a:pt x="0" y="0"/>
                  </a:moveTo>
                  <a:lnTo>
                    <a:pt x="71" y="4"/>
                  </a:lnTo>
                  <a:lnTo>
                    <a:pt x="308" y="7"/>
                  </a:lnTo>
                  <a:lnTo>
                    <a:pt x="429" y="16"/>
                  </a:lnTo>
                  <a:lnTo>
                    <a:pt x="433" y="38"/>
                  </a:lnTo>
                  <a:lnTo>
                    <a:pt x="427" y="93"/>
                  </a:lnTo>
                  <a:lnTo>
                    <a:pt x="416" y="95"/>
                  </a:lnTo>
                  <a:lnTo>
                    <a:pt x="408" y="95"/>
                  </a:lnTo>
                  <a:lnTo>
                    <a:pt x="399" y="105"/>
                  </a:lnTo>
                  <a:lnTo>
                    <a:pt x="402" y="176"/>
                  </a:lnTo>
                  <a:lnTo>
                    <a:pt x="406" y="182"/>
                  </a:lnTo>
                  <a:lnTo>
                    <a:pt x="429" y="194"/>
                  </a:lnTo>
                  <a:lnTo>
                    <a:pt x="514" y="207"/>
                  </a:lnTo>
                  <a:lnTo>
                    <a:pt x="529" y="207"/>
                  </a:lnTo>
                  <a:lnTo>
                    <a:pt x="558" y="201"/>
                  </a:lnTo>
                  <a:lnTo>
                    <a:pt x="599" y="182"/>
                  </a:lnTo>
                  <a:lnTo>
                    <a:pt x="612" y="160"/>
                  </a:lnTo>
                  <a:lnTo>
                    <a:pt x="604" y="125"/>
                  </a:lnTo>
                  <a:lnTo>
                    <a:pt x="589" y="116"/>
                  </a:lnTo>
                  <a:lnTo>
                    <a:pt x="589" y="72"/>
                  </a:lnTo>
                  <a:lnTo>
                    <a:pt x="589" y="48"/>
                  </a:lnTo>
                  <a:lnTo>
                    <a:pt x="585" y="32"/>
                  </a:lnTo>
                  <a:lnTo>
                    <a:pt x="595" y="16"/>
                  </a:lnTo>
                  <a:lnTo>
                    <a:pt x="760" y="25"/>
                  </a:lnTo>
                  <a:lnTo>
                    <a:pt x="758" y="75"/>
                  </a:lnTo>
                  <a:lnTo>
                    <a:pt x="741" y="102"/>
                  </a:lnTo>
                  <a:lnTo>
                    <a:pt x="731" y="116"/>
                  </a:lnTo>
                  <a:lnTo>
                    <a:pt x="726" y="132"/>
                  </a:lnTo>
                  <a:lnTo>
                    <a:pt x="729" y="176"/>
                  </a:lnTo>
                  <a:lnTo>
                    <a:pt x="731" y="182"/>
                  </a:lnTo>
                  <a:lnTo>
                    <a:pt x="754" y="191"/>
                  </a:lnTo>
                  <a:lnTo>
                    <a:pt x="776" y="198"/>
                  </a:lnTo>
                  <a:lnTo>
                    <a:pt x="797" y="203"/>
                  </a:lnTo>
                  <a:lnTo>
                    <a:pt x="820" y="207"/>
                  </a:lnTo>
                  <a:lnTo>
                    <a:pt x="841" y="207"/>
                  </a:lnTo>
                  <a:lnTo>
                    <a:pt x="862" y="203"/>
                  </a:lnTo>
                  <a:lnTo>
                    <a:pt x="883" y="196"/>
                  </a:lnTo>
                  <a:lnTo>
                    <a:pt x="906" y="185"/>
                  </a:lnTo>
                  <a:lnTo>
                    <a:pt x="918" y="173"/>
                  </a:lnTo>
                  <a:lnTo>
                    <a:pt x="922" y="111"/>
                  </a:lnTo>
                  <a:lnTo>
                    <a:pt x="895" y="86"/>
                  </a:lnTo>
                  <a:lnTo>
                    <a:pt x="899" y="32"/>
                  </a:lnTo>
                  <a:lnTo>
                    <a:pt x="922" y="32"/>
                  </a:lnTo>
                  <a:lnTo>
                    <a:pt x="1041" y="32"/>
                  </a:lnTo>
                  <a:lnTo>
                    <a:pt x="1280" y="48"/>
                  </a:lnTo>
                  <a:lnTo>
                    <a:pt x="1368" y="50"/>
                  </a:lnTo>
                  <a:lnTo>
                    <a:pt x="1697" y="249"/>
                  </a:lnTo>
                  <a:lnTo>
                    <a:pt x="1574" y="249"/>
                  </a:lnTo>
                  <a:lnTo>
                    <a:pt x="1551" y="249"/>
                  </a:lnTo>
                  <a:lnTo>
                    <a:pt x="1364" y="248"/>
                  </a:lnTo>
                  <a:lnTo>
                    <a:pt x="1312" y="248"/>
                  </a:lnTo>
                  <a:lnTo>
                    <a:pt x="906" y="241"/>
                  </a:lnTo>
                  <a:lnTo>
                    <a:pt x="885" y="241"/>
                  </a:lnTo>
                  <a:lnTo>
                    <a:pt x="858" y="248"/>
                  </a:lnTo>
                  <a:lnTo>
                    <a:pt x="731" y="241"/>
                  </a:lnTo>
                  <a:lnTo>
                    <a:pt x="360" y="235"/>
                  </a:lnTo>
                  <a:lnTo>
                    <a:pt x="312" y="235"/>
                  </a:lnTo>
                  <a:lnTo>
                    <a:pt x="206" y="166"/>
                  </a:lnTo>
                  <a:lnTo>
                    <a:pt x="0" y="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24" name="Freeform 28"/>
            <p:cNvSpPr>
              <a:spLocks/>
            </p:cNvSpPr>
            <p:nvPr/>
          </p:nvSpPr>
          <p:spPr bwMode="auto">
            <a:xfrm>
              <a:off x="421" y="2375"/>
              <a:ext cx="60" cy="122"/>
            </a:xfrm>
            <a:custGeom>
              <a:avLst/>
              <a:gdLst>
                <a:gd name="T0" fmla="*/ 0 w 131"/>
                <a:gd name="T1" fmla="*/ 88 h 243"/>
                <a:gd name="T2" fmla="*/ 3 w 131"/>
                <a:gd name="T3" fmla="*/ 86 h 243"/>
                <a:gd name="T4" fmla="*/ 10 w 131"/>
                <a:gd name="T5" fmla="*/ 78 h 243"/>
                <a:gd name="T6" fmla="*/ 10 w 131"/>
                <a:gd name="T7" fmla="*/ 69 h 243"/>
                <a:gd name="T8" fmla="*/ 13 w 131"/>
                <a:gd name="T9" fmla="*/ 0 h 243"/>
                <a:gd name="T10" fmla="*/ 50 w 131"/>
                <a:gd name="T11" fmla="*/ 1 h 243"/>
                <a:gd name="T12" fmla="*/ 46 w 131"/>
                <a:gd name="T13" fmla="*/ 53 h 243"/>
                <a:gd name="T14" fmla="*/ 60 w 131"/>
                <a:gd name="T15" fmla="*/ 122 h 243"/>
                <a:gd name="T16" fmla="*/ 5 w 131"/>
                <a:gd name="T17" fmla="*/ 97 h 243"/>
                <a:gd name="T18" fmla="*/ 0 w 131"/>
                <a:gd name="T19" fmla="*/ 88 h 243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131" h="243">
                  <a:moveTo>
                    <a:pt x="0" y="176"/>
                  </a:moveTo>
                  <a:lnTo>
                    <a:pt x="6" y="172"/>
                  </a:lnTo>
                  <a:lnTo>
                    <a:pt x="21" y="155"/>
                  </a:lnTo>
                  <a:lnTo>
                    <a:pt x="21" y="137"/>
                  </a:lnTo>
                  <a:lnTo>
                    <a:pt x="29" y="0"/>
                  </a:lnTo>
                  <a:lnTo>
                    <a:pt x="110" y="1"/>
                  </a:lnTo>
                  <a:lnTo>
                    <a:pt x="100" y="106"/>
                  </a:lnTo>
                  <a:lnTo>
                    <a:pt x="131" y="243"/>
                  </a:lnTo>
                  <a:lnTo>
                    <a:pt x="12" y="194"/>
                  </a:lnTo>
                  <a:lnTo>
                    <a:pt x="0" y="176"/>
                  </a:lnTo>
                  <a:close/>
                </a:path>
              </a:pathLst>
            </a:custGeom>
            <a:solidFill>
              <a:srgbClr val="4C4C4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25" name="Freeform 29"/>
            <p:cNvSpPr>
              <a:spLocks/>
            </p:cNvSpPr>
            <p:nvPr/>
          </p:nvSpPr>
          <p:spPr bwMode="auto">
            <a:xfrm>
              <a:off x="443" y="2507"/>
              <a:ext cx="58" cy="31"/>
            </a:xfrm>
            <a:custGeom>
              <a:avLst/>
              <a:gdLst>
                <a:gd name="T0" fmla="*/ 0 w 123"/>
                <a:gd name="T1" fmla="*/ 12 h 60"/>
                <a:gd name="T2" fmla="*/ 7 w 123"/>
                <a:gd name="T3" fmla="*/ 8 h 60"/>
                <a:gd name="T4" fmla="*/ 17 w 123"/>
                <a:gd name="T5" fmla="*/ 6 h 60"/>
                <a:gd name="T6" fmla="*/ 44 w 123"/>
                <a:gd name="T7" fmla="*/ 0 h 60"/>
                <a:gd name="T8" fmla="*/ 58 w 123"/>
                <a:gd name="T9" fmla="*/ 31 h 60"/>
                <a:gd name="T10" fmla="*/ 0 w 123"/>
                <a:gd name="T11" fmla="*/ 12 h 6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23" h="60">
                  <a:moveTo>
                    <a:pt x="0" y="23"/>
                  </a:moveTo>
                  <a:lnTo>
                    <a:pt x="14" y="16"/>
                  </a:lnTo>
                  <a:lnTo>
                    <a:pt x="35" y="12"/>
                  </a:lnTo>
                  <a:lnTo>
                    <a:pt x="94" y="0"/>
                  </a:lnTo>
                  <a:lnTo>
                    <a:pt x="123" y="60"/>
                  </a:lnTo>
                  <a:lnTo>
                    <a:pt x="0" y="23"/>
                  </a:lnTo>
                  <a:close/>
                </a:path>
              </a:pathLst>
            </a:custGeom>
            <a:solidFill>
              <a:srgbClr val="4C4C4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26" name="Freeform 30"/>
            <p:cNvSpPr>
              <a:spLocks/>
            </p:cNvSpPr>
            <p:nvPr/>
          </p:nvSpPr>
          <p:spPr bwMode="auto">
            <a:xfrm>
              <a:off x="465" y="2844"/>
              <a:ext cx="173" cy="203"/>
            </a:xfrm>
            <a:custGeom>
              <a:avLst/>
              <a:gdLst>
                <a:gd name="T0" fmla="*/ 0 w 375"/>
                <a:gd name="T1" fmla="*/ 52 h 405"/>
                <a:gd name="T2" fmla="*/ 15 w 375"/>
                <a:gd name="T3" fmla="*/ 15 h 405"/>
                <a:gd name="T4" fmla="*/ 31 w 375"/>
                <a:gd name="T5" fmla="*/ 12 h 405"/>
                <a:gd name="T6" fmla="*/ 35 w 375"/>
                <a:gd name="T7" fmla="*/ 36 h 405"/>
                <a:gd name="T8" fmla="*/ 35 w 375"/>
                <a:gd name="T9" fmla="*/ 48 h 405"/>
                <a:gd name="T10" fmla="*/ 51 w 375"/>
                <a:gd name="T11" fmla="*/ 62 h 405"/>
                <a:gd name="T12" fmla="*/ 69 w 375"/>
                <a:gd name="T13" fmla="*/ 65 h 405"/>
                <a:gd name="T14" fmla="*/ 95 w 375"/>
                <a:gd name="T15" fmla="*/ 45 h 405"/>
                <a:gd name="T16" fmla="*/ 100 w 375"/>
                <a:gd name="T17" fmla="*/ 0 h 405"/>
                <a:gd name="T18" fmla="*/ 107 w 375"/>
                <a:gd name="T19" fmla="*/ 0 h 405"/>
                <a:gd name="T20" fmla="*/ 120 w 375"/>
                <a:gd name="T21" fmla="*/ 8 h 405"/>
                <a:gd name="T22" fmla="*/ 124 w 375"/>
                <a:gd name="T23" fmla="*/ 12 h 405"/>
                <a:gd name="T24" fmla="*/ 128 w 375"/>
                <a:gd name="T25" fmla="*/ 20 h 405"/>
                <a:gd name="T26" fmla="*/ 130 w 375"/>
                <a:gd name="T27" fmla="*/ 23 h 405"/>
                <a:gd name="T28" fmla="*/ 135 w 375"/>
                <a:gd name="T29" fmla="*/ 32 h 405"/>
                <a:gd name="T30" fmla="*/ 143 w 375"/>
                <a:gd name="T31" fmla="*/ 43 h 405"/>
                <a:gd name="T32" fmla="*/ 149 w 375"/>
                <a:gd name="T33" fmla="*/ 52 h 405"/>
                <a:gd name="T34" fmla="*/ 160 w 375"/>
                <a:gd name="T35" fmla="*/ 67 h 405"/>
                <a:gd name="T36" fmla="*/ 168 w 375"/>
                <a:gd name="T37" fmla="*/ 81 h 405"/>
                <a:gd name="T38" fmla="*/ 172 w 375"/>
                <a:gd name="T39" fmla="*/ 86 h 405"/>
                <a:gd name="T40" fmla="*/ 173 w 375"/>
                <a:gd name="T41" fmla="*/ 95 h 405"/>
                <a:gd name="T42" fmla="*/ 173 w 375"/>
                <a:gd name="T43" fmla="*/ 110 h 405"/>
                <a:gd name="T44" fmla="*/ 170 w 375"/>
                <a:gd name="T45" fmla="*/ 125 h 405"/>
                <a:gd name="T46" fmla="*/ 163 w 375"/>
                <a:gd name="T47" fmla="*/ 141 h 405"/>
                <a:gd name="T48" fmla="*/ 154 w 375"/>
                <a:gd name="T49" fmla="*/ 156 h 405"/>
                <a:gd name="T50" fmla="*/ 138 w 375"/>
                <a:gd name="T51" fmla="*/ 170 h 405"/>
                <a:gd name="T52" fmla="*/ 124 w 375"/>
                <a:gd name="T53" fmla="*/ 183 h 405"/>
                <a:gd name="T54" fmla="*/ 120 w 375"/>
                <a:gd name="T55" fmla="*/ 203 h 405"/>
                <a:gd name="T56" fmla="*/ 107 w 375"/>
                <a:gd name="T57" fmla="*/ 196 h 405"/>
                <a:gd name="T58" fmla="*/ 95 w 375"/>
                <a:gd name="T59" fmla="*/ 189 h 405"/>
                <a:gd name="T60" fmla="*/ 83 w 375"/>
                <a:gd name="T61" fmla="*/ 182 h 405"/>
                <a:gd name="T62" fmla="*/ 70 w 375"/>
                <a:gd name="T63" fmla="*/ 177 h 405"/>
                <a:gd name="T64" fmla="*/ 58 w 375"/>
                <a:gd name="T65" fmla="*/ 173 h 405"/>
                <a:gd name="T66" fmla="*/ 45 w 375"/>
                <a:gd name="T67" fmla="*/ 168 h 405"/>
                <a:gd name="T68" fmla="*/ 33 w 375"/>
                <a:gd name="T69" fmla="*/ 165 h 405"/>
                <a:gd name="T70" fmla="*/ 20 w 375"/>
                <a:gd name="T71" fmla="*/ 162 h 405"/>
                <a:gd name="T72" fmla="*/ 23 w 375"/>
                <a:gd name="T73" fmla="*/ 155 h 405"/>
                <a:gd name="T74" fmla="*/ 33 w 375"/>
                <a:gd name="T75" fmla="*/ 136 h 405"/>
                <a:gd name="T76" fmla="*/ 37 w 375"/>
                <a:gd name="T77" fmla="*/ 133 h 405"/>
                <a:gd name="T78" fmla="*/ 26 w 375"/>
                <a:gd name="T79" fmla="*/ 114 h 405"/>
                <a:gd name="T80" fmla="*/ 6 w 375"/>
                <a:gd name="T81" fmla="*/ 88 h 405"/>
                <a:gd name="T82" fmla="*/ 0 w 375"/>
                <a:gd name="T83" fmla="*/ 52 h 405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0" t="0" r="r" b="b"/>
              <a:pathLst>
                <a:path w="375" h="405">
                  <a:moveTo>
                    <a:pt x="0" y="103"/>
                  </a:moveTo>
                  <a:lnTo>
                    <a:pt x="33" y="30"/>
                  </a:lnTo>
                  <a:lnTo>
                    <a:pt x="68" y="24"/>
                  </a:lnTo>
                  <a:lnTo>
                    <a:pt x="75" y="71"/>
                  </a:lnTo>
                  <a:lnTo>
                    <a:pt x="75" y="96"/>
                  </a:lnTo>
                  <a:lnTo>
                    <a:pt x="110" y="124"/>
                  </a:lnTo>
                  <a:lnTo>
                    <a:pt x="150" y="129"/>
                  </a:lnTo>
                  <a:lnTo>
                    <a:pt x="206" y="90"/>
                  </a:lnTo>
                  <a:lnTo>
                    <a:pt x="216" y="0"/>
                  </a:lnTo>
                  <a:lnTo>
                    <a:pt x="231" y="0"/>
                  </a:lnTo>
                  <a:lnTo>
                    <a:pt x="260" y="16"/>
                  </a:lnTo>
                  <a:lnTo>
                    <a:pt x="268" y="24"/>
                  </a:lnTo>
                  <a:lnTo>
                    <a:pt x="277" y="40"/>
                  </a:lnTo>
                  <a:lnTo>
                    <a:pt x="281" y="46"/>
                  </a:lnTo>
                  <a:lnTo>
                    <a:pt x="293" y="64"/>
                  </a:lnTo>
                  <a:lnTo>
                    <a:pt x="310" y="85"/>
                  </a:lnTo>
                  <a:lnTo>
                    <a:pt x="323" y="103"/>
                  </a:lnTo>
                  <a:lnTo>
                    <a:pt x="347" y="133"/>
                  </a:lnTo>
                  <a:lnTo>
                    <a:pt x="364" y="161"/>
                  </a:lnTo>
                  <a:lnTo>
                    <a:pt x="372" y="172"/>
                  </a:lnTo>
                  <a:lnTo>
                    <a:pt x="374" y="190"/>
                  </a:lnTo>
                  <a:lnTo>
                    <a:pt x="375" y="220"/>
                  </a:lnTo>
                  <a:lnTo>
                    <a:pt x="368" y="250"/>
                  </a:lnTo>
                  <a:lnTo>
                    <a:pt x="354" y="281"/>
                  </a:lnTo>
                  <a:lnTo>
                    <a:pt x="333" y="311"/>
                  </a:lnTo>
                  <a:lnTo>
                    <a:pt x="300" y="339"/>
                  </a:lnTo>
                  <a:lnTo>
                    <a:pt x="268" y="366"/>
                  </a:lnTo>
                  <a:lnTo>
                    <a:pt x="260" y="405"/>
                  </a:lnTo>
                  <a:lnTo>
                    <a:pt x="233" y="391"/>
                  </a:lnTo>
                  <a:lnTo>
                    <a:pt x="206" y="377"/>
                  </a:lnTo>
                  <a:lnTo>
                    <a:pt x="179" y="364"/>
                  </a:lnTo>
                  <a:lnTo>
                    <a:pt x="152" y="354"/>
                  </a:lnTo>
                  <a:lnTo>
                    <a:pt x="125" y="345"/>
                  </a:lnTo>
                  <a:lnTo>
                    <a:pt x="98" y="336"/>
                  </a:lnTo>
                  <a:lnTo>
                    <a:pt x="71" y="329"/>
                  </a:lnTo>
                  <a:lnTo>
                    <a:pt x="44" y="323"/>
                  </a:lnTo>
                  <a:lnTo>
                    <a:pt x="50" y="309"/>
                  </a:lnTo>
                  <a:lnTo>
                    <a:pt x="71" y="272"/>
                  </a:lnTo>
                  <a:lnTo>
                    <a:pt x="81" y="266"/>
                  </a:lnTo>
                  <a:lnTo>
                    <a:pt x="56" y="227"/>
                  </a:lnTo>
                  <a:lnTo>
                    <a:pt x="14" y="176"/>
                  </a:lnTo>
                  <a:lnTo>
                    <a:pt x="0" y="103"/>
                  </a:lnTo>
                  <a:close/>
                </a:path>
              </a:pathLst>
            </a:custGeom>
            <a:solidFill>
              <a:srgbClr val="E5A5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27" name="Freeform 31"/>
            <p:cNvSpPr>
              <a:spLocks/>
            </p:cNvSpPr>
            <p:nvPr/>
          </p:nvSpPr>
          <p:spPr bwMode="auto">
            <a:xfrm>
              <a:off x="476" y="2312"/>
              <a:ext cx="65" cy="16"/>
            </a:xfrm>
            <a:custGeom>
              <a:avLst/>
              <a:gdLst>
                <a:gd name="T0" fmla="*/ 0 w 143"/>
                <a:gd name="T1" fmla="*/ 0 h 32"/>
                <a:gd name="T2" fmla="*/ 8 w 143"/>
                <a:gd name="T3" fmla="*/ 2 h 32"/>
                <a:gd name="T4" fmla="*/ 15 w 143"/>
                <a:gd name="T5" fmla="*/ 3 h 32"/>
                <a:gd name="T6" fmla="*/ 23 w 143"/>
                <a:gd name="T7" fmla="*/ 4 h 32"/>
                <a:gd name="T8" fmla="*/ 30 w 143"/>
                <a:gd name="T9" fmla="*/ 5 h 32"/>
                <a:gd name="T10" fmla="*/ 38 w 143"/>
                <a:gd name="T11" fmla="*/ 5 h 32"/>
                <a:gd name="T12" fmla="*/ 45 w 143"/>
                <a:gd name="T13" fmla="*/ 4 h 32"/>
                <a:gd name="T14" fmla="*/ 54 w 143"/>
                <a:gd name="T15" fmla="*/ 3 h 32"/>
                <a:gd name="T16" fmla="*/ 62 w 143"/>
                <a:gd name="T17" fmla="*/ 0 h 32"/>
                <a:gd name="T18" fmla="*/ 65 w 143"/>
                <a:gd name="T19" fmla="*/ 8 h 32"/>
                <a:gd name="T20" fmla="*/ 57 w 143"/>
                <a:gd name="T21" fmla="*/ 12 h 32"/>
                <a:gd name="T22" fmla="*/ 48 w 143"/>
                <a:gd name="T23" fmla="*/ 16 h 32"/>
                <a:gd name="T24" fmla="*/ 40 w 143"/>
                <a:gd name="T25" fmla="*/ 16 h 32"/>
                <a:gd name="T26" fmla="*/ 33 w 143"/>
                <a:gd name="T27" fmla="*/ 16 h 32"/>
                <a:gd name="T28" fmla="*/ 25 w 143"/>
                <a:gd name="T29" fmla="*/ 16 h 32"/>
                <a:gd name="T30" fmla="*/ 17 w 143"/>
                <a:gd name="T31" fmla="*/ 14 h 32"/>
                <a:gd name="T32" fmla="*/ 8 w 143"/>
                <a:gd name="T33" fmla="*/ 11 h 32"/>
                <a:gd name="T34" fmla="*/ 0 w 143"/>
                <a:gd name="T35" fmla="*/ 8 h 32"/>
                <a:gd name="T36" fmla="*/ 0 w 143"/>
                <a:gd name="T37" fmla="*/ 0 h 3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143" h="32">
                  <a:moveTo>
                    <a:pt x="0" y="0"/>
                  </a:moveTo>
                  <a:lnTo>
                    <a:pt x="18" y="4"/>
                  </a:lnTo>
                  <a:lnTo>
                    <a:pt x="33" y="6"/>
                  </a:lnTo>
                  <a:lnTo>
                    <a:pt x="50" y="7"/>
                  </a:lnTo>
                  <a:lnTo>
                    <a:pt x="66" y="9"/>
                  </a:lnTo>
                  <a:lnTo>
                    <a:pt x="83" y="9"/>
                  </a:lnTo>
                  <a:lnTo>
                    <a:pt x="100" y="7"/>
                  </a:lnTo>
                  <a:lnTo>
                    <a:pt x="118" y="6"/>
                  </a:lnTo>
                  <a:lnTo>
                    <a:pt x="137" y="0"/>
                  </a:lnTo>
                  <a:lnTo>
                    <a:pt x="143" y="15"/>
                  </a:lnTo>
                  <a:lnTo>
                    <a:pt x="125" y="23"/>
                  </a:lnTo>
                  <a:lnTo>
                    <a:pt x="106" y="31"/>
                  </a:lnTo>
                  <a:lnTo>
                    <a:pt x="89" y="32"/>
                  </a:lnTo>
                  <a:lnTo>
                    <a:pt x="72" y="32"/>
                  </a:lnTo>
                  <a:lnTo>
                    <a:pt x="54" y="31"/>
                  </a:lnTo>
                  <a:lnTo>
                    <a:pt x="37" y="27"/>
                  </a:lnTo>
                  <a:lnTo>
                    <a:pt x="18" y="22"/>
                  </a:lnTo>
                  <a:lnTo>
                    <a:pt x="0" y="1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28" name="Freeform 32"/>
            <p:cNvSpPr>
              <a:spLocks/>
            </p:cNvSpPr>
            <p:nvPr/>
          </p:nvSpPr>
          <p:spPr bwMode="auto">
            <a:xfrm>
              <a:off x="479" y="2375"/>
              <a:ext cx="91" cy="246"/>
            </a:xfrm>
            <a:custGeom>
              <a:avLst/>
              <a:gdLst>
                <a:gd name="T0" fmla="*/ 2 w 194"/>
                <a:gd name="T1" fmla="*/ 25 h 493"/>
                <a:gd name="T2" fmla="*/ 5 w 194"/>
                <a:gd name="T3" fmla="*/ 0 h 493"/>
                <a:gd name="T4" fmla="*/ 35 w 194"/>
                <a:gd name="T5" fmla="*/ 0 h 493"/>
                <a:gd name="T6" fmla="*/ 50 w 194"/>
                <a:gd name="T7" fmla="*/ 0 h 493"/>
                <a:gd name="T8" fmla="*/ 46 w 194"/>
                <a:gd name="T9" fmla="*/ 51 h 493"/>
                <a:gd name="T10" fmla="*/ 46 w 194"/>
                <a:gd name="T11" fmla="*/ 81 h 493"/>
                <a:gd name="T12" fmla="*/ 62 w 194"/>
                <a:gd name="T13" fmla="*/ 119 h 493"/>
                <a:gd name="T14" fmla="*/ 68 w 194"/>
                <a:gd name="T15" fmla="*/ 126 h 493"/>
                <a:gd name="T16" fmla="*/ 70 w 194"/>
                <a:gd name="T17" fmla="*/ 131 h 493"/>
                <a:gd name="T18" fmla="*/ 78 w 194"/>
                <a:gd name="T19" fmla="*/ 151 h 493"/>
                <a:gd name="T20" fmla="*/ 83 w 194"/>
                <a:gd name="T21" fmla="*/ 157 h 493"/>
                <a:gd name="T22" fmla="*/ 91 w 194"/>
                <a:gd name="T23" fmla="*/ 157 h 493"/>
                <a:gd name="T24" fmla="*/ 89 w 194"/>
                <a:gd name="T25" fmla="*/ 170 h 493"/>
                <a:gd name="T26" fmla="*/ 61 w 194"/>
                <a:gd name="T27" fmla="*/ 235 h 493"/>
                <a:gd name="T28" fmla="*/ 64 w 194"/>
                <a:gd name="T29" fmla="*/ 244 h 493"/>
                <a:gd name="T30" fmla="*/ 61 w 194"/>
                <a:gd name="T31" fmla="*/ 246 h 493"/>
                <a:gd name="T32" fmla="*/ 50 w 194"/>
                <a:gd name="T33" fmla="*/ 237 h 493"/>
                <a:gd name="T34" fmla="*/ 46 w 194"/>
                <a:gd name="T35" fmla="*/ 226 h 493"/>
                <a:gd name="T36" fmla="*/ 42 w 194"/>
                <a:gd name="T37" fmla="*/ 218 h 493"/>
                <a:gd name="T38" fmla="*/ 38 w 194"/>
                <a:gd name="T39" fmla="*/ 211 h 493"/>
                <a:gd name="T40" fmla="*/ 36 w 194"/>
                <a:gd name="T41" fmla="*/ 209 h 493"/>
                <a:gd name="T42" fmla="*/ 41 w 194"/>
                <a:gd name="T43" fmla="*/ 201 h 493"/>
                <a:gd name="T44" fmla="*/ 61 w 194"/>
                <a:gd name="T45" fmla="*/ 192 h 493"/>
                <a:gd name="T46" fmla="*/ 64 w 194"/>
                <a:gd name="T47" fmla="*/ 190 h 493"/>
                <a:gd name="T48" fmla="*/ 68 w 194"/>
                <a:gd name="T49" fmla="*/ 190 h 493"/>
                <a:gd name="T50" fmla="*/ 70 w 194"/>
                <a:gd name="T51" fmla="*/ 184 h 493"/>
                <a:gd name="T52" fmla="*/ 29 w 194"/>
                <a:gd name="T53" fmla="*/ 169 h 493"/>
                <a:gd name="T54" fmla="*/ 31 w 194"/>
                <a:gd name="T55" fmla="*/ 166 h 493"/>
                <a:gd name="T56" fmla="*/ 33 w 194"/>
                <a:gd name="T57" fmla="*/ 162 h 493"/>
                <a:gd name="T58" fmla="*/ 24 w 194"/>
                <a:gd name="T59" fmla="*/ 146 h 493"/>
                <a:gd name="T60" fmla="*/ 17 w 194"/>
                <a:gd name="T61" fmla="*/ 130 h 493"/>
                <a:gd name="T62" fmla="*/ 12 w 194"/>
                <a:gd name="T63" fmla="*/ 113 h 493"/>
                <a:gd name="T64" fmla="*/ 7 w 194"/>
                <a:gd name="T65" fmla="*/ 96 h 493"/>
                <a:gd name="T66" fmla="*/ 5 w 194"/>
                <a:gd name="T67" fmla="*/ 80 h 493"/>
                <a:gd name="T68" fmla="*/ 3 w 194"/>
                <a:gd name="T69" fmla="*/ 63 h 493"/>
                <a:gd name="T70" fmla="*/ 1 w 194"/>
                <a:gd name="T71" fmla="*/ 46 h 493"/>
                <a:gd name="T72" fmla="*/ 0 w 194"/>
                <a:gd name="T73" fmla="*/ 29 h 493"/>
                <a:gd name="T74" fmla="*/ 2 w 194"/>
                <a:gd name="T75" fmla="*/ 25 h 493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194" h="493">
                  <a:moveTo>
                    <a:pt x="4" y="51"/>
                  </a:moveTo>
                  <a:lnTo>
                    <a:pt x="10" y="0"/>
                  </a:lnTo>
                  <a:lnTo>
                    <a:pt x="75" y="0"/>
                  </a:lnTo>
                  <a:lnTo>
                    <a:pt x="106" y="1"/>
                  </a:lnTo>
                  <a:lnTo>
                    <a:pt x="98" y="103"/>
                  </a:lnTo>
                  <a:lnTo>
                    <a:pt x="98" y="162"/>
                  </a:lnTo>
                  <a:lnTo>
                    <a:pt x="133" y="238"/>
                  </a:lnTo>
                  <a:lnTo>
                    <a:pt x="146" y="252"/>
                  </a:lnTo>
                  <a:lnTo>
                    <a:pt x="150" y="263"/>
                  </a:lnTo>
                  <a:lnTo>
                    <a:pt x="167" y="302"/>
                  </a:lnTo>
                  <a:lnTo>
                    <a:pt x="177" y="315"/>
                  </a:lnTo>
                  <a:lnTo>
                    <a:pt x="194" y="315"/>
                  </a:lnTo>
                  <a:lnTo>
                    <a:pt x="189" y="341"/>
                  </a:lnTo>
                  <a:lnTo>
                    <a:pt x="131" y="471"/>
                  </a:lnTo>
                  <a:lnTo>
                    <a:pt x="137" y="489"/>
                  </a:lnTo>
                  <a:lnTo>
                    <a:pt x="131" y="493"/>
                  </a:lnTo>
                  <a:lnTo>
                    <a:pt x="106" y="475"/>
                  </a:lnTo>
                  <a:lnTo>
                    <a:pt x="98" y="453"/>
                  </a:lnTo>
                  <a:lnTo>
                    <a:pt x="90" y="437"/>
                  </a:lnTo>
                  <a:lnTo>
                    <a:pt x="81" y="423"/>
                  </a:lnTo>
                  <a:lnTo>
                    <a:pt x="77" y="418"/>
                  </a:lnTo>
                  <a:lnTo>
                    <a:pt x="88" y="402"/>
                  </a:lnTo>
                  <a:lnTo>
                    <a:pt x="131" y="384"/>
                  </a:lnTo>
                  <a:lnTo>
                    <a:pt x="137" y="381"/>
                  </a:lnTo>
                  <a:lnTo>
                    <a:pt x="146" y="381"/>
                  </a:lnTo>
                  <a:lnTo>
                    <a:pt x="150" y="368"/>
                  </a:lnTo>
                  <a:lnTo>
                    <a:pt x="62" y="338"/>
                  </a:lnTo>
                  <a:lnTo>
                    <a:pt x="67" y="332"/>
                  </a:lnTo>
                  <a:lnTo>
                    <a:pt x="71" y="325"/>
                  </a:lnTo>
                  <a:lnTo>
                    <a:pt x="52" y="292"/>
                  </a:lnTo>
                  <a:lnTo>
                    <a:pt x="37" y="260"/>
                  </a:lnTo>
                  <a:lnTo>
                    <a:pt x="25" y="226"/>
                  </a:lnTo>
                  <a:lnTo>
                    <a:pt x="15" y="192"/>
                  </a:lnTo>
                  <a:lnTo>
                    <a:pt x="10" y="160"/>
                  </a:lnTo>
                  <a:lnTo>
                    <a:pt x="6" y="126"/>
                  </a:lnTo>
                  <a:lnTo>
                    <a:pt x="2" y="92"/>
                  </a:lnTo>
                  <a:lnTo>
                    <a:pt x="0" y="58"/>
                  </a:lnTo>
                  <a:lnTo>
                    <a:pt x="4" y="51"/>
                  </a:lnTo>
                  <a:close/>
                </a:path>
              </a:pathLst>
            </a:custGeom>
            <a:solidFill>
              <a:srgbClr val="91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29" name="Freeform 33"/>
            <p:cNvSpPr>
              <a:spLocks/>
            </p:cNvSpPr>
            <p:nvPr/>
          </p:nvSpPr>
          <p:spPr bwMode="auto">
            <a:xfrm>
              <a:off x="508" y="2814"/>
              <a:ext cx="44" cy="83"/>
            </a:xfrm>
            <a:custGeom>
              <a:avLst/>
              <a:gdLst>
                <a:gd name="T0" fmla="*/ 0 w 94"/>
                <a:gd name="T1" fmla="*/ 11 h 165"/>
                <a:gd name="T2" fmla="*/ 0 w 94"/>
                <a:gd name="T3" fmla="*/ 1 h 165"/>
                <a:gd name="T4" fmla="*/ 12 w 94"/>
                <a:gd name="T5" fmla="*/ 7 h 165"/>
                <a:gd name="T6" fmla="*/ 29 w 94"/>
                <a:gd name="T7" fmla="*/ 5 h 165"/>
                <a:gd name="T8" fmla="*/ 41 w 94"/>
                <a:gd name="T9" fmla="*/ 0 h 165"/>
                <a:gd name="T10" fmla="*/ 44 w 94"/>
                <a:gd name="T11" fmla="*/ 13 h 165"/>
                <a:gd name="T12" fmla="*/ 44 w 94"/>
                <a:gd name="T13" fmla="*/ 21 h 165"/>
                <a:gd name="T14" fmla="*/ 44 w 94"/>
                <a:gd name="T15" fmla="*/ 33 h 165"/>
                <a:gd name="T16" fmla="*/ 44 w 94"/>
                <a:gd name="T17" fmla="*/ 63 h 165"/>
                <a:gd name="T18" fmla="*/ 29 w 94"/>
                <a:gd name="T19" fmla="*/ 81 h 165"/>
                <a:gd name="T20" fmla="*/ 26 w 94"/>
                <a:gd name="T21" fmla="*/ 83 h 165"/>
                <a:gd name="T22" fmla="*/ 3 w 94"/>
                <a:gd name="T23" fmla="*/ 74 h 165"/>
                <a:gd name="T24" fmla="*/ 0 w 94"/>
                <a:gd name="T25" fmla="*/ 68 h 165"/>
                <a:gd name="T26" fmla="*/ 0 w 94"/>
                <a:gd name="T27" fmla="*/ 13 h 165"/>
                <a:gd name="T28" fmla="*/ 0 w 94"/>
                <a:gd name="T29" fmla="*/ 11 h 16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4" h="165">
                  <a:moveTo>
                    <a:pt x="0" y="21"/>
                  </a:moveTo>
                  <a:lnTo>
                    <a:pt x="0" y="2"/>
                  </a:lnTo>
                  <a:lnTo>
                    <a:pt x="26" y="14"/>
                  </a:lnTo>
                  <a:lnTo>
                    <a:pt x="63" y="10"/>
                  </a:lnTo>
                  <a:lnTo>
                    <a:pt x="88" y="0"/>
                  </a:lnTo>
                  <a:lnTo>
                    <a:pt x="94" y="26"/>
                  </a:lnTo>
                  <a:lnTo>
                    <a:pt x="94" y="42"/>
                  </a:lnTo>
                  <a:lnTo>
                    <a:pt x="94" y="66"/>
                  </a:lnTo>
                  <a:lnTo>
                    <a:pt x="94" y="126"/>
                  </a:lnTo>
                  <a:lnTo>
                    <a:pt x="63" y="162"/>
                  </a:lnTo>
                  <a:lnTo>
                    <a:pt x="55" y="165"/>
                  </a:lnTo>
                  <a:lnTo>
                    <a:pt x="7" y="147"/>
                  </a:lnTo>
                  <a:lnTo>
                    <a:pt x="0" y="135"/>
                  </a:lnTo>
                  <a:lnTo>
                    <a:pt x="0" y="26"/>
                  </a:lnTo>
                  <a:lnTo>
                    <a:pt x="0" y="21"/>
                  </a:lnTo>
                  <a:close/>
                </a:path>
              </a:pathLst>
            </a:custGeom>
            <a:solidFill>
              <a:srgbClr val="FF162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30" name="Freeform 34"/>
            <p:cNvSpPr>
              <a:spLocks/>
            </p:cNvSpPr>
            <p:nvPr/>
          </p:nvSpPr>
          <p:spPr bwMode="auto">
            <a:xfrm>
              <a:off x="532" y="2642"/>
              <a:ext cx="6" cy="22"/>
            </a:xfrm>
            <a:custGeom>
              <a:avLst/>
              <a:gdLst>
                <a:gd name="T0" fmla="*/ 0 w 12"/>
                <a:gd name="T1" fmla="*/ 2 h 44"/>
                <a:gd name="T2" fmla="*/ 3 w 12"/>
                <a:gd name="T3" fmla="*/ 0 h 44"/>
                <a:gd name="T4" fmla="*/ 6 w 12"/>
                <a:gd name="T5" fmla="*/ 4 h 44"/>
                <a:gd name="T6" fmla="*/ 3 w 12"/>
                <a:gd name="T7" fmla="*/ 22 h 44"/>
                <a:gd name="T8" fmla="*/ 0 w 12"/>
                <a:gd name="T9" fmla="*/ 2 h 4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2" h="44">
                  <a:moveTo>
                    <a:pt x="0" y="3"/>
                  </a:moveTo>
                  <a:lnTo>
                    <a:pt x="6" y="0"/>
                  </a:lnTo>
                  <a:lnTo>
                    <a:pt x="12" y="7"/>
                  </a:lnTo>
                  <a:lnTo>
                    <a:pt x="6" y="44"/>
                  </a:lnTo>
                  <a:lnTo>
                    <a:pt x="0" y="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31" name="Freeform 35"/>
            <p:cNvSpPr>
              <a:spLocks/>
            </p:cNvSpPr>
            <p:nvPr/>
          </p:nvSpPr>
          <p:spPr bwMode="auto">
            <a:xfrm>
              <a:off x="535" y="2375"/>
              <a:ext cx="102" cy="151"/>
            </a:xfrm>
            <a:custGeom>
              <a:avLst/>
              <a:gdLst>
                <a:gd name="T0" fmla="*/ 0 w 220"/>
                <a:gd name="T1" fmla="*/ 41 h 302"/>
                <a:gd name="T2" fmla="*/ 4 w 220"/>
                <a:gd name="T3" fmla="*/ 11 h 302"/>
                <a:gd name="T4" fmla="*/ 9 w 220"/>
                <a:gd name="T5" fmla="*/ 0 h 302"/>
                <a:gd name="T6" fmla="*/ 27 w 220"/>
                <a:gd name="T7" fmla="*/ 1 h 302"/>
                <a:gd name="T8" fmla="*/ 37 w 220"/>
                <a:gd name="T9" fmla="*/ 1 h 302"/>
                <a:gd name="T10" fmla="*/ 56 w 220"/>
                <a:gd name="T11" fmla="*/ 1 h 302"/>
                <a:gd name="T12" fmla="*/ 69 w 220"/>
                <a:gd name="T13" fmla="*/ 1 h 302"/>
                <a:gd name="T14" fmla="*/ 88 w 220"/>
                <a:gd name="T15" fmla="*/ 1 h 302"/>
                <a:gd name="T16" fmla="*/ 88 w 220"/>
                <a:gd name="T17" fmla="*/ 9 h 302"/>
                <a:gd name="T18" fmla="*/ 90 w 220"/>
                <a:gd name="T19" fmla="*/ 38 h 302"/>
                <a:gd name="T20" fmla="*/ 94 w 220"/>
                <a:gd name="T21" fmla="*/ 60 h 302"/>
                <a:gd name="T22" fmla="*/ 102 w 220"/>
                <a:gd name="T23" fmla="*/ 88 h 302"/>
                <a:gd name="T24" fmla="*/ 94 w 220"/>
                <a:gd name="T25" fmla="*/ 102 h 302"/>
                <a:gd name="T26" fmla="*/ 79 w 220"/>
                <a:gd name="T27" fmla="*/ 133 h 302"/>
                <a:gd name="T28" fmla="*/ 69 w 220"/>
                <a:gd name="T29" fmla="*/ 125 h 302"/>
                <a:gd name="T30" fmla="*/ 64 w 220"/>
                <a:gd name="T31" fmla="*/ 114 h 302"/>
                <a:gd name="T32" fmla="*/ 64 w 220"/>
                <a:gd name="T33" fmla="*/ 110 h 302"/>
                <a:gd name="T34" fmla="*/ 56 w 220"/>
                <a:gd name="T35" fmla="*/ 106 h 302"/>
                <a:gd name="T36" fmla="*/ 44 w 220"/>
                <a:gd name="T37" fmla="*/ 140 h 302"/>
                <a:gd name="T38" fmla="*/ 35 w 220"/>
                <a:gd name="T39" fmla="*/ 151 h 302"/>
                <a:gd name="T40" fmla="*/ 15 w 220"/>
                <a:gd name="T41" fmla="*/ 116 h 302"/>
                <a:gd name="T42" fmla="*/ 6 w 220"/>
                <a:gd name="T43" fmla="*/ 97 h 302"/>
                <a:gd name="T44" fmla="*/ 2 w 220"/>
                <a:gd name="T45" fmla="*/ 79 h 302"/>
                <a:gd name="T46" fmla="*/ 0 w 220"/>
                <a:gd name="T47" fmla="*/ 62 h 302"/>
                <a:gd name="T48" fmla="*/ 0 w 220"/>
                <a:gd name="T49" fmla="*/ 44 h 302"/>
                <a:gd name="T50" fmla="*/ 0 w 220"/>
                <a:gd name="T51" fmla="*/ 41 h 302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220" h="302">
                  <a:moveTo>
                    <a:pt x="0" y="82"/>
                  </a:moveTo>
                  <a:lnTo>
                    <a:pt x="8" y="21"/>
                  </a:lnTo>
                  <a:lnTo>
                    <a:pt x="19" y="0"/>
                  </a:lnTo>
                  <a:lnTo>
                    <a:pt x="58" y="1"/>
                  </a:lnTo>
                  <a:lnTo>
                    <a:pt x="79" y="1"/>
                  </a:lnTo>
                  <a:lnTo>
                    <a:pt x="121" y="1"/>
                  </a:lnTo>
                  <a:lnTo>
                    <a:pt x="148" y="1"/>
                  </a:lnTo>
                  <a:lnTo>
                    <a:pt x="189" y="1"/>
                  </a:lnTo>
                  <a:lnTo>
                    <a:pt x="189" y="18"/>
                  </a:lnTo>
                  <a:lnTo>
                    <a:pt x="195" y="76"/>
                  </a:lnTo>
                  <a:lnTo>
                    <a:pt x="202" y="119"/>
                  </a:lnTo>
                  <a:lnTo>
                    <a:pt x="220" y="176"/>
                  </a:lnTo>
                  <a:lnTo>
                    <a:pt x="202" y="203"/>
                  </a:lnTo>
                  <a:lnTo>
                    <a:pt x="171" y="265"/>
                  </a:lnTo>
                  <a:lnTo>
                    <a:pt x="148" y="249"/>
                  </a:lnTo>
                  <a:lnTo>
                    <a:pt x="137" y="227"/>
                  </a:lnTo>
                  <a:lnTo>
                    <a:pt x="137" y="220"/>
                  </a:lnTo>
                  <a:lnTo>
                    <a:pt x="121" y="211"/>
                  </a:lnTo>
                  <a:lnTo>
                    <a:pt x="95" y="279"/>
                  </a:lnTo>
                  <a:lnTo>
                    <a:pt x="75" y="302"/>
                  </a:lnTo>
                  <a:lnTo>
                    <a:pt x="33" y="231"/>
                  </a:lnTo>
                  <a:lnTo>
                    <a:pt x="14" y="194"/>
                  </a:lnTo>
                  <a:lnTo>
                    <a:pt x="4" y="158"/>
                  </a:lnTo>
                  <a:lnTo>
                    <a:pt x="0" y="124"/>
                  </a:lnTo>
                  <a:lnTo>
                    <a:pt x="0" y="87"/>
                  </a:lnTo>
                  <a:lnTo>
                    <a:pt x="0" y="82"/>
                  </a:lnTo>
                  <a:close/>
                </a:path>
              </a:pathLst>
            </a:custGeom>
            <a:solidFill>
              <a:srgbClr val="4C4C4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32" name="Freeform 36"/>
            <p:cNvSpPr>
              <a:spLocks/>
            </p:cNvSpPr>
            <p:nvPr/>
          </p:nvSpPr>
          <p:spPr bwMode="auto">
            <a:xfrm>
              <a:off x="555" y="2401"/>
              <a:ext cx="217" cy="208"/>
            </a:xfrm>
            <a:custGeom>
              <a:avLst/>
              <a:gdLst>
                <a:gd name="T0" fmla="*/ 0 w 470"/>
                <a:gd name="T1" fmla="*/ 208 h 417"/>
                <a:gd name="T2" fmla="*/ 33 w 470"/>
                <a:gd name="T3" fmla="*/ 114 h 417"/>
                <a:gd name="T4" fmla="*/ 49 w 470"/>
                <a:gd name="T5" fmla="*/ 115 h 417"/>
                <a:gd name="T6" fmla="*/ 51 w 470"/>
                <a:gd name="T7" fmla="*/ 122 h 417"/>
                <a:gd name="T8" fmla="*/ 59 w 470"/>
                <a:gd name="T9" fmla="*/ 127 h 417"/>
                <a:gd name="T10" fmla="*/ 92 w 470"/>
                <a:gd name="T11" fmla="*/ 62 h 417"/>
                <a:gd name="T12" fmla="*/ 109 w 470"/>
                <a:gd name="T13" fmla="*/ 86 h 417"/>
                <a:gd name="T14" fmla="*/ 110 w 470"/>
                <a:gd name="T15" fmla="*/ 90 h 417"/>
                <a:gd name="T16" fmla="*/ 110 w 470"/>
                <a:gd name="T17" fmla="*/ 92 h 417"/>
                <a:gd name="T18" fmla="*/ 117 w 470"/>
                <a:gd name="T19" fmla="*/ 93 h 417"/>
                <a:gd name="T20" fmla="*/ 144 w 470"/>
                <a:gd name="T21" fmla="*/ 45 h 417"/>
                <a:gd name="T22" fmla="*/ 157 w 470"/>
                <a:gd name="T23" fmla="*/ 15 h 417"/>
                <a:gd name="T24" fmla="*/ 170 w 470"/>
                <a:gd name="T25" fmla="*/ 33 h 417"/>
                <a:gd name="T26" fmla="*/ 177 w 470"/>
                <a:gd name="T27" fmla="*/ 41 h 417"/>
                <a:gd name="T28" fmla="*/ 178 w 470"/>
                <a:gd name="T29" fmla="*/ 44 h 417"/>
                <a:gd name="T30" fmla="*/ 184 w 470"/>
                <a:gd name="T31" fmla="*/ 44 h 417"/>
                <a:gd name="T32" fmla="*/ 217 w 470"/>
                <a:gd name="T33" fmla="*/ 0 h 417"/>
                <a:gd name="T34" fmla="*/ 200 w 470"/>
                <a:gd name="T35" fmla="*/ 92 h 417"/>
                <a:gd name="T36" fmla="*/ 193 w 470"/>
                <a:gd name="T37" fmla="*/ 86 h 417"/>
                <a:gd name="T38" fmla="*/ 179 w 470"/>
                <a:gd name="T39" fmla="*/ 78 h 417"/>
                <a:gd name="T40" fmla="*/ 175 w 470"/>
                <a:gd name="T41" fmla="*/ 71 h 417"/>
                <a:gd name="T42" fmla="*/ 173 w 470"/>
                <a:gd name="T43" fmla="*/ 68 h 417"/>
                <a:gd name="T44" fmla="*/ 168 w 470"/>
                <a:gd name="T45" fmla="*/ 68 h 417"/>
                <a:gd name="T46" fmla="*/ 132 w 470"/>
                <a:gd name="T47" fmla="*/ 144 h 417"/>
                <a:gd name="T48" fmla="*/ 113 w 470"/>
                <a:gd name="T49" fmla="*/ 123 h 417"/>
                <a:gd name="T50" fmla="*/ 116 w 470"/>
                <a:gd name="T51" fmla="*/ 115 h 417"/>
                <a:gd name="T52" fmla="*/ 113 w 470"/>
                <a:gd name="T53" fmla="*/ 112 h 417"/>
                <a:gd name="T54" fmla="*/ 109 w 470"/>
                <a:gd name="T55" fmla="*/ 113 h 417"/>
                <a:gd name="T56" fmla="*/ 63 w 470"/>
                <a:gd name="T57" fmla="*/ 181 h 417"/>
                <a:gd name="T58" fmla="*/ 59 w 470"/>
                <a:gd name="T59" fmla="*/ 178 h 417"/>
                <a:gd name="T60" fmla="*/ 55 w 470"/>
                <a:gd name="T61" fmla="*/ 157 h 417"/>
                <a:gd name="T62" fmla="*/ 54 w 470"/>
                <a:gd name="T63" fmla="*/ 154 h 417"/>
                <a:gd name="T64" fmla="*/ 51 w 470"/>
                <a:gd name="T65" fmla="*/ 150 h 417"/>
                <a:gd name="T66" fmla="*/ 31 w 470"/>
                <a:gd name="T67" fmla="*/ 173 h 417"/>
                <a:gd name="T68" fmla="*/ 0 w 470"/>
                <a:gd name="T69" fmla="*/ 208 h 417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470" h="417">
                  <a:moveTo>
                    <a:pt x="0" y="417"/>
                  </a:moveTo>
                  <a:lnTo>
                    <a:pt x="72" y="228"/>
                  </a:lnTo>
                  <a:lnTo>
                    <a:pt x="106" y="230"/>
                  </a:lnTo>
                  <a:lnTo>
                    <a:pt x="110" y="244"/>
                  </a:lnTo>
                  <a:lnTo>
                    <a:pt x="127" y="255"/>
                  </a:lnTo>
                  <a:lnTo>
                    <a:pt x="199" y="125"/>
                  </a:lnTo>
                  <a:lnTo>
                    <a:pt x="237" y="173"/>
                  </a:lnTo>
                  <a:lnTo>
                    <a:pt x="239" y="180"/>
                  </a:lnTo>
                  <a:lnTo>
                    <a:pt x="239" y="185"/>
                  </a:lnTo>
                  <a:lnTo>
                    <a:pt x="253" y="187"/>
                  </a:lnTo>
                  <a:lnTo>
                    <a:pt x="312" y="91"/>
                  </a:lnTo>
                  <a:lnTo>
                    <a:pt x="339" y="31"/>
                  </a:lnTo>
                  <a:lnTo>
                    <a:pt x="368" y="66"/>
                  </a:lnTo>
                  <a:lnTo>
                    <a:pt x="383" y="82"/>
                  </a:lnTo>
                  <a:lnTo>
                    <a:pt x="385" y="88"/>
                  </a:lnTo>
                  <a:lnTo>
                    <a:pt x="399" y="88"/>
                  </a:lnTo>
                  <a:lnTo>
                    <a:pt x="470" y="0"/>
                  </a:lnTo>
                  <a:lnTo>
                    <a:pt x="433" y="185"/>
                  </a:lnTo>
                  <a:lnTo>
                    <a:pt x="418" y="173"/>
                  </a:lnTo>
                  <a:lnTo>
                    <a:pt x="387" y="157"/>
                  </a:lnTo>
                  <a:lnTo>
                    <a:pt x="378" y="143"/>
                  </a:lnTo>
                  <a:lnTo>
                    <a:pt x="374" y="136"/>
                  </a:lnTo>
                  <a:lnTo>
                    <a:pt x="364" y="136"/>
                  </a:lnTo>
                  <a:lnTo>
                    <a:pt x="285" y="289"/>
                  </a:lnTo>
                  <a:lnTo>
                    <a:pt x="245" y="246"/>
                  </a:lnTo>
                  <a:lnTo>
                    <a:pt x="251" y="230"/>
                  </a:lnTo>
                  <a:lnTo>
                    <a:pt x="245" y="225"/>
                  </a:lnTo>
                  <a:lnTo>
                    <a:pt x="237" y="226"/>
                  </a:lnTo>
                  <a:lnTo>
                    <a:pt x="137" y="362"/>
                  </a:lnTo>
                  <a:lnTo>
                    <a:pt x="127" y="356"/>
                  </a:lnTo>
                  <a:lnTo>
                    <a:pt x="120" y="314"/>
                  </a:lnTo>
                  <a:lnTo>
                    <a:pt x="116" y="308"/>
                  </a:lnTo>
                  <a:lnTo>
                    <a:pt x="110" y="301"/>
                  </a:lnTo>
                  <a:lnTo>
                    <a:pt x="68" y="346"/>
                  </a:lnTo>
                  <a:lnTo>
                    <a:pt x="0" y="417"/>
                  </a:lnTo>
                  <a:close/>
                </a:path>
              </a:pathLst>
            </a:custGeom>
            <a:solidFill>
              <a:srgbClr val="FF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33" name="Freeform 37"/>
            <p:cNvSpPr>
              <a:spLocks/>
            </p:cNvSpPr>
            <p:nvPr/>
          </p:nvSpPr>
          <p:spPr bwMode="auto">
            <a:xfrm>
              <a:off x="563" y="2608"/>
              <a:ext cx="323" cy="652"/>
            </a:xfrm>
            <a:custGeom>
              <a:avLst/>
              <a:gdLst>
                <a:gd name="T0" fmla="*/ 0 w 700"/>
                <a:gd name="T1" fmla="*/ 644 h 1304"/>
                <a:gd name="T2" fmla="*/ 5 w 700"/>
                <a:gd name="T3" fmla="*/ 640 h 1304"/>
                <a:gd name="T4" fmla="*/ 53 w 700"/>
                <a:gd name="T5" fmla="*/ 638 h 1304"/>
                <a:gd name="T6" fmla="*/ 62 w 700"/>
                <a:gd name="T7" fmla="*/ 638 h 1304"/>
                <a:gd name="T8" fmla="*/ 90 w 700"/>
                <a:gd name="T9" fmla="*/ 637 h 1304"/>
                <a:gd name="T10" fmla="*/ 99 w 700"/>
                <a:gd name="T11" fmla="*/ 637 h 1304"/>
                <a:gd name="T12" fmla="*/ 301 w 700"/>
                <a:gd name="T13" fmla="*/ 631 h 1304"/>
                <a:gd name="T14" fmla="*/ 305 w 700"/>
                <a:gd name="T15" fmla="*/ 550 h 1304"/>
                <a:gd name="T16" fmla="*/ 304 w 700"/>
                <a:gd name="T17" fmla="*/ 536 h 1304"/>
                <a:gd name="T18" fmla="*/ 307 w 700"/>
                <a:gd name="T19" fmla="*/ 433 h 1304"/>
                <a:gd name="T20" fmla="*/ 309 w 700"/>
                <a:gd name="T21" fmla="*/ 422 h 1304"/>
                <a:gd name="T22" fmla="*/ 309 w 700"/>
                <a:gd name="T23" fmla="*/ 413 h 1304"/>
                <a:gd name="T24" fmla="*/ 309 w 700"/>
                <a:gd name="T25" fmla="*/ 385 h 1304"/>
                <a:gd name="T26" fmla="*/ 307 w 700"/>
                <a:gd name="T27" fmla="*/ 321 h 1304"/>
                <a:gd name="T28" fmla="*/ 310 w 700"/>
                <a:gd name="T29" fmla="*/ 280 h 1304"/>
                <a:gd name="T30" fmla="*/ 310 w 700"/>
                <a:gd name="T31" fmla="*/ 270 h 1304"/>
                <a:gd name="T32" fmla="*/ 310 w 700"/>
                <a:gd name="T33" fmla="*/ 259 h 1304"/>
                <a:gd name="T34" fmla="*/ 309 w 700"/>
                <a:gd name="T35" fmla="*/ 233 h 1304"/>
                <a:gd name="T36" fmla="*/ 311 w 700"/>
                <a:gd name="T37" fmla="*/ 199 h 1304"/>
                <a:gd name="T38" fmla="*/ 311 w 700"/>
                <a:gd name="T39" fmla="*/ 190 h 1304"/>
                <a:gd name="T40" fmla="*/ 311 w 700"/>
                <a:gd name="T41" fmla="*/ 134 h 1304"/>
                <a:gd name="T42" fmla="*/ 311 w 700"/>
                <a:gd name="T43" fmla="*/ 119 h 1304"/>
                <a:gd name="T44" fmla="*/ 311 w 700"/>
                <a:gd name="T45" fmla="*/ 79 h 1304"/>
                <a:gd name="T46" fmla="*/ 311 w 700"/>
                <a:gd name="T47" fmla="*/ 26 h 1304"/>
                <a:gd name="T48" fmla="*/ 310 w 700"/>
                <a:gd name="T49" fmla="*/ 21 h 1304"/>
                <a:gd name="T50" fmla="*/ 241 w 700"/>
                <a:gd name="T51" fmla="*/ 17 h 1304"/>
                <a:gd name="T52" fmla="*/ 48 w 700"/>
                <a:gd name="T53" fmla="*/ 14 h 1304"/>
                <a:gd name="T54" fmla="*/ 36 w 700"/>
                <a:gd name="T55" fmla="*/ 14 h 1304"/>
                <a:gd name="T56" fmla="*/ 5 w 700"/>
                <a:gd name="T57" fmla="*/ 12 h 1304"/>
                <a:gd name="T58" fmla="*/ 5 w 700"/>
                <a:gd name="T59" fmla="*/ 7 h 1304"/>
                <a:gd name="T60" fmla="*/ 7 w 700"/>
                <a:gd name="T61" fmla="*/ 0 h 1304"/>
                <a:gd name="T62" fmla="*/ 273 w 700"/>
                <a:gd name="T63" fmla="*/ 6 h 1304"/>
                <a:gd name="T64" fmla="*/ 281 w 700"/>
                <a:gd name="T65" fmla="*/ 7 h 1304"/>
                <a:gd name="T66" fmla="*/ 323 w 700"/>
                <a:gd name="T67" fmla="*/ 14 h 1304"/>
                <a:gd name="T68" fmla="*/ 320 w 700"/>
                <a:gd name="T69" fmla="*/ 113 h 1304"/>
                <a:gd name="T70" fmla="*/ 320 w 700"/>
                <a:gd name="T71" fmla="*/ 250 h 1304"/>
                <a:gd name="T72" fmla="*/ 318 w 700"/>
                <a:gd name="T73" fmla="*/ 353 h 1304"/>
                <a:gd name="T74" fmla="*/ 318 w 700"/>
                <a:gd name="T75" fmla="*/ 369 h 1304"/>
                <a:gd name="T76" fmla="*/ 318 w 700"/>
                <a:gd name="T77" fmla="*/ 466 h 1304"/>
                <a:gd name="T78" fmla="*/ 315 w 700"/>
                <a:gd name="T79" fmla="*/ 521 h 1304"/>
                <a:gd name="T80" fmla="*/ 315 w 700"/>
                <a:gd name="T81" fmla="*/ 636 h 1304"/>
                <a:gd name="T82" fmla="*/ 310 w 700"/>
                <a:gd name="T83" fmla="*/ 641 h 1304"/>
                <a:gd name="T84" fmla="*/ 284 w 700"/>
                <a:gd name="T85" fmla="*/ 641 h 1304"/>
                <a:gd name="T86" fmla="*/ 268 w 700"/>
                <a:gd name="T87" fmla="*/ 643 h 1304"/>
                <a:gd name="T88" fmla="*/ 257 w 700"/>
                <a:gd name="T89" fmla="*/ 643 h 1304"/>
                <a:gd name="T90" fmla="*/ 237 w 700"/>
                <a:gd name="T91" fmla="*/ 644 h 1304"/>
                <a:gd name="T92" fmla="*/ 233 w 700"/>
                <a:gd name="T93" fmla="*/ 647 h 1304"/>
                <a:gd name="T94" fmla="*/ 197 w 700"/>
                <a:gd name="T95" fmla="*/ 644 h 1304"/>
                <a:gd name="T96" fmla="*/ 184 w 700"/>
                <a:gd name="T97" fmla="*/ 644 h 1304"/>
                <a:gd name="T98" fmla="*/ 7 w 700"/>
                <a:gd name="T99" fmla="*/ 652 h 1304"/>
                <a:gd name="T100" fmla="*/ 0 w 700"/>
                <a:gd name="T101" fmla="*/ 644 h 1304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0" t="0" r="r" b="b"/>
              <a:pathLst>
                <a:path w="700" h="1304">
                  <a:moveTo>
                    <a:pt x="0" y="1288"/>
                  </a:moveTo>
                  <a:lnTo>
                    <a:pt x="10" y="1279"/>
                  </a:lnTo>
                  <a:lnTo>
                    <a:pt x="115" y="1276"/>
                  </a:lnTo>
                  <a:lnTo>
                    <a:pt x="135" y="1276"/>
                  </a:lnTo>
                  <a:lnTo>
                    <a:pt x="196" y="1274"/>
                  </a:lnTo>
                  <a:lnTo>
                    <a:pt x="215" y="1274"/>
                  </a:lnTo>
                  <a:lnTo>
                    <a:pt x="652" y="1262"/>
                  </a:lnTo>
                  <a:lnTo>
                    <a:pt x="662" y="1100"/>
                  </a:lnTo>
                  <a:lnTo>
                    <a:pt x="658" y="1071"/>
                  </a:lnTo>
                  <a:lnTo>
                    <a:pt x="666" y="865"/>
                  </a:lnTo>
                  <a:lnTo>
                    <a:pt x="669" y="843"/>
                  </a:lnTo>
                  <a:lnTo>
                    <a:pt x="669" y="826"/>
                  </a:lnTo>
                  <a:lnTo>
                    <a:pt x="669" y="769"/>
                  </a:lnTo>
                  <a:lnTo>
                    <a:pt x="666" y="642"/>
                  </a:lnTo>
                  <a:lnTo>
                    <a:pt x="671" y="560"/>
                  </a:lnTo>
                  <a:lnTo>
                    <a:pt x="671" y="539"/>
                  </a:lnTo>
                  <a:lnTo>
                    <a:pt x="671" y="518"/>
                  </a:lnTo>
                  <a:lnTo>
                    <a:pt x="669" y="466"/>
                  </a:lnTo>
                  <a:lnTo>
                    <a:pt x="675" y="397"/>
                  </a:lnTo>
                  <a:lnTo>
                    <a:pt x="675" y="379"/>
                  </a:lnTo>
                  <a:lnTo>
                    <a:pt x="675" y="267"/>
                  </a:lnTo>
                  <a:lnTo>
                    <a:pt x="675" y="237"/>
                  </a:lnTo>
                  <a:lnTo>
                    <a:pt x="675" y="158"/>
                  </a:lnTo>
                  <a:lnTo>
                    <a:pt x="675" y="52"/>
                  </a:lnTo>
                  <a:lnTo>
                    <a:pt x="671" y="41"/>
                  </a:lnTo>
                  <a:lnTo>
                    <a:pt x="523" y="34"/>
                  </a:lnTo>
                  <a:lnTo>
                    <a:pt x="104" y="28"/>
                  </a:lnTo>
                  <a:lnTo>
                    <a:pt x="77" y="28"/>
                  </a:lnTo>
                  <a:lnTo>
                    <a:pt x="11" y="23"/>
                  </a:lnTo>
                  <a:lnTo>
                    <a:pt x="10" y="14"/>
                  </a:lnTo>
                  <a:lnTo>
                    <a:pt x="15" y="0"/>
                  </a:lnTo>
                  <a:lnTo>
                    <a:pt x="592" y="11"/>
                  </a:lnTo>
                  <a:lnTo>
                    <a:pt x="608" y="14"/>
                  </a:lnTo>
                  <a:lnTo>
                    <a:pt x="700" y="27"/>
                  </a:lnTo>
                  <a:lnTo>
                    <a:pt x="694" y="226"/>
                  </a:lnTo>
                  <a:lnTo>
                    <a:pt x="693" y="500"/>
                  </a:lnTo>
                  <a:lnTo>
                    <a:pt x="689" y="705"/>
                  </a:lnTo>
                  <a:lnTo>
                    <a:pt x="689" y="737"/>
                  </a:lnTo>
                  <a:lnTo>
                    <a:pt x="689" y="931"/>
                  </a:lnTo>
                  <a:lnTo>
                    <a:pt x="683" y="1041"/>
                  </a:lnTo>
                  <a:lnTo>
                    <a:pt x="683" y="1271"/>
                  </a:lnTo>
                  <a:lnTo>
                    <a:pt x="671" y="1281"/>
                  </a:lnTo>
                  <a:lnTo>
                    <a:pt x="616" y="1281"/>
                  </a:lnTo>
                  <a:lnTo>
                    <a:pt x="581" y="1285"/>
                  </a:lnTo>
                  <a:lnTo>
                    <a:pt x="558" y="1285"/>
                  </a:lnTo>
                  <a:lnTo>
                    <a:pt x="514" y="1288"/>
                  </a:lnTo>
                  <a:lnTo>
                    <a:pt x="504" y="1294"/>
                  </a:lnTo>
                  <a:lnTo>
                    <a:pt x="427" y="1288"/>
                  </a:lnTo>
                  <a:lnTo>
                    <a:pt x="398" y="1288"/>
                  </a:lnTo>
                  <a:lnTo>
                    <a:pt x="15" y="1304"/>
                  </a:lnTo>
                  <a:lnTo>
                    <a:pt x="0" y="128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34" name="Freeform 38"/>
            <p:cNvSpPr>
              <a:spLocks/>
            </p:cNvSpPr>
            <p:nvPr/>
          </p:nvSpPr>
          <p:spPr bwMode="auto">
            <a:xfrm>
              <a:off x="585" y="3129"/>
              <a:ext cx="2" cy="15"/>
            </a:xfrm>
            <a:custGeom>
              <a:avLst/>
              <a:gdLst>
                <a:gd name="T0" fmla="*/ 0 w 4"/>
                <a:gd name="T1" fmla="*/ 0 h 28"/>
                <a:gd name="T2" fmla="*/ 2 w 4"/>
                <a:gd name="T3" fmla="*/ 0 h 28"/>
                <a:gd name="T4" fmla="*/ 2 w 4"/>
                <a:gd name="T5" fmla="*/ 4 h 28"/>
                <a:gd name="T6" fmla="*/ 2 w 4"/>
                <a:gd name="T7" fmla="*/ 15 h 28"/>
                <a:gd name="T8" fmla="*/ 0 w 4"/>
                <a:gd name="T9" fmla="*/ 0 h 2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" h="28">
                  <a:moveTo>
                    <a:pt x="0" y="0"/>
                  </a:moveTo>
                  <a:lnTo>
                    <a:pt x="4" y="0"/>
                  </a:lnTo>
                  <a:lnTo>
                    <a:pt x="4" y="7"/>
                  </a:lnTo>
                  <a:lnTo>
                    <a:pt x="4" y="2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35" name="Freeform 39"/>
            <p:cNvSpPr>
              <a:spLocks/>
            </p:cNvSpPr>
            <p:nvPr/>
          </p:nvSpPr>
          <p:spPr bwMode="auto">
            <a:xfrm>
              <a:off x="596" y="3098"/>
              <a:ext cx="13" cy="44"/>
            </a:xfrm>
            <a:custGeom>
              <a:avLst/>
              <a:gdLst>
                <a:gd name="T0" fmla="*/ 0 w 27"/>
                <a:gd name="T1" fmla="*/ 9 h 88"/>
                <a:gd name="T2" fmla="*/ 1 w 27"/>
                <a:gd name="T3" fmla="*/ 7 h 88"/>
                <a:gd name="T4" fmla="*/ 2 w 27"/>
                <a:gd name="T5" fmla="*/ 0 h 88"/>
                <a:gd name="T6" fmla="*/ 13 w 27"/>
                <a:gd name="T7" fmla="*/ 0 h 88"/>
                <a:gd name="T8" fmla="*/ 13 w 27"/>
                <a:gd name="T9" fmla="*/ 40 h 88"/>
                <a:gd name="T10" fmla="*/ 10 w 27"/>
                <a:gd name="T11" fmla="*/ 44 h 88"/>
                <a:gd name="T12" fmla="*/ 0 w 27"/>
                <a:gd name="T13" fmla="*/ 41 h 88"/>
                <a:gd name="T14" fmla="*/ 0 w 27"/>
                <a:gd name="T15" fmla="*/ 9 h 8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" h="88">
                  <a:moveTo>
                    <a:pt x="0" y="18"/>
                  </a:moveTo>
                  <a:lnTo>
                    <a:pt x="2" y="13"/>
                  </a:lnTo>
                  <a:lnTo>
                    <a:pt x="4" y="0"/>
                  </a:lnTo>
                  <a:lnTo>
                    <a:pt x="27" y="0"/>
                  </a:lnTo>
                  <a:lnTo>
                    <a:pt x="27" y="79"/>
                  </a:lnTo>
                  <a:lnTo>
                    <a:pt x="21" y="88"/>
                  </a:lnTo>
                  <a:lnTo>
                    <a:pt x="0" y="82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36" name="Freeform 40"/>
            <p:cNvSpPr>
              <a:spLocks/>
            </p:cNvSpPr>
            <p:nvPr/>
          </p:nvSpPr>
          <p:spPr bwMode="auto">
            <a:xfrm>
              <a:off x="595" y="3152"/>
              <a:ext cx="14" cy="44"/>
            </a:xfrm>
            <a:custGeom>
              <a:avLst/>
              <a:gdLst>
                <a:gd name="T0" fmla="*/ 2 w 31"/>
                <a:gd name="T1" fmla="*/ 10 h 89"/>
                <a:gd name="T2" fmla="*/ 2 w 31"/>
                <a:gd name="T3" fmla="*/ 3 h 89"/>
                <a:gd name="T4" fmla="*/ 14 w 31"/>
                <a:gd name="T5" fmla="*/ 0 h 89"/>
                <a:gd name="T6" fmla="*/ 13 w 31"/>
                <a:gd name="T7" fmla="*/ 14 h 89"/>
                <a:gd name="T8" fmla="*/ 11 w 31"/>
                <a:gd name="T9" fmla="*/ 44 h 89"/>
                <a:gd name="T10" fmla="*/ 2 w 31"/>
                <a:gd name="T11" fmla="*/ 44 h 89"/>
                <a:gd name="T12" fmla="*/ 0 w 31"/>
                <a:gd name="T13" fmla="*/ 37 h 89"/>
                <a:gd name="T14" fmla="*/ 2 w 31"/>
                <a:gd name="T15" fmla="*/ 31 h 89"/>
                <a:gd name="T16" fmla="*/ 2 w 31"/>
                <a:gd name="T17" fmla="*/ 10 h 8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31" h="89">
                  <a:moveTo>
                    <a:pt x="4" y="20"/>
                  </a:moveTo>
                  <a:lnTo>
                    <a:pt x="4" y="7"/>
                  </a:lnTo>
                  <a:lnTo>
                    <a:pt x="31" y="0"/>
                  </a:lnTo>
                  <a:lnTo>
                    <a:pt x="29" y="29"/>
                  </a:lnTo>
                  <a:lnTo>
                    <a:pt x="25" y="89"/>
                  </a:lnTo>
                  <a:lnTo>
                    <a:pt x="4" y="89"/>
                  </a:lnTo>
                  <a:lnTo>
                    <a:pt x="0" y="75"/>
                  </a:lnTo>
                  <a:lnTo>
                    <a:pt x="4" y="63"/>
                  </a:lnTo>
                  <a:lnTo>
                    <a:pt x="4" y="2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37" name="Freeform 41"/>
            <p:cNvSpPr>
              <a:spLocks/>
            </p:cNvSpPr>
            <p:nvPr/>
          </p:nvSpPr>
          <p:spPr bwMode="auto">
            <a:xfrm>
              <a:off x="597" y="3042"/>
              <a:ext cx="12" cy="47"/>
            </a:xfrm>
            <a:custGeom>
              <a:avLst/>
              <a:gdLst>
                <a:gd name="T0" fmla="*/ 0 w 25"/>
                <a:gd name="T1" fmla="*/ 16 h 95"/>
                <a:gd name="T2" fmla="*/ 0 w 25"/>
                <a:gd name="T3" fmla="*/ 4 h 95"/>
                <a:gd name="T4" fmla="*/ 12 w 25"/>
                <a:gd name="T5" fmla="*/ 0 h 95"/>
                <a:gd name="T6" fmla="*/ 12 w 25"/>
                <a:gd name="T7" fmla="*/ 4 h 95"/>
                <a:gd name="T8" fmla="*/ 12 w 25"/>
                <a:gd name="T9" fmla="*/ 47 h 95"/>
                <a:gd name="T10" fmla="*/ 1 w 25"/>
                <a:gd name="T11" fmla="*/ 45 h 95"/>
                <a:gd name="T12" fmla="*/ 3 w 25"/>
                <a:gd name="T13" fmla="*/ 33 h 95"/>
                <a:gd name="T14" fmla="*/ 0 w 25"/>
                <a:gd name="T15" fmla="*/ 16 h 95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5" h="95">
                  <a:moveTo>
                    <a:pt x="0" y="32"/>
                  </a:moveTo>
                  <a:lnTo>
                    <a:pt x="0" y="9"/>
                  </a:lnTo>
                  <a:lnTo>
                    <a:pt x="25" y="0"/>
                  </a:lnTo>
                  <a:lnTo>
                    <a:pt x="25" y="9"/>
                  </a:lnTo>
                  <a:lnTo>
                    <a:pt x="25" y="95"/>
                  </a:lnTo>
                  <a:lnTo>
                    <a:pt x="2" y="91"/>
                  </a:lnTo>
                  <a:lnTo>
                    <a:pt x="6" y="66"/>
                  </a:lnTo>
                  <a:lnTo>
                    <a:pt x="0" y="3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38" name="Freeform 42"/>
            <p:cNvSpPr>
              <a:spLocks/>
            </p:cNvSpPr>
            <p:nvPr/>
          </p:nvSpPr>
          <p:spPr bwMode="auto">
            <a:xfrm>
              <a:off x="598" y="2825"/>
              <a:ext cx="16" cy="25"/>
            </a:xfrm>
            <a:custGeom>
              <a:avLst/>
              <a:gdLst>
                <a:gd name="T0" fmla="*/ 0 w 34"/>
                <a:gd name="T1" fmla="*/ 23 h 50"/>
                <a:gd name="T2" fmla="*/ 5 w 34"/>
                <a:gd name="T3" fmla="*/ 0 h 50"/>
                <a:gd name="T4" fmla="*/ 16 w 34"/>
                <a:gd name="T5" fmla="*/ 3 h 50"/>
                <a:gd name="T6" fmla="*/ 16 w 34"/>
                <a:gd name="T7" fmla="*/ 13 h 50"/>
                <a:gd name="T8" fmla="*/ 15 w 34"/>
                <a:gd name="T9" fmla="*/ 22 h 50"/>
                <a:gd name="T10" fmla="*/ 5 w 34"/>
                <a:gd name="T11" fmla="*/ 25 h 50"/>
                <a:gd name="T12" fmla="*/ 0 w 34"/>
                <a:gd name="T13" fmla="*/ 23 h 5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34" h="50">
                  <a:moveTo>
                    <a:pt x="0" y="45"/>
                  </a:moveTo>
                  <a:lnTo>
                    <a:pt x="11" y="0"/>
                  </a:lnTo>
                  <a:lnTo>
                    <a:pt x="34" y="5"/>
                  </a:lnTo>
                  <a:lnTo>
                    <a:pt x="34" y="25"/>
                  </a:lnTo>
                  <a:lnTo>
                    <a:pt x="31" y="43"/>
                  </a:lnTo>
                  <a:lnTo>
                    <a:pt x="11" y="50"/>
                  </a:lnTo>
                  <a:lnTo>
                    <a:pt x="0" y="45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39" name="Freeform 43"/>
            <p:cNvSpPr>
              <a:spLocks/>
            </p:cNvSpPr>
            <p:nvPr/>
          </p:nvSpPr>
          <p:spPr bwMode="auto">
            <a:xfrm>
              <a:off x="600" y="2700"/>
              <a:ext cx="14" cy="33"/>
            </a:xfrm>
            <a:custGeom>
              <a:avLst/>
              <a:gdLst>
                <a:gd name="T0" fmla="*/ 0 w 30"/>
                <a:gd name="T1" fmla="*/ 14 h 66"/>
                <a:gd name="T2" fmla="*/ 0 w 30"/>
                <a:gd name="T3" fmla="*/ 3 h 66"/>
                <a:gd name="T4" fmla="*/ 14 w 30"/>
                <a:gd name="T5" fmla="*/ 0 h 66"/>
                <a:gd name="T6" fmla="*/ 14 w 30"/>
                <a:gd name="T7" fmla="*/ 29 h 66"/>
                <a:gd name="T8" fmla="*/ 11 w 30"/>
                <a:gd name="T9" fmla="*/ 33 h 66"/>
                <a:gd name="T10" fmla="*/ 0 w 30"/>
                <a:gd name="T11" fmla="*/ 30 h 66"/>
                <a:gd name="T12" fmla="*/ 0 w 30"/>
                <a:gd name="T13" fmla="*/ 14 h 6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30" h="66">
                  <a:moveTo>
                    <a:pt x="0" y="27"/>
                  </a:moveTo>
                  <a:lnTo>
                    <a:pt x="0" y="6"/>
                  </a:lnTo>
                  <a:lnTo>
                    <a:pt x="30" y="0"/>
                  </a:lnTo>
                  <a:lnTo>
                    <a:pt x="30" y="57"/>
                  </a:lnTo>
                  <a:lnTo>
                    <a:pt x="23" y="66"/>
                  </a:lnTo>
                  <a:lnTo>
                    <a:pt x="0" y="59"/>
                  </a:lnTo>
                  <a:lnTo>
                    <a:pt x="0" y="27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40" name="Freeform 44"/>
            <p:cNvSpPr>
              <a:spLocks/>
            </p:cNvSpPr>
            <p:nvPr/>
          </p:nvSpPr>
          <p:spPr bwMode="auto">
            <a:xfrm>
              <a:off x="600" y="2741"/>
              <a:ext cx="14" cy="32"/>
            </a:xfrm>
            <a:custGeom>
              <a:avLst/>
              <a:gdLst>
                <a:gd name="T0" fmla="*/ 0 w 30"/>
                <a:gd name="T1" fmla="*/ 7 h 66"/>
                <a:gd name="T2" fmla="*/ 3 w 30"/>
                <a:gd name="T3" fmla="*/ 0 h 66"/>
                <a:gd name="T4" fmla="*/ 14 w 30"/>
                <a:gd name="T5" fmla="*/ 2 h 66"/>
                <a:gd name="T6" fmla="*/ 14 w 30"/>
                <a:gd name="T7" fmla="*/ 29 h 66"/>
                <a:gd name="T8" fmla="*/ 0 w 30"/>
                <a:gd name="T9" fmla="*/ 32 h 66"/>
                <a:gd name="T10" fmla="*/ 0 w 30"/>
                <a:gd name="T11" fmla="*/ 7 h 6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30" h="66">
                  <a:moveTo>
                    <a:pt x="0" y="14"/>
                  </a:moveTo>
                  <a:lnTo>
                    <a:pt x="7" y="0"/>
                  </a:lnTo>
                  <a:lnTo>
                    <a:pt x="30" y="5"/>
                  </a:lnTo>
                  <a:lnTo>
                    <a:pt x="30" y="59"/>
                  </a:lnTo>
                  <a:lnTo>
                    <a:pt x="0" y="66"/>
                  </a:lnTo>
                  <a:lnTo>
                    <a:pt x="0" y="1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41" name="Freeform 45"/>
            <p:cNvSpPr>
              <a:spLocks/>
            </p:cNvSpPr>
            <p:nvPr/>
          </p:nvSpPr>
          <p:spPr bwMode="auto">
            <a:xfrm>
              <a:off x="598" y="2784"/>
              <a:ext cx="15" cy="31"/>
            </a:xfrm>
            <a:custGeom>
              <a:avLst/>
              <a:gdLst>
                <a:gd name="T0" fmla="*/ 2 w 31"/>
                <a:gd name="T1" fmla="*/ 4 h 63"/>
                <a:gd name="T2" fmla="*/ 2 w 31"/>
                <a:gd name="T3" fmla="*/ 0 h 63"/>
                <a:gd name="T4" fmla="*/ 11 w 31"/>
                <a:gd name="T5" fmla="*/ 0 h 63"/>
                <a:gd name="T6" fmla="*/ 15 w 31"/>
                <a:gd name="T7" fmla="*/ 22 h 63"/>
                <a:gd name="T8" fmla="*/ 13 w 31"/>
                <a:gd name="T9" fmla="*/ 31 h 63"/>
                <a:gd name="T10" fmla="*/ 2 w 31"/>
                <a:gd name="T11" fmla="*/ 31 h 63"/>
                <a:gd name="T12" fmla="*/ 0 w 31"/>
                <a:gd name="T13" fmla="*/ 11 h 63"/>
                <a:gd name="T14" fmla="*/ 2 w 31"/>
                <a:gd name="T15" fmla="*/ 4 h 6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31" h="63">
                  <a:moveTo>
                    <a:pt x="4" y="9"/>
                  </a:moveTo>
                  <a:lnTo>
                    <a:pt x="4" y="0"/>
                  </a:lnTo>
                  <a:lnTo>
                    <a:pt x="23" y="0"/>
                  </a:lnTo>
                  <a:lnTo>
                    <a:pt x="31" y="45"/>
                  </a:lnTo>
                  <a:lnTo>
                    <a:pt x="27" y="63"/>
                  </a:lnTo>
                  <a:lnTo>
                    <a:pt x="4" y="63"/>
                  </a:lnTo>
                  <a:lnTo>
                    <a:pt x="0" y="22"/>
                  </a:lnTo>
                  <a:lnTo>
                    <a:pt x="4" y="9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42" name="Freeform 46"/>
            <p:cNvSpPr>
              <a:spLocks/>
            </p:cNvSpPr>
            <p:nvPr/>
          </p:nvSpPr>
          <p:spPr bwMode="auto">
            <a:xfrm>
              <a:off x="600" y="2666"/>
              <a:ext cx="13" cy="26"/>
            </a:xfrm>
            <a:custGeom>
              <a:avLst/>
              <a:gdLst>
                <a:gd name="T0" fmla="*/ 2 w 27"/>
                <a:gd name="T1" fmla="*/ 2 h 51"/>
                <a:gd name="T2" fmla="*/ 11 w 27"/>
                <a:gd name="T3" fmla="*/ 0 h 51"/>
                <a:gd name="T4" fmla="*/ 13 w 27"/>
                <a:gd name="T5" fmla="*/ 6 h 51"/>
                <a:gd name="T6" fmla="*/ 13 w 27"/>
                <a:gd name="T7" fmla="*/ 20 h 51"/>
                <a:gd name="T8" fmla="*/ 11 w 27"/>
                <a:gd name="T9" fmla="*/ 26 h 51"/>
                <a:gd name="T10" fmla="*/ 0 w 27"/>
                <a:gd name="T11" fmla="*/ 23 h 51"/>
                <a:gd name="T12" fmla="*/ 2 w 27"/>
                <a:gd name="T13" fmla="*/ 2 h 5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7" h="51">
                  <a:moveTo>
                    <a:pt x="4" y="3"/>
                  </a:moveTo>
                  <a:lnTo>
                    <a:pt x="23" y="0"/>
                  </a:lnTo>
                  <a:lnTo>
                    <a:pt x="27" y="12"/>
                  </a:lnTo>
                  <a:lnTo>
                    <a:pt x="27" y="39"/>
                  </a:lnTo>
                  <a:lnTo>
                    <a:pt x="23" y="51"/>
                  </a:lnTo>
                  <a:lnTo>
                    <a:pt x="0" y="46"/>
                  </a:lnTo>
                  <a:lnTo>
                    <a:pt x="4" y="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43" name="Freeform 47"/>
            <p:cNvSpPr>
              <a:spLocks/>
            </p:cNvSpPr>
            <p:nvPr/>
          </p:nvSpPr>
          <p:spPr bwMode="auto">
            <a:xfrm>
              <a:off x="603" y="3026"/>
              <a:ext cx="6" cy="7"/>
            </a:xfrm>
            <a:custGeom>
              <a:avLst/>
              <a:gdLst>
                <a:gd name="T0" fmla="*/ 0 w 12"/>
                <a:gd name="T1" fmla="*/ 3 h 15"/>
                <a:gd name="T2" fmla="*/ 6 w 12"/>
                <a:gd name="T3" fmla="*/ 0 h 15"/>
                <a:gd name="T4" fmla="*/ 6 w 12"/>
                <a:gd name="T5" fmla="*/ 7 h 15"/>
                <a:gd name="T6" fmla="*/ 0 w 12"/>
                <a:gd name="T7" fmla="*/ 3 h 1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2" h="15">
                  <a:moveTo>
                    <a:pt x="0" y="6"/>
                  </a:moveTo>
                  <a:lnTo>
                    <a:pt x="12" y="0"/>
                  </a:lnTo>
                  <a:lnTo>
                    <a:pt x="12" y="15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44" name="Freeform 48"/>
            <p:cNvSpPr>
              <a:spLocks/>
            </p:cNvSpPr>
            <p:nvPr/>
          </p:nvSpPr>
          <p:spPr bwMode="auto">
            <a:xfrm>
              <a:off x="604" y="2858"/>
              <a:ext cx="9" cy="9"/>
            </a:xfrm>
            <a:custGeom>
              <a:avLst/>
              <a:gdLst>
                <a:gd name="T0" fmla="*/ 0 w 18"/>
                <a:gd name="T1" fmla="*/ 1 h 18"/>
                <a:gd name="T2" fmla="*/ 9 w 18"/>
                <a:gd name="T3" fmla="*/ 0 h 18"/>
                <a:gd name="T4" fmla="*/ 7 w 18"/>
                <a:gd name="T5" fmla="*/ 9 h 18"/>
                <a:gd name="T6" fmla="*/ 0 w 18"/>
                <a:gd name="T7" fmla="*/ 1 h 18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8" h="18">
                  <a:moveTo>
                    <a:pt x="0" y="2"/>
                  </a:moveTo>
                  <a:lnTo>
                    <a:pt x="18" y="0"/>
                  </a:lnTo>
                  <a:lnTo>
                    <a:pt x="14" y="18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45" name="Freeform 49"/>
            <p:cNvSpPr>
              <a:spLocks/>
            </p:cNvSpPr>
            <p:nvPr/>
          </p:nvSpPr>
          <p:spPr bwMode="auto">
            <a:xfrm>
              <a:off x="615" y="3094"/>
              <a:ext cx="53" cy="102"/>
            </a:xfrm>
            <a:custGeom>
              <a:avLst/>
              <a:gdLst>
                <a:gd name="T0" fmla="*/ 1 w 116"/>
                <a:gd name="T1" fmla="*/ 27 h 204"/>
                <a:gd name="T2" fmla="*/ 1 w 116"/>
                <a:gd name="T3" fmla="*/ 7 h 204"/>
                <a:gd name="T4" fmla="*/ 47 w 116"/>
                <a:gd name="T5" fmla="*/ 3 h 204"/>
                <a:gd name="T6" fmla="*/ 53 w 116"/>
                <a:gd name="T7" fmla="*/ 0 h 204"/>
                <a:gd name="T8" fmla="*/ 53 w 116"/>
                <a:gd name="T9" fmla="*/ 7 h 204"/>
                <a:gd name="T10" fmla="*/ 53 w 116"/>
                <a:gd name="T11" fmla="*/ 42 h 204"/>
                <a:gd name="T12" fmla="*/ 30 w 116"/>
                <a:gd name="T13" fmla="*/ 50 h 204"/>
                <a:gd name="T14" fmla="*/ 28 w 116"/>
                <a:gd name="T15" fmla="*/ 54 h 204"/>
                <a:gd name="T16" fmla="*/ 38 w 116"/>
                <a:gd name="T17" fmla="*/ 58 h 204"/>
                <a:gd name="T18" fmla="*/ 53 w 116"/>
                <a:gd name="T19" fmla="*/ 55 h 204"/>
                <a:gd name="T20" fmla="*/ 49 w 116"/>
                <a:gd name="T21" fmla="*/ 101 h 204"/>
                <a:gd name="T22" fmla="*/ 1 w 116"/>
                <a:gd name="T23" fmla="*/ 102 h 204"/>
                <a:gd name="T24" fmla="*/ 0 w 116"/>
                <a:gd name="T25" fmla="*/ 86 h 204"/>
                <a:gd name="T26" fmla="*/ 1 w 116"/>
                <a:gd name="T27" fmla="*/ 69 h 204"/>
                <a:gd name="T28" fmla="*/ 1 w 116"/>
                <a:gd name="T29" fmla="*/ 55 h 204"/>
                <a:gd name="T30" fmla="*/ 21 w 116"/>
                <a:gd name="T31" fmla="*/ 54 h 204"/>
                <a:gd name="T32" fmla="*/ 25 w 116"/>
                <a:gd name="T33" fmla="*/ 53 h 204"/>
                <a:gd name="T34" fmla="*/ 26 w 116"/>
                <a:gd name="T35" fmla="*/ 50 h 204"/>
                <a:gd name="T36" fmla="*/ 25 w 116"/>
                <a:gd name="T37" fmla="*/ 46 h 204"/>
                <a:gd name="T38" fmla="*/ 1 w 116"/>
                <a:gd name="T39" fmla="*/ 45 h 204"/>
                <a:gd name="T40" fmla="*/ 1 w 116"/>
                <a:gd name="T41" fmla="*/ 27 h 204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116" h="204">
                  <a:moveTo>
                    <a:pt x="2" y="53"/>
                  </a:moveTo>
                  <a:lnTo>
                    <a:pt x="2" y="14"/>
                  </a:lnTo>
                  <a:lnTo>
                    <a:pt x="102" y="5"/>
                  </a:lnTo>
                  <a:lnTo>
                    <a:pt x="116" y="0"/>
                  </a:lnTo>
                  <a:lnTo>
                    <a:pt x="116" y="14"/>
                  </a:lnTo>
                  <a:lnTo>
                    <a:pt x="116" y="83"/>
                  </a:lnTo>
                  <a:lnTo>
                    <a:pt x="66" y="99"/>
                  </a:lnTo>
                  <a:lnTo>
                    <a:pt x="62" y="108"/>
                  </a:lnTo>
                  <a:lnTo>
                    <a:pt x="83" y="115"/>
                  </a:lnTo>
                  <a:lnTo>
                    <a:pt x="116" y="110"/>
                  </a:lnTo>
                  <a:lnTo>
                    <a:pt x="108" y="202"/>
                  </a:lnTo>
                  <a:lnTo>
                    <a:pt x="2" y="204"/>
                  </a:lnTo>
                  <a:lnTo>
                    <a:pt x="0" y="172"/>
                  </a:lnTo>
                  <a:lnTo>
                    <a:pt x="2" y="138"/>
                  </a:lnTo>
                  <a:lnTo>
                    <a:pt x="2" y="110"/>
                  </a:lnTo>
                  <a:lnTo>
                    <a:pt x="47" y="108"/>
                  </a:lnTo>
                  <a:lnTo>
                    <a:pt x="54" y="105"/>
                  </a:lnTo>
                  <a:lnTo>
                    <a:pt x="56" y="99"/>
                  </a:lnTo>
                  <a:lnTo>
                    <a:pt x="54" y="92"/>
                  </a:lnTo>
                  <a:lnTo>
                    <a:pt x="2" y="90"/>
                  </a:lnTo>
                  <a:lnTo>
                    <a:pt x="2" y="5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46" name="Freeform 50"/>
            <p:cNvSpPr>
              <a:spLocks/>
            </p:cNvSpPr>
            <p:nvPr/>
          </p:nvSpPr>
          <p:spPr bwMode="auto">
            <a:xfrm>
              <a:off x="619" y="3040"/>
              <a:ext cx="50" cy="52"/>
            </a:xfrm>
            <a:custGeom>
              <a:avLst/>
              <a:gdLst>
                <a:gd name="T0" fmla="*/ 0 w 110"/>
                <a:gd name="T1" fmla="*/ 14 h 103"/>
                <a:gd name="T2" fmla="*/ 0 w 110"/>
                <a:gd name="T3" fmla="*/ 2 h 103"/>
                <a:gd name="T4" fmla="*/ 9 w 110"/>
                <a:gd name="T5" fmla="*/ 2 h 103"/>
                <a:gd name="T6" fmla="*/ 19 w 110"/>
                <a:gd name="T7" fmla="*/ 2 h 103"/>
                <a:gd name="T8" fmla="*/ 50 w 110"/>
                <a:gd name="T9" fmla="*/ 0 h 103"/>
                <a:gd name="T10" fmla="*/ 50 w 110"/>
                <a:gd name="T11" fmla="*/ 52 h 103"/>
                <a:gd name="T12" fmla="*/ 4 w 110"/>
                <a:gd name="T13" fmla="*/ 49 h 103"/>
                <a:gd name="T14" fmla="*/ 0 w 110"/>
                <a:gd name="T15" fmla="*/ 18 h 103"/>
                <a:gd name="T16" fmla="*/ 0 w 110"/>
                <a:gd name="T17" fmla="*/ 14 h 10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10" h="103">
                  <a:moveTo>
                    <a:pt x="0" y="28"/>
                  </a:moveTo>
                  <a:lnTo>
                    <a:pt x="0" y="3"/>
                  </a:lnTo>
                  <a:lnTo>
                    <a:pt x="19" y="3"/>
                  </a:lnTo>
                  <a:lnTo>
                    <a:pt x="41" y="3"/>
                  </a:lnTo>
                  <a:lnTo>
                    <a:pt x="110" y="0"/>
                  </a:lnTo>
                  <a:lnTo>
                    <a:pt x="110" y="103"/>
                  </a:lnTo>
                  <a:lnTo>
                    <a:pt x="8" y="98"/>
                  </a:lnTo>
                  <a:lnTo>
                    <a:pt x="0" y="35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47" name="Freeform 51"/>
            <p:cNvSpPr>
              <a:spLocks/>
            </p:cNvSpPr>
            <p:nvPr/>
          </p:nvSpPr>
          <p:spPr bwMode="auto">
            <a:xfrm>
              <a:off x="620" y="2992"/>
              <a:ext cx="51" cy="43"/>
            </a:xfrm>
            <a:custGeom>
              <a:avLst/>
              <a:gdLst>
                <a:gd name="T0" fmla="*/ 0 w 112"/>
                <a:gd name="T1" fmla="*/ 21 h 85"/>
                <a:gd name="T2" fmla="*/ 17 w 112"/>
                <a:gd name="T3" fmla="*/ 3 h 85"/>
                <a:gd name="T4" fmla="*/ 51 w 112"/>
                <a:gd name="T5" fmla="*/ 0 h 85"/>
                <a:gd name="T6" fmla="*/ 49 w 112"/>
                <a:gd name="T7" fmla="*/ 15 h 85"/>
                <a:gd name="T8" fmla="*/ 49 w 112"/>
                <a:gd name="T9" fmla="*/ 28 h 85"/>
                <a:gd name="T10" fmla="*/ 49 w 112"/>
                <a:gd name="T11" fmla="*/ 43 h 85"/>
                <a:gd name="T12" fmla="*/ 29 w 112"/>
                <a:gd name="T13" fmla="*/ 43 h 85"/>
                <a:gd name="T14" fmla="*/ 0 w 112"/>
                <a:gd name="T15" fmla="*/ 41 h 85"/>
                <a:gd name="T16" fmla="*/ 0 w 112"/>
                <a:gd name="T17" fmla="*/ 21 h 8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12" h="85">
                  <a:moveTo>
                    <a:pt x="0" y="42"/>
                  </a:moveTo>
                  <a:lnTo>
                    <a:pt x="37" y="5"/>
                  </a:lnTo>
                  <a:lnTo>
                    <a:pt x="112" y="0"/>
                  </a:lnTo>
                  <a:lnTo>
                    <a:pt x="108" y="30"/>
                  </a:lnTo>
                  <a:lnTo>
                    <a:pt x="108" y="55"/>
                  </a:lnTo>
                  <a:lnTo>
                    <a:pt x="108" y="85"/>
                  </a:lnTo>
                  <a:lnTo>
                    <a:pt x="64" y="85"/>
                  </a:lnTo>
                  <a:lnTo>
                    <a:pt x="0" y="82"/>
                  </a:lnTo>
                  <a:lnTo>
                    <a:pt x="0" y="4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48" name="Freeform 52"/>
            <p:cNvSpPr>
              <a:spLocks/>
            </p:cNvSpPr>
            <p:nvPr/>
          </p:nvSpPr>
          <p:spPr bwMode="auto">
            <a:xfrm>
              <a:off x="622" y="2784"/>
              <a:ext cx="50" cy="33"/>
            </a:xfrm>
            <a:custGeom>
              <a:avLst/>
              <a:gdLst>
                <a:gd name="T0" fmla="*/ 0 w 108"/>
                <a:gd name="T1" fmla="*/ 3 h 66"/>
                <a:gd name="T2" fmla="*/ 0 w 108"/>
                <a:gd name="T3" fmla="*/ 0 h 66"/>
                <a:gd name="T4" fmla="*/ 14 w 108"/>
                <a:gd name="T5" fmla="*/ 0 h 66"/>
                <a:gd name="T6" fmla="*/ 23 w 108"/>
                <a:gd name="T7" fmla="*/ 0 h 66"/>
                <a:gd name="T8" fmla="*/ 50 w 108"/>
                <a:gd name="T9" fmla="*/ 3 h 66"/>
                <a:gd name="T10" fmla="*/ 50 w 108"/>
                <a:gd name="T11" fmla="*/ 27 h 66"/>
                <a:gd name="T12" fmla="*/ 40 w 108"/>
                <a:gd name="T13" fmla="*/ 33 h 66"/>
                <a:gd name="T14" fmla="*/ 0 w 108"/>
                <a:gd name="T15" fmla="*/ 32 h 66"/>
                <a:gd name="T16" fmla="*/ 0 w 108"/>
                <a:gd name="T17" fmla="*/ 3 h 6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08" h="66">
                  <a:moveTo>
                    <a:pt x="0" y="6"/>
                  </a:moveTo>
                  <a:lnTo>
                    <a:pt x="0" y="0"/>
                  </a:lnTo>
                  <a:lnTo>
                    <a:pt x="31" y="0"/>
                  </a:lnTo>
                  <a:lnTo>
                    <a:pt x="50" y="0"/>
                  </a:lnTo>
                  <a:lnTo>
                    <a:pt x="108" y="6"/>
                  </a:lnTo>
                  <a:lnTo>
                    <a:pt x="108" y="54"/>
                  </a:lnTo>
                  <a:lnTo>
                    <a:pt x="86" y="66"/>
                  </a:lnTo>
                  <a:lnTo>
                    <a:pt x="0" y="63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49" name="Freeform 53"/>
            <p:cNvSpPr>
              <a:spLocks/>
            </p:cNvSpPr>
            <p:nvPr/>
          </p:nvSpPr>
          <p:spPr bwMode="auto">
            <a:xfrm>
              <a:off x="622" y="2825"/>
              <a:ext cx="50" cy="27"/>
            </a:xfrm>
            <a:custGeom>
              <a:avLst/>
              <a:gdLst>
                <a:gd name="T0" fmla="*/ 0 w 108"/>
                <a:gd name="T1" fmla="*/ 5 h 54"/>
                <a:gd name="T2" fmla="*/ 0 w 108"/>
                <a:gd name="T3" fmla="*/ 0 h 54"/>
                <a:gd name="T4" fmla="*/ 38 w 108"/>
                <a:gd name="T5" fmla="*/ 0 h 54"/>
                <a:gd name="T6" fmla="*/ 50 w 108"/>
                <a:gd name="T7" fmla="*/ 0 h 54"/>
                <a:gd name="T8" fmla="*/ 49 w 108"/>
                <a:gd name="T9" fmla="*/ 25 h 54"/>
                <a:gd name="T10" fmla="*/ 38 w 108"/>
                <a:gd name="T11" fmla="*/ 27 h 54"/>
                <a:gd name="T12" fmla="*/ 0 w 108"/>
                <a:gd name="T13" fmla="*/ 25 h 54"/>
                <a:gd name="T14" fmla="*/ 0 w 108"/>
                <a:gd name="T15" fmla="*/ 5 h 5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08" h="54">
                  <a:moveTo>
                    <a:pt x="0" y="9"/>
                  </a:moveTo>
                  <a:lnTo>
                    <a:pt x="0" y="0"/>
                  </a:lnTo>
                  <a:lnTo>
                    <a:pt x="81" y="0"/>
                  </a:lnTo>
                  <a:lnTo>
                    <a:pt x="108" y="0"/>
                  </a:lnTo>
                  <a:lnTo>
                    <a:pt x="106" y="50"/>
                  </a:lnTo>
                  <a:lnTo>
                    <a:pt x="81" y="54"/>
                  </a:lnTo>
                  <a:lnTo>
                    <a:pt x="0" y="50"/>
                  </a:lnTo>
                  <a:lnTo>
                    <a:pt x="0" y="9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50" name="Freeform 54"/>
            <p:cNvSpPr>
              <a:spLocks/>
            </p:cNvSpPr>
            <p:nvPr/>
          </p:nvSpPr>
          <p:spPr bwMode="auto">
            <a:xfrm>
              <a:off x="622" y="2858"/>
              <a:ext cx="49" cy="34"/>
            </a:xfrm>
            <a:custGeom>
              <a:avLst/>
              <a:gdLst>
                <a:gd name="T0" fmla="*/ 0 w 106"/>
                <a:gd name="T1" fmla="*/ 22 h 68"/>
                <a:gd name="T2" fmla="*/ 0 w 106"/>
                <a:gd name="T3" fmla="*/ 5 h 68"/>
                <a:gd name="T4" fmla="*/ 49 w 106"/>
                <a:gd name="T5" fmla="*/ 0 h 68"/>
                <a:gd name="T6" fmla="*/ 49 w 106"/>
                <a:gd name="T7" fmla="*/ 31 h 68"/>
                <a:gd name="T8" fmla="*/ 37 w 106"/>
                <a:gd name="T9" fmla="*/ 34 h 68"/>
                <a:gd name="T10" fmla="*/ 3 w 106"/>
                <a:gd name="T11" fmla="*/ 31 h 68"/>
                <a:gd name="T12" fmla="*/ 0 w 106"/>
                <a:gd name="T13" fmla="*/ 22 h 6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06" h="68">
                  <a:moveTo>
                    <a:pt x="0" y="43"/>
                  </a:moveTo>
                  <a:lnTo>
                    <a:pt x="0" y="9"/>
                  </a:lnTo>
                  <a:lnTo>
                    <a:pt x="106" y="0"/>
                  </a:lnTo>
                  <a:lnTo>
                    <a:pt x="106" y="62"/>
                  </a:lnTo>
                  <a:lnTo>
                    <a:pt x="79" y="68"/>
                  </a:lnTo>
                  <a:lnTo>
                    <a:pt x="6" y="62"/>
                  </a:lnTo>
                  <a:lnTo>
                    <a:pt x="0" y="4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51" name="Freeform 55"/>
            <p:cNvSpPr>
              <a:spLocks/>
            </p:cNvSpPr>
            <p:nvPr/>
          </p:nvSpPr>
          <p:spPr bwMode="auto">
            <a:xfrm>
              <a:off x="622" y="2701"/>
              <a:ext cx="50" cy="32"/>
            </a:xfrm>
            <a:custGeom>
              <a:avLst/>
              <a:gdLst>
                <a:gd name="T0" fmla="*/ 0 w 108"/>
                <a:gd name="T1" fmla="*/ 0 h 64"/>
                <a:gd name="T2" fmla="*/ 31 w 108"/>
                <a:gd name="T3" fmla="*/ 0 h 64"/>
                <a:gd name="T4" fmla="*/ 50 w 108"/>
                <a:gd name="T5" fmla="*/ 0 h 64"/>
                <a:gd name="T6" fmla="*/ 50 w 108"/>
                <a:gd name="T7" fmla="*/ 31 h 64"/>
                <a:gd name="T8" fmla="*/ 11 w 108"/>
                <a:gd name="T9" fmla="*/ 32 h 64"/>
                <a:gd name="T10" fmla="*/ 6 w 108"/>
                <a:gd name="T11" fmla="*/ 32 h 64"/>
                <a:gd name="T12" fmla="*/ 0 w 108"/>
                <a:gd name="T13" fmla="*/ 28 h 64"/>
                <a:gd name="T14" fmla="*/ 0 w 108"/>
                <a:gd name="T15" fmla="*/ 0 h 6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08" h="64">
                  <a:moveTo>
                    <a:pt x="0" y="0"/>
                  </a:moveTo>
                  <a:lnTo>
                    <a:pt x="67" y="0"/>
                  </a:lnTo>
                  <a:lnTo>
                    <a:pt x="108" y="0"/>
                  </a:lnTo>
                  <a:lnTo>
                    <a:pt x="108" y="61"/>
                  </a:lnTo>
                  <a:lnTo>
                    <a:pt x="23" y="64"/>
                  </a:lnTo>
                  <a:lnTo>
                    <a:pt x="13" y="64"/>
                  </a:lnTo>
                  <a:lnTo>
                    <a:pt x="0" y="5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52" name="Freeform 56"/>
            <p:cNvSpPr>
              <a:spLocks/>
            </p:cNvSpPr>
            <p:nvPr/>
          </p:nvSpPr>
          <p:spPr bwMode="auto">
            <a:xfrm>
              <a:off x="622" y="2741"/>
              <a:ext cx="50" cy="34"/>
            </a:xfrm>
            <a:custGeom>
              <a:avLst/>
              <a:gdLst>
                <a:gd name="T0" fmla="*/ 0 w 108"/>
                <a:gd name="T1" fmla="*/ 0 h 69"/>
                <a:gd name="T2" fmla="*/ 11 w 108"/>
                <a:gd name="T3" fmla="*/ 0 h 69"/>
                <a:gd name="T4" fmla="*/ 46 w 108"/>
                <a:gd name="T5" fmla="*/ 0 h 69"/>
                <a:gd name="T6" fmla="*/ 50 w 108"/>
                <a:gd name="T7" fmla="*/ 33 h 69"/>
                <a:gd name="T8" fmla="*/ 3 w 108"/>
                <a:gd name="T9" fmla="*/ 34 h 69"/>
                <a:gd name="T10" fmla="*/ 0 w 108"/>
                <a:gd name="T11" fmla="*/ 0 h 6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08" h="69">
                  <a:moveTo>
                    <a:pt x="0" y="0"/>
                  </a:moveTo>
                  <a:lnTo>
                    <a:pt x="23" y="0"/>
                  </a:lnTo>
                  <a:lnTo>
                    <a:pt x="100" y="0"/>
                  </a:lnTo>
                  <a:lnTo>
                    <a:pt x="108" y="66"/>
                  </a:lnTo>
                  <a:lnTo>
                    <a:pt x="7" y="6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53" name="Freeform 57"/>
            <p:cNvSpPr>
              <a:spLocks/>
            </p:cNvSpPr>
            <p:nvPr/>
          </p:nvSpPr>
          <p:spPr bwMode="auto">
            <a:xfrm>
              <a:off x="628" y="2313"/>
              <a:ext cx="57" cy="14"/>
            </a:xfrm>
            <a:custGeom>
              <a:avLst/>
              <a:gdLst>
                <a:gd name="T0" fmla="*/ 0 w 121"/>
                <a:gd name="T1" fmla="*/ 0 h 27"/>
                <a:gd name="T2" fmla="*/ 8 w 121"/>
                <a:gd name="T3" fmla="*/ 2 h 27"/>
                <a:gd name="T4" fmla="*/ 15 w 121"/>
                <a:gd name="T5" fmla="*/ 4 h 27"/>
                <a:gd name="T6" fmla="*/ 21 w 121"/>
                <a:gd name="T7" fmla="*/ 5 h 27"/>
                <a:gd name="T8" fmla="*/ 28 w 121"/>
                <a:gd name="T9" fmla="*/ 5 h 27"/>
                <a:gd name="T10" fmla="*/ 35 w 121"/>
                <a:gd name="T11" fmla="*/ 5 h 27"/>
                <a:gd name="T12" fmla="*/ 43 w 121"/>
                <a:gd name="T13" fmla="*/ 4 h 27"/>
                <a:gd name="T14" fmla="*/ 50 w 121"/>
                <a:gd name="T15" fmla="*/ 3 h 27"/>
                <a:gd name="T16" fmla="*/ 57 w 121"/>
                <a:gd name="T17" fmla="*/ 0 h 27"/>
                <a:gd name="T18" fmla="*/ 57 w 121"/>
                <a:gd name="T19" fmla="*/ 8 h 27"/>
                <a:gd name="T20" fmla="*/ 49 w 121"/>
                <a:gd name="T21" fmla="*/ 11 h 27"/>
                <a:gd name="T22" fmla="*/ 43 w 121"/>
                <a:gd name="T23" fmla="*/ 13 h 27"/>
                <a:gd name="T24" fmla="*/ 35 w 121"/>
                <a:gd name="T25" fmla="*/ 14 h 27"/>
                <a:gd name="T26" fmla="*/ 29 w 121"/>
                <a:gd name="T27" fmla="*/ 13 h 27"/>
                <a:gd name="T28" fmla="*/ 23 w 121"/>
                <a:gd name="T29" fmla="*/ 12 h 27"/>
                <a:gd name="T30" fmla="*/ 16 w 121"/>
                <a:gd name="T31" fmla="*/ 11 h 27"/>
                <a:gd name="T32" fmla="*/ 9 w 121"/>
                <a:gd name="T33" fmla="*/ 9 h 27"/>
                <a:gd name="T34" fmla="*/ 2 w 121"/>
                <a:gd name="T35" fmla="*/ 7 h 27"/>
                <a:gd name="T36" fmla="*/ 0 w 121"/>
                <a:gd name="T37" fmla="*/ 0 h 27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121" h="27">
                  <a:moveTo>
                    <a:pt x="0" y="0"/>
                  </a:moveTo>
                  <a:lnTo>
                    <a:pt x="16" y="3"/>
                  </a:lnTo>
                  <a:lnTo>
                    <a:pt x="31" y="7"/>
                  </a:lnTo>
                  <a:lnTo>
                    <a:pt x="45" y="9"/>
                  </a:lnTo>
                  <a:lnTo>
                    <a:pt x="60" y="9"/>
                  </a:lnTo>
                  <a:lnTo>
                    <a:pt x="75" y="9"/>
                  </a:lnTo>
                  <a:lnTo>
                    <a:pt x="91" y="7"/>
                  </a:lnTo>
                  <a:lnTo>
                    <a:pt x="106" y="5"/>
                  </a:lnTo>
                  <a:lnTo>
                    <a:pt x="121" y="0"/>
                  </a:lnTo>
                  <a:lnTo>
                    <a:pt x="120" y="16"/>
                  </a:lnTo>
                  <a:lnTo>
                    <a:pt x="104" y="21"/>
                  </a:lnTo>
                  <a:lnTo>
                    <a:pt x="91" y="25"/>
                  </a:lnTo>
                  <a:lnTo>
                    <a:pt x="75" y="27"/>
                  </a:lnTo>
                  <a:lnTo>
                    <a:pt x="62" y="25"/>
                  </a:lnTo>
                  <a:lnTo>
                    <a:pt x="48" y="23"/>
                  </a:lnTo>
                  <a:lnTo>
                    <a:pt x="33" y="21"/>
                  </a:lnTo>
                  <a:lnTo>
                    <a:pt x="20" y="18"/>
                  </a:lnTo>
                  <a:lnTo>
                    <a:pt x="4" y="1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54" name="Freeform 58"/>
            <p:cNvSpPr>
              <a:spLocks/>
            </p:cNvSpPr>
            <p:nvPr/>
          </p:nvSpPr>
          <p:spPr bwMode="auto">
            <a:xfrm>
              <a:off x="627" y="2376"/>
              <a:ext cx="62" cy="102"/>
            </a:xfrm>
            <a:custGeom>
              <a:avLst/>
              <a:gdLst>
                <a:gd name="T0" fmla="*/ 1 w 133"/>
                <a:gd name="T1" fmla="*/ 29 h 205"/>
                <a:gd name="T2" fmla="*/ 7 w 133"/>
                <a:gd name="T3" fmla="*/ 0 h 205"/>
                <a:gd name="T4" fmla="*/ 45 w 133"/>
                <a:gd name="T5" fmla="*/ 0 h 205"/>
                <a:gd name="T6" fmla="*/ 55 w 133"/>
                <a:gd name="T7" fmla="*/ 36 h 205"/>
                <a:gd name="T8" fmla="*/ 53 w 133"/>
                <a:gd name="T9" fmla="*/ 44 h 205"/>
                <a:gd name="T10" fmla="*/ 57 w 133"/>
                <a:gd name="T11" fmla="*/ 58 h 205"/>
                <a:gd name="T12" fmla="*/ 62 w 133"/>
                <a:gd name="T13" fmla="*/ 66 h 205"/>
                <a:gd name="T14" fmla="*/ 44 w 133"/>
                <a:gd name="T15" fmla="*/ 102 h 205"/>
                <a:gd name="T16" fmla="*/ 28 w 133"/>
                <a:gd name="T17" fmla="*/ 69 h 205"/>
                <a:gd name="T18" fmla="*/ 22 w 133"/>
                <a:gd name="T19" fmla="*/ 64 h 205"/>
                <a:gd name="T20" fmla="*/ 14 w 133"/>
                <a:gd name="T21" fmla="*/ 74 h 205"/>
                <a:gd name="T22" fmla="*/ 7 w 133"/>
                <a:gd name="T23" fmla="*/ 63 h 205"/>
                <a:gd name="T24" fmla="*/ 3 w 133"/>
                <a:gd name="T25" fmla="*/ 53 h 205"/>
                <a:gd name="T26" fmla="*/ 2 w 133"/>
                <a:gd name="T27" fmla="*/ 43 h 205"/>
                <a:gd name="T28" fmla="*/ 0 w 133"/>
                <a:gd name="T29" fmla="*/ 33 h 205"/>
                <a:gd name="T30" fmla="*/ 1 w 133"/>
                <a:gd name="T31" fmla="*/ 29 h 205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133" h="205">
                  <a:moveTo>
                    <a:pt x="2" y="59"/>
                  </a:moveTo>
                  <a:lnTo>
                    <a:pt x="16" y="0"/>
                  </a:lnTo>
                  <a:lnTo>
                    <a:pt x="97" y="0"/>
                  </a:lnTo>
                  <a:lnTo>
                    <a:pt x="118" y="73"/>
                  </a:lnTo>
                  <a:lnTo>
                    <a:pt x="114" y="89"/>
                  </a:lnTo>
                  <a:lnTo>
                    <a:pt x="122" y="116"/>
                  </a:lnTo>
                  <a:lnTo>
                    <a:pt x="133" y="132"/>
                  </a:lnTo>
                  <a:lnTo>
                    <a:pt x="95" y="205"/>
                  </a:lnTo>
                  <a:lnTo>
                    <a:pt x="60" y="138"/>
                  </a:lnTo>
                  <a:lnTo>
                    <a:pt x="48" y="129"/>
                  </a:lnTo>
                  <a:lnTo>
                    <a:pt x="29" y="148"/>
                  </a:lnTo>
                  <a:lnTo>
                    <a:pt x="14" y="127"/>
                  </a:lnTo>
                  <a:lnTo>
                    <a:pt x="6" y="107"/>
                  </a:lnTo>
                  <a:lnTo>
                    <a:pt x="4" y="86"/>
                  </a:lnTo>
                  <a:lnTo>
                    <a:pt x="0" y="66"/>
                  </a:lnTo>
                  <a:lnTo>
                    <a:pt x="2" y="59"/>
                  </a:lnTo>
                  <a:close/>
                </a:path>
              </a:pathLst>
            </a:custGeom>
            <a:solidFill>
              <a:srgbClr val="91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55" name="Freeform 59"/>
            <p:cNvSpPr>
              <a:spLocks/>
            </p:cNvSpPr>
            <p:nvPr/>
          </p:nvSpPr>
          <p:spPr bwMode="auto">
            <a:xfrm>
              <a:off x="631" y="2897"/>
              <a:ext cx="40" cy="36"/>
            </a:xfrm>
            <a:custGeom>
              <a:avLst/>
              <a:gdLst>
                <a:gd name="T0" fmla="*/ 0 w 87"/>
                <a:gd name="T1" fmla="*/ 1 h 71"/>
                <a:gd name="T2" fmla="*/ 6 w 87"/>
                <a:gd name="T3" fmla="*/ 1 h 71"/>
                <a:gd name="T4" fmla="*/ 18 w 87"/>
                <a:gd name="T5" fmla="*/ 1 h 71"/>
                <a:gd name="T6" fmla="*/ 34 w 87"/>
                <a:gd name="T7" fmla="*/ 0 h 71"/>
                <a:gd name="T8" fmla="*/ 40 w 87"/>
                <a:gd name="T9" fmla="*/ 36 h 71"/>
                <a:gd name="T10" fmla="*/ 32 w 87"/>
                <a:gd name="T11" fmla="*/ 33 h 71"/>
                <a:gd name="T12" fmla="*/ 18 w 87"/>
                <a:gd name="T13" fmla="*/ 35 h 71"/>
                <a:gd name="T14" fmla="*/ 14 w 87"/>
                <a:gd name="T15" fmla="*/ 26 h 71"/>
                <a:gd name="T16" fmla="*/ 0 w 87"/>
                <a:gd name="T17" fmla="*/ 1 h 71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87" h="71">
                  <a:moveTo>
                    <a:pt x="0" y="2"/>
                  </a:moveTo>
                  <a:lnTo>
                    <a:pt x="12" y="2"/>
                  </a:lnTo>
                  <a:lnTo>
                    <a:pt x="39" y="2"/>
                  </a:lnTo>
                  <a:lnTo>
                    <a:pt x="75" y="0"/>
                  </a:lnTo>
                  <a:lnTo>
                    <a:pt x="87" y="71"/>
                  </a:lnTo>
                  <a:lnTo>
                    <a:pt x="69" y="66"/>
                  </a:lnTo>
                  <a:lnTo>
                    <a:pt x="39" y="70"/>
                  </a:lnTo>
                  <a:lnTo>
                    <a:pt x="31" y="52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56" name="Freeform 60"/>
            <p:cNvSpPr>
              <a:spLocks/>
            </p:cNvSpPr>
            <p:nvPr/>
          </p:nvSpPr>
          <p:spPr bwMode="auto">
            <a:xfrm>
              <a:off x="643" y="2938"/>
              <a:ext cx="28" cy="48"/>
            </a:xfrm>
            <a:custGeom>
              <a:avLst/>
              <a:gdLst>
                <a:gd name="T0" fmla="*/ 1 w 62"/>
                <a:gd name="T1" fmla="*/ 41 h 96"/>
                <a:gd name="T2" fmla="*/ 9 w 62"/>
                <a:gd name="T3" fmla="*/ 1 h 96"/>
                <a:gd name="T4" fmla="*/ 28 w 62"/>
                <a:gd name="T5" fmla="*/ 0 h 96"/>
                <a:gd name="T6" fmla="*/ 26 w 62"/>
                <a:gd name="T7" fmla="*/ 48 h 96"/>
                <a:gd name="T8" fmla="*/ 0 w 62"/>
                <a:gd name="T9" fmla="*/ 48 h 96"/>
                <a:gd name="T10" fmla="*/ 1 w 62"/>
                <a:gd name="T11" fmla="*/ 41 h 9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2" h="96">
                  <a:moveTo>
                    <a:pt x="2" y="82"/>
                  </a:moveTo>
                  <a:lnTo>
                    <a:pt x="19" y="2"/>
                  </a:lnTo>
                  <a:lnTo>
                    <a:pt x="62" y="0"/>
                  </a:lnTo>
                  <a:lnTo>
                    <a:pt x="58" y="96"/>
                  </a:lnTo>
                  <a:lnTo>
                    <a:pt x="0" y="96"/>
                  </a:lnTo>
                  <a:lnTo>
                    <a:pt x="2" y="8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57" name="Freeform 61"/>
            <p:cNvSpPr>
              <a:spLocks/>
            </p:cNvSpPr>
            <p:nvPr/>
          </p:nvSpPr>
          <p:spPr bwMode="auto">
            <a:xfrm>
              <a:off x="689" y="1730"/>
              <a:ext cx="12" cy="13"/>
            </a:xfrm>
            <a:custGeom>
              <a:avLst/>
              <a:gdLst>
                <a:gd name="T0" fmla="*/ 0 w 27"/>
                <a:gd name="T1" fmla="*/ 4 h 26"/>
                <a:gd name="T2" fmla="*/ 4 w 27"/>
                <a:gd name="T3" fmla="*/ 0 h 26"/>
                <a:gd name="T4" fmla="*/ 12 w 27"/>
                <a:gd name="T5" fmla="*/ 4 h 26"/>
                <a:gd name="T6" fmla="*/ 9 w 27"/>
                <a:gd name="T7" fmla="*/ 13 h 26"/>
                <a:gd name="T8" fmla="*/ 0 w 27"/>
                <a:gd name="T9" fmla="*/ 11 h 26"/>
                <a:gd name="T10" fmla="*/ 0 w 27"/>
                <a:gd name="T11" fmla="*/ 4 h 2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7" h="26">
                  <a:moveTo>
                    <a:pt x="0" y="7"/>
                  </a:moveTo>
                  <a:lnTo>
                    <a:pt x="8" y="0"/>
                  </a:lnTo>
                  <a:lnTo>
                    <a:pt x="27" y="8"/>
                  </a:lnTo>
                  <a:lnTo>
                    <a:pt x="21" y="26"/>
                  </a:lnTo>
                  <a:lnTo>
                    <a:pt x="0" y="21"/>
                  </a:lnTo>
                  <a:lnTo>
                    <a:pt x="0" y="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58" name="Freeform 62"/>
            <p:cNvSpPr>
              <a:spLocks/>
            </p:cNvSpPr>
            <p:nvPr/>
          </p:nvSpPr>
          <p:spPr bwMode="auto">
            <a:xfrm>
              <a:off x="749" y="2653"/>
              <a:ext cx="94" cy="572"/>
            </a:xfrm>
            <a:custGeom>
              <a:avLst/>
              <a:gdLst>
                <a:gd name="T0" fmla="*/ 0 w 202"/>
                <a:gd name="T1" fmla="*/ 435 h 1142"/>
                <a:gd name="T2" fmla="*/ 4 w 202"/>
                <a:gd name="T3" fmla="*/ 435 h 1142"/>
                <a:gd name="T4" fmla="*/ 5 w 202"/>
                <a:gd name="T5" fmla="*/ 377 h 1142"/>
                <a:gd name="T6" fmla="*/ 6 w 202"/>
                <a:gd name="T7" fmla="*/ 318 h 1142"/>
                <a:gd name="T8" fmla="*/ 5 w 202"/>
                <a:gd name="T9" fmla="*/ 260 h 1142"/>
                <a:gd name="T10" fmla="*/ 4 w 202"/>
                <a:gd name="T11" fmla="*/ 201 h 1142"/>
                <a:gd name="T12" fmla="*/ 5 w 202"/>
                <a:gd name="T13" fmla="*/ 184 h 1142"/>
                <a:gd name="T14" fmla="*/ 5 w 202"/>
                <a:gd name="T15" fmla="*/ 167 h 1142"/>
                <a:gd name="T16" fmla="*/ 5 w 202"/>
                <a:gd name="T17" fmla="*/ 150 h 1142"/>
                <a:gd name="T18" fmla="*/ 5 w 202"/>
                <a:gd name="T19" fmla="*/ 132 h 1142"/>
                <a:gd name="T20" fmla="*/ 5 w 202"/>
                <a:gd name="T21" fmla="*/ 110 h 1142"/>
                <a:gd name="T22" fmla="*/ 7 w 202"/>
                <a:gd name="T23" fmla="*/ 83 h 1142"/>
                <a:gd name="T24" fmla="*/ 6 w 202"/>
                <a:gd name="T25" fmla="*/ 57 h 1142"/>
                <a:gd name="T26" fmla="*/ 2 w 202"/>
                <a:gd name="T27" fmla="*/ 40 h 1142"/>
                <a:gd name="T28" fmla="*/ 11 w 202"/>
                <a:gd name="T29" fmla="*/ 0 h 1142"/>
                <a:gd name="T30" fmla="*/ 20 w 202"/>
                <a:gd name="T31" fmla="*/ 2 h 1142"/>
                <a:gd name="T32" fmla="*/ 30 w 202"/>
                <a:gd name="T33" fmla="*/ 3 h 1142"/>
                <a:gd name="T34" fmla="*/ 40 w 202"/>
                <a:gd name="T35" fmla="*/ 3 h 1142"/>
                <a:gd name="T36" fmla="*/ 51 w 202"/>
                <a:gd name="T37" fmla="*/ 3 h 1142"/>
                <a:gd name="T38" fmla="*/ 62 w 202"/>
                <a:gd name="T39" fmla="*/ 2 h 1142"/>
                <a:gd name="T40" fmla="*/ 73 w 202"/>
                <a:gd name="T41" fmla="*/ 2 h 1142"/>
                <a:gd name="T42" fmla="*/ 83 w 202"/>
                <a:gd name="T43" fmla="*/ 1 h 1142"/>
                <a:gd name="T44" fmla="*/ 94 w 202"/>
                <a:gd name="T45" fmla="*/ 1 h 1142"/>
                <a:gd name="T46" fmla="*/ 87 w 202"/>
                <a:gd name="T47" fmla="*/ 37 h 1142"/>
                <a:gd name="T48" fmla="*/ 89 w 202"/>
                <a:gd name="T49" fmla="*/ 40 h 1142"/>
                <a:gd name="T50" fmla="*/ 86 w 202"/>
                <a:gd name="T51" fmla="*/ 53 h 1142"/>
                <a:gd name="T52" fmla="*/ 85 w 202"/>
                <a:gd name="T53" fmla="*/ 68 h 1142"/>
                <a:gd name="T54" fmla="*/ 86 w 202"/>
                <a:gd name="T55" fmla="*/ 82 h 1142"/>
                <a:gd name="T56" fmla="*/ 87 w 202"/>
                <a:gd name="T57" fmla="*/ 96 h 1142"/>
                <a:gd name="T58" fmla="*/ 85 w 202"/>
                <a:gd name="T59" fmla="*/ 121 h 1142"/>
                <a:gd name="T60" fmla="*/ 84 w 202"/>
                <a:gd name="T61" fmla="*/ 146 h 1142"/>
                <a:gd name="T62" fmla="*/ 83 w 202"/>
                <a:gd name="T63" fmla="*/ 171 h 1142"/>
                <a:gd name="T64" fmla="*/ 83 w 202"/>
                <a:gd name="T65" fmla="*/ 196 h 1142"/>
                <a:gd name="T66" fmla="*/ 94 w 202"/>
                <a:gd name="T67" fmla="*/ 200 h 1142"/>
                <a:gd name="T68" fmla="*/ 85 w 202"/>
                <a:gd name="T69" fmla="*/ 215 h 1142"/>
                <a:gd name="T70" fmla="*/ 82 w 202"/>
                <a:gd name="T71" fmla="*/ 237 h 1142"/>
                <a:gd name="T72" fmla="*/ 82 w 202"/>
                <a:gd name="T73" fmla="*/ 259 h 1142"/>
                <a:gd name="T74" fmla="*/ 82 w 202"/>
                <a:gd name="T75" fmla="*/ 279 h 1142"/>
                <a:gd name="T76" fmla="*/ 82 w 202"/>
                <a:gd name="T77" fmla="*/ 350 h 1142"/>
                <a:gd name="T78" fmla="*/ 82 w 202"/>
                <a:gd name="T79" fmla="*/ 421 h 1142"/>
                <a:gd name="T80" fmla="*/ 82 w 202"/>
                <a:gd name="T81" fmla="*/ 492 h 1142"/>
                <a:gd name="T82" fmla="*/ 82 w 202"/>
                <a:gd name="T83" fmla="*/ 563 h 1142"/>
                <a:gd name="T84" fmla="*/ 70 w 202"/>
                <a:gd name="T85" fmla="*/ 562 h 1142"/>
                <a:gd name="T86" fmla="*/ 70 w 202"/>
                <a:gd name="T87" fmla="*/ 549 h 1142"/>
                <a:gd name="T88" fmla="*/ 35 w 202"/>
                <a:gd name="T89" fmla="*/ 551 h 1142"/>
                <a:gd name="T90" fmla="*/ 30 w 202"/>
                <a:gd name="T91" fmla="*/ 571 h 1142"/>
                <a:gd name="T92" fmla="*/ 23 w 202"/>
                <a:gd name="T93" fmla="*/ 567 h 1142"/>
                <a:gd name="T94" fmla="*/ 23 w 202"/>
                <a:gd name="T95" fmla="*/ 551 h 1142"/>
                <a:gd name="T96" fmla="*/ 15 w 202"/>
                <a:gd name="T97" fmla="*/ 551 h 1142"/>
                <a:gd name="T98" fmla="*/ 9 w 202"/>
                <a:gd name="T99" fmla="*/ 572 h 1142"/>
                <a:gd name="T100" fmla="*/ 2 w 202"/>
                <a:gd name="T101" fmla="*/ 569 h 1142"/>
                <a:gd name="T102" fmla="*/ 3 w 202"/>
                <a:gd name="T103" fmla="*/ 543 h 1142"/>
                <a:gd name="T104" fmla="*/ 5 w 202"/>
                <a:gd name="T105" fmla="*/ 501 h 1142"/>
                <a:gd name="T106" fmla="*/ 5 w 202"/>
                <a:gd name="T107" fmla="*/ 460 h 1142"/>
                <a:gd name="T108" fmla="*/ 0 w 202"/>
                <a:gd name="T109" fmla="*/ 435 h 1142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0" t="0" r="r" b="b"/>
              <a:pathLst>
                <a:path w="202" h="1142">
                  <a:moveTo>
                    <a:pt x="0" y="868"/>
                  </a:moveTo>
                  <a:lnTo>
                    <a:pt x="8" y="868"/>
                  </a:lnTo>
                  <a:lnTo>
                    <a:pt x="11" y="752"/>
                  </a:lnTo>
                  <a:lnTo>
                    <a:pt x="13" y="635"/>
                  </a:lnTo>
                  <a:lnTo>
                    <a:pt x="11" y="519"/>
                  </a:lnTo>
                  <a:lnTo>
                    <a:pt x="8" y="402"/>
                  </a:lnTo>
                  <a:lnTo>
                    <a:pt x="10" y="368"/>
                  </a:lnTo>
                  <a:lnTo>
                    <a:pt x="10" y="334"/>
                  </a:lnTo>
                  <a:lnTo>
                    <a:pt x="10" y="299"/>
                  </a:lnTo>
                  <a:lnTo>
                    <a:pt x="10" y="263"/>
                  </a:lnTo>
                  <a:lnTo>
                    <a:pt x="11" y="220"/>
                  </a:lnTo>
                  <a:lnTo>
                    <a:pt x="15" y="165"/>
                  </a:lnTo>
                  <a:lnTo>
                    <a:pt x="13" y="114"/>
                  </a:lnTo>
                  <a:lnTo>
                    <a:pt x="4" y="80"/>
                  </a:lnTo>
                  <a:lnTo>
                    <a:pt x="23" y="0"/>
                  </a:lnTo>
                  <a:lnTo>
                    <a:pt x="44" y="3"/>
                  </a:lnTo>
                  <a:lnTo>
                    <a:pt x="65" y="5"/>
                  </a:lnTo>
                  <a:lnTo>
                    <a:pt x="87" y="5"/>
                  </a:lnTo>
                  <a:lnTo>
                    <a:pt x="110" y="5"/>
                  </a:lnTo>
                  <a:lnTo>
                    <a:pt x="133" y="3"/>
                  </a:lnTo>
                  <a:lnTo>
                    <a:pt x="156" y="3"/>
                  </a:lnTo>
                  <a:lnTo>
                    <a:pt x="179" y="1"/>
                  </a:lnTo>
                  <a:lnTo>
                    <a:pt x="202" y="1"/>
                  </a:lnTo>
                  <a:lnTo>
                    <a:pt x="187" y="74"/>
                  </a:lnTo>
                  <a:lnTo>
                    <a:pt x="192" y="80"/>
                  </a:lnTo>
                  <a:lnTo>
                    <a:pt x="185" y="106"/>
                  </a:lnTo>
                  <a:lnTo>
                    <a:pt x="183" y="135"/>
                  </a:lnTo>
                  <a:lnTo>
                    <a:pt x="185" y="163"/>
                  </a:lnTo>
                  <a:lnTo>
                    <a:pt x="187" y="192"/>
                  </a:lnTo>
                  <a:lnTo>
                    <a:pt x="183" y="242"/>
                  </a:lnTo>
                  <a:lnTo>
                    <a:pt x="181" y="292"/>
                  </a:lnTo>
                  <a:lnTo>
                    <a:pt x="179" y="341"/>
                  </a:lnTo>
                  <a:lnTo>
                    <a:pt x="179" y="391"/>
                  </a:lnTo>
                  <a:lnTo>
                    <a:pt x="202" y="400"/>
                  </a:lnTo>
                  <a:lnTo>
                    <a:pt x="183" y="430"/>
                  </a:lnTo>
                  <a:lnTo>
                    <a:pt x="177" y="473"/>
                  </a:lnTo>
                  <a:lnTo>
                    <a:pt x="177" y="518"/>
                  </a:lnTo>
                  <a:lnTo>
                    <a:pt x="177" y="557"/>
                  </a:lnTo>
                  <a:lnTo>
                    <a:pt x="177" y="699"/>
                  </a:lnTo>
                  <a:lnTo>
                    <a:pt x="177" y="841"/>
                  </a:lnTo>
                  <a:lnTo>
                    <a:pt x="177" y="982"/>
                  </a:lnTo>
                  <a:lnTo>
                    <a:pt x="177" y="1124"/>
                  </a:lnTo>
                  <a:lnTo>
                    <a:pt x="150" y="1123"/>
                  </a:lnTo>
                  <a:lnTo>
                    <a:pt x="150" y="1096"/>
                  </a:lnTo>
                  <a:lnTo>
                    <a:pt x="75" y="1101"/>
                  </a:lnTo>
                  <a:lnTo>
                    <a:pt x="65" y="1140"/>
                  </a:lnTo>
                  <a:lnTo>
                    <a:pt x="50" y="1133"/>
                  </a:lnTo>
                  <a:lnTo>
                    <a:pt x="50" y="1101"/>
                  </a:lnTo>
                  <a:lnTo>
                    <a:pt x="33" y="1101"/>
                  </a:lnTo>
                  <a:lnTo>
                    <a:pt x="19" y="1142"/>
                  </a:lnTo>
                  <a:lnTo>
                    <a:pt x="4" y="1137"/>
                  </a:lnTo>
                  <a:lnTo>
                    <a:pt x="6" y="1085"/>
                  </a:lnTo>
                  <a:lnTo>
                    <a:pt x="10" y="1000"/>
                  </a:lnTo>
                  <a:lnTo>
                    <a:pt x="10" y="918"/>
                  </a:lnTo>
                  <a:lnTo>
                    <a:pt x="0" y="86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59" name="Freeform 63"/>
            <p:cNvSpPr>
              <a:spLocks/>
            </p:cNvSpPr>
            <p:nvPr/>
          </p:nvSpPr>
          <p:spPr bwMode="auto">
            <a:xfrm>
              <a:off x="760" y="2859"/>
              <a:ext cx="18" cy="73"/>
            </a:xfrm>
            <a:custGeom>
              <a:avLst/>
              <a:gdLst>
                <a:gd name="T0" fmla="*/ 2 w 38"/>
                <a:gd name="T1" fmla="*/ 15 h 146"/>
                <a:gd name="T2" fmla="*/ 2 w 38"/>
                <a:gd name="T3" fmla="*/ 0 h 146"/>
                <a:gd name="T4" fmla="*/ 18 w 38"/>
                <a:gd name="T5" fmla="*/ 0 h 146"/>
                <a:gd name="T6" fmla="*/ 18 w 38"/>
                <a:gd name="T7" fmla="*/ 29 h 146"/>
                <a:gd name="T8" fmla="*/ 11 w 38"/>
                <a:gd name="T9" fmla="*/ 29 h 146"/>
                <a:gd name="T10" fmla="*/ 8 w 38"/>
                <a:gd name="T11" fmla="*/ 30 h 146"/>
                <a:gd name="T12" fmla="*/ 6 w 38"/>
                <a:gd name="T13" fmla="*/ 38 h 146"/>
                <a:gd name="T14" fmla="*/ 18 w 38"/>
                <a:gd name="T15" fmla="*/ 38 h 146"/>
                <a:gd name="T16" fmla="*/ 18 w 38"/>
                <a:gd name="T17" fmla="*/ 69 h 146"/>
                <a:gd name="T18" fmla="*/ 6 w 38"/>
                <a:gd name="T19" fmla="*/ 73 h 146"/>
                <a:gd name="T20" fmla="*/ 0 w 38"/>
                <a:gd name="T21" fmla="*/ 52 h 146"/>
                <a:gd name="T22" fmla="*/ 2 w 38"/>
                <a:gd name="T23" fmla="*/ 15 h 14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38" h="146">
                  <a:moveTo>
                    <a:pt x="4" y="30"/>
                  </a:moveTo>
                  <a:lnTo>
                    <a:pt x="4" y="0"/>
                  </a:lnTo>
                  <a:lnTo>
                    <a:pt x="38" y="0"/>
                  </a:lnTo>
                  <a:lnTo>
                    <a:pt x="38" y="58"/>
                  </a:lnTo>
                  <a:lnTo>
                    <a:pt x="23" y="58"/>
                  </a:lnTo>
                  <a:lnTo>
                    <a:pt x="17" y="60"/>
                  </a:lnTo>
                  <a:lnTo>
                    <a:pt x="13" y="76"/>
                  </a:lnTo>
                  <a:lnTo>
                    <a:pt x="38" y="76"/>
                  </a:lnTo>
                  <a:lnTo>
                    <a:pt x="38" y="137"/>
                  </a:lnTo>
                  <a:lnTo>
                    <a:pt x="13" y="146"/>
                  </a:lnTo>
                  <a:lnTo>
                    <a:pt x="0" y="103"/>
                  </a:lnTo>
                  <a:lnTo>
                    <a:pt x="4" y="3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60" name="Freeform 64"/>
            <p:cNvSpPr>
              <a:spLocks/>
            </p:cNvSpPr>
            <p:nvPr/>
          </p:nvSpPr>
          <p:spPr bwMode="auto">
            <a:xfrm>
              <a:off x="761" y="2939"/>
              <a:ext cx="16" cy="44"/>
            </a:xfrm>
            <a:custGeom>
              <a:avLst/>
              <a:gdLst>
                <a:gd name="T0" fmla="*/ 0 w 33"/>
                <a:gd name="T1" fmla="*/ 21 h 89"/>
                <a:gd name="T2" fmla="*/ 0 w 33"/>
                <a:gd name="T3" fmla="*/ 1 h 89"/>
                <a:gd name="T4" fmla="*/ 12 w 33"/>
                <a:gd name="T5" fmla="*/ 0 h 89"/>
                <a:gd name="T6" fmla="*/ 16 w 33"/>
                <a:gd name="T7" fmla="*/ 16 h 89"/>
                <a:gd name="T8" fmla="*/ 16 w 33"/>
                <a:gd name="T9" fmla="*/ 44 h 89"/>
                <a:gd name="T10" fmla="*/ 0 w 33"/>
                <a:gd name="T11" fmla="*/ 44 h 89"/>
                <a:gd name="T12" fmla="*/ 0 w 33"/>
                <a:gd name="T13" fmla="*/ 21 h 8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33" h="89">
                  <a:moveTo>
                    <a:pt x="0" y="43"/>
                  </a:moveTo>
                  <a:lnTo>
                    <a:pt x="0" y="3"/>
                  </a:lnTo>
                  <a:lnTo>
                    <a:pt x="25" y="0"/>
                  </a:lnTo>
                  <a:lnTo>
                    <a:pt x="33" y="32"/>
                  </a:lnTo>
                  <a:lnTo>
                    <a:pt x="33" y="89"/>
                  </a:lnTo>
                  <a:lnTo>
                    <a:pt x="0" y="89"/>
                  </a:lnTo>
                  <a:lnTo>
                    <a:pt x="0" y="4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61" name="Freeform 65"/>
            <p:cNvSpPr>
              <a:spLocks/>
            </p:cNvSpPr>
            <p:nvPr/>
          </p:nvSpPr>
          <p:spPr bwMode="auto">
            <a:xfrm>
              <a:off x="761" y="3040"/>
              <a:ext cx="16" cy="48"/>
            </a:xfrm>
            <a:custGeom>
              <a:avLst/>
              <a:gdLst>
                <a:gd name="T0" fmla="*/ 0 w 33"/>
                <a:gd name="T1" fmla="*/ 37 h 94"/>
                <a:gd name="T2" fmla="*/ 0 w 33"/>
                <a:gd name="T3" fmla="*/ 5 h 94"/>
                <a:gd name="T4" fmla="*/ 16 w 33"/>
                <a:gd name="T5" fmla="*/ 0 h 94"/>
                <a:gd name="T6" fmla="*/ 14 w 33"/>
                <a:gd name="T7" fmla="*/ 43 h 94"/>
                <a:gd name="T8" fmla="*/ 0 w 33"/>
                <a:gd name="T9" fmla="*/ 48 h 94"/>
                <a:gd name="T10" fmla="*/ 0 w 33"/>
                <a:gd name="T11" fmla="*/ 37 h 9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33" h="94">
                  <a:moveTo>
                    <a:pt x="0" y="73"/>
                  </a:moveTo>
                  <a:lnTo>
                    <a:pt x="0" y="9"/>
                  </a:lnTo>
                  <a:lnTo>
                    <a:pt x="33" y="0"/>
                  </a:lnTo>
                  <a:lnTo>
                    <a:pt x="29" y="85"/>
                  </a:lnTo>
                  <a:lnTo>
                    <a:pt x="0" y="94"/>
                  </a:lnTo>
                  <a:lnTo>
                    <a:pt x="0" y="7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62" name="Freeform 66"/>
            <p:cNvSpPr>
              <a:spLocks/>
            </p:cNvSpPr>
            <p:nvPr/>
          </p:nvSpPr>
          <p:spPr bwMode="auto">
            <a:xfrm>
              <a:off x="761" y="3092"/>
              <a:ext cx="14" cy="101"/>
            </a:xfrm>
            <a:custGeom>
              <a:avLst/>
              <a:gdLst>
                <a:gd name="T0" fmla="*/ 0 w 29"/>
                <a:gd name="T1" fmla="*/ 37 h 201"/>
                <a:gd name="T2" fmla="*/ 0 w 29"/>
                <a:gd name="T3" fmla="*/ 0 h 201"/>
                <a:gd name="T4" fmla="*/ 11 w 29"/>
                <a:gd name="T5" fmla="*/ 2 h 201"/>
                <a:gd name="T6" fmla="*/ 14 w 29"/>
                <a:gd name="T7" fmla="*/ 13 h 201"/>
                <a:gd name="T8" fmla="*/ 12 w 29"/>
                <a:gd name="T9" fmla="*/ 52 h 201"/>
                <a:gd name="T10" fmla="*/ 12 w 29"/>
                <a:gd name="T11" fmla="*/ 101 h 201"/>
                <a:gd name="T12" fmla="*/ 0 w 29"/>
                <a:gd name="T13" fmla="*/ 98 h 201"/>
                <a:gd name="T14" fmla="*/ 0 w 29"/>
                <a:gd name="T15" fmla="*/ 37 h 20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9" h="201">
                  <a:moveTo>
                    <a:pt x="0" y="73"/>
                  </a:moveTo>
                  <a:lnTo>
                    <a:pt x="0" y="0"/>
                  </a:lnTo>
                  <a:lnTo>
                    <a:pt x="23" y="4"/>
                  </a:lnTo>
                  <a:lnTo>
                    <a:pt x="29" y="25"/>
                  </a:lnTo>
                  <a:lnTo>
                    <a:pt x="25" y="103"/>
                  </a:lnTo>
                  <a:lnTo>
                    <a:pt x="25" y="201"/>
                  </a:lnTo>
                  <a:lnTo>
                    <a:pt x="0" y="196"/>
                  </a:lnTo>
                  <a:lnTo>
                    <a:pt x="0" y="7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63" name="Freeform 67"/>
            <p:cNvSpPr>
              <a:spLocks/>
            </p:cNvSpPr>
            <p:nvPr/>
          </p:nvSpPr>
          <p:spPr bwMode="auto">
            <a:xfrm>
              <a:off x="762" y="2701"/>
              <a:ext cx="16" cy="28"/>
            </a:xfrm>
            <a:custGeom>
              <a:avLst/>
              <a:gdLst>
                <a:gd name="T0" fmla="*/ 0 w 32"/>
                <a:gd name="T1" fmla="*/ 10 h 57"/>
                <a:gd name="T2" fmla="*/ 2 w 32"/>
                <a:gd name="T3" fmla="*/ 0 h 57"/>
                <a:gd name="T4" fmla="*/ 7 w 32"/>
                <a:gd name="T5" fmla="*/ 0 h 57"/>
                <a:gd name="T6" fmla="*/ 16 w 32"/>
                <a:gd name="T7" fmla="*/ 2 h 57"/>
                <a:gd name="T8" fmla="*/ 16 w 32"/>
                <a:gd name="T9" fmla="*/ 24 h 57"/>
                <a:gd name="T10" fmla="*/ 14 w 32"/>
                <a:gd name="T11" fmla="*/ 28 h 57"/>
                <a:gd name="T12" fmla="*/ 0 w 32"/>
                <a:gd name="T13" fmla="*/ 27 h 57"/>
                <a:gd name="T14" fmla="*/ 0 w 32"/>
                <a:gd name="T15" fmla="*/ 10 h 5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32" h="57">
                  <a:moveTo>
                    <a:pt x="0" y="20"/>
                  </a:moveTo>
                  <a:lnTo>
                    <a:pt x="4" y="0"/>
                  </a:lnTo>
                  <a:lnTo>
                    <a:pt x="13" y="0"/>
                  </a:lnTo>
                  <a:lnTo>
                    <a:pt x="32" y="4"/>
                  </a:lnTo>
                  <a:lnTo>
                    <a:pt x="32" y="48"/>
                  </a:lnTo>
                  <a:lnTo>
                    <a:pt x="27" y="57"/>
                  </a:lnTo>
                  <a:lnTo>
                    <a:pt x="0" y="55"/>
                  </a:lnTo>
                  <a:lnTo>
                    <a:pt x="0" y="2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64" name="Freeform 68"/>
            <p:cNvSpPr>
              <a:spLocks/>
            </p:cNvSpPr>
            <p:nvPr/>
          </p:nvSpPr>
          <p:spPr bwMode="auto">
            <a:xfrm>
              <a:off x="762" y="2781"/>
              <a:ext cx="16" cy="34"/>
            </a:xfrm>
            <a:custGeom>
              <a:avLst/>
              <a:gdLst>
                <a:gd name="T0" fmla="*/ 0 w 32"/>
                <a:gd name="T1" fmla="*/ 1 h 68"/>
                <a:gd name="T2" fmla="*/ 12 w 32"/>
                <a:gd name="T3" fmla="*/ 0 h 68"/>
                <a:gd name="T4" fmla="*/ 16 w 32"/>
                <a:gd name="T5" fmla="*/ 30 h 68"/>
                <a:gd name="T6" fmla="*/ 4 w 32"/>
                <a:gd name="T7" fmla="*/ 34 h 68"/>
                <a:gd name="T8" fmla="*/ 0 w 32"/>
                <a:gd name="T9" fmla="*/ 1 h 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2" h="68">
                  <a:moveTo>
                    <a:pt x="0" y="2"/>
                  </a:moveTo>
                  <a:lnTo>
                    <a:pt x="23" y="0"/>
                  </a:lnTo>
                  <a:lnTo>
                    <a:pt x="32" y="59"/>
                  </a:lnTo>
                  <a:lnTo>
                    <a:pt x="7" y="68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65" name="Freeform 69"/>
            <p:cNvSpPr>
              <a:spLocks/>
            </p:cNvSpPr>
            <p:nvPr/>
          </p:nvSpPr>
          <p:spPr bwMode="auto">
            <a:xfrm>
              <a:off x="762" y="2823"/>
              <a:ext cx="16" cy="29"/>
            </a:xfrm>
            <a:custGeom>
              <a:avLst/>
              <a:gdLst>
                <a:gd name="T0" fmla="*/ 0 w 32"/>
                <a:gd name="T1" fmla="*/ 14 h 57"/>
                <a:gd name="T2" fmla="*/ 0 w 32"/>
                <a:gd name="T3" fmla="*/ 0 h 57"/>
                <a:gd name="T4" fmla="*/ 16 w 32"/>
                <a:gd name="T5" fmla="*/ 0 h 57"/>
                <a:gd name="T6" fmla="*/ 16 w 32"/>
                <a:gd name="T7" fmla="*/ 26 h 57"/>
                <a:gd name="T8" fmla="*/ 14 w 32"/>
                <a:gd name="T9" fmla="*/ 29 h 57"/>
                <a:gd name="T10" fmla="*/ 7 w 32"/>
                <a:gd name="T11" fmla="*/ 29 h 57"/>
                <a:gd name="T12" fmla="*/ 0 w 32"/>
                <a:gd name="T13" fmla="*/ 20 h 57"/>
                <a:gd name="T14" fmla="*/ 0 w 32"/>
                <a:gd name="T15" fmla="*/ 14 h 5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32" h="57">
                  <a:moveTo>
                    <a:pt x="0" y="28"/>
                  </a:moveTo>
                  <a:lnTo>
                    <a:pt x="0" y="0"/>
                  </a:lnTo>
                  <a:lnTo>
                    <a:pt x="32" y="0"/>
                  </a:lnTo>
                  <a:lnTo>
                    <a:pt x="32" y="51"/>
                  </a:lnTo>
                  <a:lnTo>
                    <a:pt x="27" y="57"/>
                  </a:lnTo>
                  <a:lnTo>
                    <a:pt x="13" y="57"/>
                  </a:lnTo>
                  <a:lnTo>
                    <a:pt x="0" y="39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66" name="Freeform 70"/>
            <p:cNvSpPr>
              <a:spLocks/>
            </p:cNvSpPr>
            <p:nvPr/>
          </p:nvSpPr>
          <p:spPr bwMode="auto">
            <a:xfrm>
              <a:off x="762" y="2992"/>
              <a:ext cx="15" cy="41"/>
            </a:xfrm>
            <a:custGeom>
              <a:avLst/>
              <a:gdLst>
                <a:gd name="T0" fmla="*/ 0 w 31"/>
                <a:gd name="T1" fmla="*/ 0 h 82"/>
                <a:gd name="T2" fmla="*/ 13 w 31"/>
                <a:gd name="T3" fmla="*/ 0 h 82"/>
                <a:gd name="T4" fmla="*/ 15 w 31"/>
                <a:gd name="T5" fmla="*/ 41 h 82"/>
                <a:gd name="T6" fmla="*/ 3 w 31"/>
                <a:gd name="T7" fmla="*/ 41 h 82"/>
                <a:gd name="T8" fmla="*/ 0 w 31"/>
                <a:gd name="T9" fmla="*/ 0 h 8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1" h="82">
                  <a:moveTo>
                    <a:pt x="0" y="0"/>
                  </a:moveTo>
                  <a:lnTo>
                    <a:pt x="27" y="0"/>
                  </a:lnTo>
                  <a:lnTo>
                    <a:pt x="31" y="82"/>
                  </a:lnTo>
                  <a:lnTo>
                    <a:pt x="7" y="8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67" name="Freeform 71"/>
            <p:cNvSpPr>
              <a:spLocks/>
            </p:cNvSpPr>
            <p:nvPr/>
          </p:nvSpPr>
          <p:spPr bwMode="auto">
            <a:xfrm>
              <a:off x="764" y="2666"/>
              <a:ext cx="16" cy="26"/>
            </a:xfrm>
            <a:custGeom>
              <a:avLst/>
              <a:gdLst>
                <a:gd name="T0" fmla="*/ 0 w 32"/>
                <a:gd name="T1" fmla="*/ 5 h 51"/>
                <a:gd name="T2" fmla="*/ 0 w 32"/>
                <a:gd name="T3" fmla="*/ 0 h 51"/>
                <a:gd name="T4" fmla="*/ 5 w 32"/>
                <a:gd name="T5" fmla="*/ 0 h 51"/>
                <a:gd name="T6" fmla="*/ 14 w 32"/>
                <a:gd name="T7" fmla="*/ 0 h 51"/>
                <a:gd name="T8" fmla="*/ 16 w 32"/>
                <a:gd name="T9" fmla="*/ 6 h 51"/>
                <a:gd name="T10" fmla="*/ 14 w 32"/>
                <a:gd name="T11" fmla="*/ 26 h 51"/>
                <a:gd name="T12" fmla="*/ 0 w 32"/>
                <a:gd name="T13" fmla="*/ 26 h 51"/>
                <a:gd name="T14" fmla="*/ 0 w 32"/>
                <a:gd name="T15" fmla="*/ 5 h 5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32" h="51">
                  <a:moveTo>
                    <a:pt x="0" y="10"/>
                  </a:moveTo>
                  <a:lnTo>
                    <a:pt x="0" y="0"/>
                  </a:lnTo>
                  <a:lnTo>
                    <a:pt x="9" y="0"/>
                  </a:lnTo>
                  <a:lnTo>
                    <a:pt x="28" y="0"/>
                  </a:lnTo>
                  <a:lnTo>
                    <a:pt x="32" y="12"/>
                  </a:lnTo>
                  <a:lnTo>
                    <a:pt x="28" y="51"/>
                  </a:lnTo>
                  <a:lnTo>
                    <a:pt x="0" y="51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68" name="Freeform 72"/>
            <p:cNvSpPr>
              <a:spLocks/>
            </p:cNvSpPr>
            <p:nvPr/>
          </p:nvSpPr>
          <p:spPr bwMode="auto">
            <a:xfrm>
              <a:off x="762" y="2737"/>
              <a:ext cx="16" cy="36"/>
            </a:xfrm>
            <a:custGeom>
              <a:avLst/>
              <a:gdLst>
                <a:gd name="T0" fmla="*/ 2 w 32"/>
                <a:gd name="T1" fmla="*/ 2 h 73"/>
                <a:gd name="T2" fmla="*/ 16 w 32"/>
                <a:gd name="T3" fmla="*/ 0 h 73"/>
                <a:gd name="T4" fmla="*/ 16 w 32"/>
                <a:gd name="T5" fmla="*/ 18 h 73"/>
                <a:gd name="T6" fmla="*/ 16 w 32"/>
                <a:gd name="T7" fmla="*/ 36 h 73"/>
                <a:gd name="T8" fmla="*/ 0 w 32"/>
                <a:gd name="T9" fmla="*/ 36 h 73"/>
                <a:gd name="T10" fmla="*/ 2 w 32"/>
                <a:gd name="T11" fmla="*/ 2 h 7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32" h="73">
                  <a:moveTo>
                    <a:pt x="4" y="4"/>
                  </a:moveTo>
                  <a:lnTo>
                    <a:pt x="32" y="0"/>
                  </a:lnTo>
                  <a:lnTo>
                    <a:pt x="32" y="37"/>
                  </a:lnTo>
                  <a:lnTo>
                    <a:pt x="32" y="73"/>
                  </a:lnTo>
                  <a:lnTo>
                    <a:pt x="0" y="73"/>
                  </a:lnTo>
                  <a:lnTo>
                    <a:pt x="4" y="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69" name="Freeform 73"/>
            <p:cNvSpPr>
              <a:spLocks/>
            </p:cNvSpPr>
            <p:nvPr/>
          </p:nvSpPr>
          <p:spPr bwMode="auto">
            <a:xfrm>
              <a:off x="783" y="2897"/>
              <a:ext cx="42" cy="36"/>
            </a:xfrm>
            <a:custGeom>
              <a:avLst/>
              <a:gdLst>
                <a:gd name="T0" fmla="*/ 0 w 88"/>
                <a:gd name="T1" fmla="*/ 24 h 71"/>
                <a:gd name="T2" fmla="*/ 0 w 88"/>
                <a:gd name="T3" fmla="*/ 0 h 71"/>
                <a:gd name="T4" fmla="*/ 38 w 88"/>
                <a:gd name="T5" fmla="*/ 0 h 71"/>
                <a:gd name="T6" fmla="*/ 42 w 88"/>
                <a:gd name="T7" fmla="*/ 36 h 71"/>
                <a:gd name="T8" fmla="*/ 0 w 88"/>
                <a:gd name="T9" fmla="*/ 35 h 71"/>
                <a:gd name="T10" fmla="*/ 0 w 88"/>
                <a:gd name="T11" fmla="*/ 24 h 7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88" h="71">
                  <a:moveTo>
                    <a:pt x="0" y="48"/>
                  </a:moveTo>
                  <a:lnTo>
                    <a:pt x="0" y="0"/>
                  </a:lnTo>
                  <a:lnTo>
                    <a:pt x="79" y="0"/>
                  </a:lnTo>
                  <a:lnTo>
                    <a:pt x="88" y="71"/>
                  </a:lnTo>
                  <a:lnTo>
                    <a:pt x="0" y="70"/>
                  </a:lnTo>
                  <a:lnTo>
                    <a:pt x="0" y="4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70" name="Freeform 74"/>
            <p:cNvSpPr>
              <a:spLocks/>
            </p:cNvSpPr>
            <p:nvPr/>
          </p:nvSpPr>
          <p:spPr bwMode="auto">
            <a:xfrm>
              <a:off x="783" y="2936"/>
              <a:ext cx="42" cy="100"/>
            </a:xfrm>
            <a:custGeom>
              <a:avLst/>
              <a:gdLst>
                <a:gd name="T0" fmla="*/ 1 w 90"/>
                <a:gd name="T1" fmla="*/ 11 h 199"/>
                <a:gd name="T2" fmla="*/ 1 w 90"/>
                <a:gd name="T3" fmla="*/ 3 h 199"/>
                <a:gd name="T4" fmla="*/ 42 w 90"/>
                <a:gd name="T5" fmla="*/ 0 h 199"/>
                <a:gd name="T6" fmla="*/ 42 w 90"/>
                <a:gd name="T7" fmla="*/ 46 h 199"/>
                <a:gd name="T8" fmla="*/ 42 w 90"/>
                <a:gd name="T9" fmla="*/ 67 h 199"/>
                <a:gd name="T10" fmla="*/ 41 w 90"/>
                <a:gd name="T11" fmla="*/ 100 h 199"/>
                <a:gd name="T12" fmla="*/ 13 w 90"/>
                <a:gd name="T13" fmla="*/ 95 h 199"/>
                <a:gd name="T14" fmla="*/ 5 w 90"/>
                <a:gd name="T15" fmla="*/ 97 h 199"/>
                <a:gd name="T16" fmla="*/ 0 w 90"/>
                <a:gd name="T17" fmla="*/ 87 h 199"/>
                <a:gd name="T18" fmla="*/ 0 w 90"/>
                <a:gd name="T19" fmla="*/ 76 h 199"/>
                <a:gd name="T20" fmla="*/ 1 w 90"/>
                <a:gd name="T21" fmla="*/ 56 h 199"/>
                <a:gd name="T22" fmla="*/ 30 w 90"/>
                <a:gd name="T23" fmla="*/ 53 h 199"/>
                <a:gd name="T24" fmla="*/ 30 w 90"/>
                <a:gd name="T25" fmla="*/ 50 h 199"/>
                <a:gd name="T26" fmla="*/ 1 w 90"/>
                <a:gd name="T27" fmla="*/ 47 h 199"/>
                <a:gd name="T28" fmla="*/ 1 w 90"/>
                <a:gd name="T29" fmla="*/ 26 h 199"/>
                <a:gd name="T30" fmla="*/ 1 w 90"/>
                <a:gd name="T31" fmla="*/ 17 h 199"/>
                <a:gd name="T32" fmla="*/ 1 w 90"/>
                <a:gd name="T33" fmla="*/ 11 h 199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90" h="199">
                  <a:moveTo>
                    <a:pt x="2" y="21"/>
                  </a:moveTo>
                  <a:lnTo>
                    <a:pt x="2" y="5"/>
                  </a:lnTo>
                  <a:lnTo>
                    <a:pt x="90" y="0"/>
                  </a:lnTo>
                  <a:lnTo>
                    <a:pt x="90" y="92"/>
                  </a:lnTo>
                  <a:lnTo>
                    <a:pt x="90" y="133"/>
                  </a:lnTo>
                  <a:lnTo>
                    <a:pt x="87" y="199"/>
                  </a:lnTo>
                  <a:lnTo>
                    <a:pt x="27" y="190"/>
                  </a:lnTo>
                  <a:lnTo>
                    <a:pt x="10" y="194"/>
                  </a:lnTo>
                  <a:lnTo>
                    <a:pt x="0" y="174"/>
                  </a:lnTo>
                  <a:lnTo>
                    <a:pt x="0" y="151"/>
                  </a:lnTo>
                  <a:lnTo>
                    <a:pt x="2" y="112"/>
                  </a:lnTo>
                  <a:lnTo>
                    <a:pt x="64" y="105"/>
                  </a:lnTo>
                  <a:lnTo>
                    <a:pt x="64" y="99"/>
                  </a:lnTo>
                  <a:lnTo>
                    <a:pt x="2" y="94"/>
                  </a:lnTo>
                  <a:lnTo>
                    <a:pt x="2" y="51"/>
                  </a:lnTo>
                  <a:lnTo>
                    <a:pt x="2" y="33"/>
                  </a:lnTo>
                  <a:lnTo>
                    <a:pt x="2" y="21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71" name="Freeform 75"/>
            <p:cNvSpPr>
              <a:spLocks/>
            </p:cNvSpPr>
            <p:nvPr/>
          </p:nvSpPr>
          <p:spPr bwMode="auto">
            <a:xfrm>
              <a:off x="783" y="3040"/>
              <a:ext cx="40" cy="46"/>
            </a:xfrm>
            <a:custGeom>
              <a:avLst/>
              <a:gdLst>
                <a:gd name="T0" fmla="*/ 0 w 85"/>
                <a:gd name="T1" fmla="*/ 11 h 93"/>
                <a:gd name="T2" fmla="*/ 0 w 85"/>
                <a:gd name="T3" fmla="*/ 1 h 93"/>
                <a:gd name="T4" fmla="*/ 40 w 85"/>
                <a:gd name="T5" fmla="*/ 0 h 93"/>
                <a:gd name="T6" fmla="*/ 39 w 85"/>
                <a:gd name="T7" fmla="*/ 44 h 93"/>
                <a:gd name="T8" fmla="*/ 4 w 85"/>
                <a:gd name="T9" fmla="*/ 46 h 93"/>
                <a:gd name="T10" fmla="*/ 0 w 85"/>
                <a:gd name="T11" fmla="*/ 40 h 93"/>
                <a:gd name="T12" fmla="*/ 0 w 85"/>
                <a:gd name="T13" fmla="*/ 11 h 9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85" h="93">
                  <a:moveTo>
                    <a:pt x="0" y="23"/>
                  </a:moveTo>
                  <a:lnTo>
                    <a:pt x="0" y="2"/>
                  </a:lnTo>
                  <a:lnTo>
                    <a:pt x="85" y="0"/>
                  </a:lnTo>
                  <a:lnTo>
                    <a:pt x="83" y="89"/>
                  </a:lnTo>
                  <a:lnTo>
                    <a:pt x="8" y="93"/>
                  </a:lnTo>
                  <a:lnTo>
                    <a:pt x="0" y="80"/>
                  </a:lnTo>
                  <a:lnTo>
                    <a:pt x="0" y="2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72" name="Freeform 76"/>
            <p:cNvSpPr>
              <a:spLocks/>
            </p:cNvSpPr>
            <p:nvPr/>
          </p:nvSpPr>
          <p:spPr bwMode="auto">
            <a:xfrm>
              <a:off x="783" y="3090"/>
              <a:ext cx="40" cy="46"/>
            </a:xfrm>
            <a:custGeom>
              <a:avLst/>
              <a:gdLst>
                <a:gd name="T0" fmla="*/ 1 w 87"/>
                <a:gd name="T1" fmla="*/ 15 h 91"/>
                <a:gd name="T2" fmla="*/ 1 w 87"/>
                <a:gd name="T3" fmla="*/ 4 h 91"/>
                <a:gd name="T4" fmla="*/ 40 w 87"/>
                <a:gd name="T5" fmla="*/ 0 h 91"/>
                <a:gd name="T6" fmla="*/ 39 w 87"/>
                <a:gd name="T7" fmla="*/ 22 h 91"/>
                <a:gd name="T8" fmla="*/ 39 w 87"/>
                <a:gd name="T9" fmla="*/ 32 h 91"/>
                <a:gd name="T10" fmla="*/ 35 w 87"/>
                <a:gd name="T11" fmla="*/ 46 h 91"/>
                <a:gd name="T12" fmla="*/ 1 w 87"/>
                <a:gd name="T13" fmla="*/ 46 h 91"/>
                <a:gd name="T14" fmla="*/ 0 w 87"/>
                <a:gd name="T15" fmla="*/ 40 h 91"/>
                <a:gd name="T16" fmla="*/ 1 w 87"/>
                <a:gd name="T17" fmla="*/ 31 h 91"/>
                <a:gd name="T18" fmla="*/ 1 w 87"/>
                <a:gd name="T19" fmla="*/ 15 h 9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87" h="91">
                  <a:moveTo>
                    <a:pt x="2" y="29"/>
                  </a:moveTo>
                  <a:lnTo>
                    <a:pt x="2" y="8"/>
                  </a:lnTo>
                  <a:lnTo>
                    <a:pt x="87" y="0"/>
                  </a:lnTo>
                  <a:lnTo>
                    <a:pt x="85" y="43"/>
                  </a:lnTo>
                  <a:lnTo>
                    <a:pt x="85" y="64"/>
                  </a:lnTo>
                  <a:lnTo>
                    <a:pt x="77" y="91"/>
                  </a:lnTo>
                  <a:lnTo>
                    <a:pt x="2" y="91"/>
                  </a:lnTo>
                  <a:lnTo>
                    <a:pt x="0" y="79"/>
                  </a:lnTo>
                  <a:lnTo>
                    <a:pt x="2" y="61"/>
                  </a:lnTo>
                  <a:lnTo>
                    <a:pt x="2" y="29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73" name="Freeform 77"/>
            <p:cNvSpPr>
              <a:spLocks/>
            </p:cNvSpPr>
            <p:nvPr/>
          </p:nvSpPr>
          <p:spPr bwMode="auto">
            <a:xfrm>
              <a:off x="783" y="3144"/>
              <a:ext cx="39" cy="51"/>
            </a:xfrm>
            <a:custGeom>
              <a:avLst/>
              <a:gdLst>
                <a:gd name="T0" fmla="*/ 0 w 83"/>
                <a:gd name="T1" fmla="*/ 3 h 103"/>
                <a:gd name="T2" fmla="*/ 39 w 83"/>
                <a:gd name="T3" fmla="*/ 0 h 103"/>
                <a:gd name="T4" fmla="*/ 37 w 83"/>
                <a:gd name="T5" fmla="*/ 51 h 103"/>
                <a:gd name="T6" fmla="*/ 16 w 83"/>
                <a:gd name="T7" fmla="*/ 49 h 103"/>
                <a:gd name="T8" fmla="*/ 0 w 83"/>
                <a:gd name="T9" fmla="*/ 49 h 103"/>
                <a:gd name="T10" fmla="*/ 0 w 83"/>
                <a:gd name="T11" fmla="*/ 35 h 103"/>
                <a:gd name="T12" fmla="*/ 0 w 83"/>
                <a:gd name="T13" fmla="*/ 8 h 103"/>
                <a:gd name="T14" fmla="*/ 0 w 83"/>
                <a:gd name="T15" fmla="*/ 3 h 10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83" h="103">
                  <a:moveTo>
                    <a:pt x="0" y="6"/>
                  </a:moveTo>
                  <a:lnTo>
                    <a:pt x="83" y="0"/>
                  </a:lnTo>
                  <a:lnTo>
                    <a:pt x="79" y="103"/>
                  </a:lnTo>
                  <a:lnTo>
                    <a:pt x="33" y="98"/>
                  </a:lnTo>
                  <a:lnTo>
                    <a:pt x="0" y="98"/>
                  </a:lnTo>
                  <a:lnTo>
                    <a:pt x="0" y="70"/>
                  </a:lnTo>
                  <a:lnTo>
                    <a:pt x="0" y="16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74" name="Freeform 78"/>
            <p:cNvSpPr>
              <a:spLocks/>
            </p:cNvSpPr>
            <p:nvPr/>
          </p:nvSpPr>
          <p:spPr bwMode="auto">
            <a:xfrm>
              <a:off x="785" y="2698"/>
              <a:ext cx="42" cy="117"/>
            </a:xfrm>
            <a:custGeom>
              <a:avLst/>
              <a:gdLst>
                <a:gd name="T0" fmla="*/ 0 w 88"/>
                <a:gd name="T1" fmla="*/ 12 h 235"/>
                <a:gd name="T2" fmla="*/ 0 w 88"/>
                <a:gd name="T3" fmla="*/ 1 h 235"/>
                <a:gd name="T4" fmla="*/ 10 w 88"/>
                <a:gd name="T5" fmla="*/ 0 h 235"/>
                <a:gd name="T6" fmla="*/ 40 w 88"/>
                <a:gd name="T7" fmla="*/ 2 h 235"/>
                <a:gd name="T8" fmla="*/ 42 w 88"/>
                <a:gd name="T9" fmla="*/ 28 h 235"/>
                <a:gd name="T10" fmla="*/ 40 w 88"/>
                <a:gd name="T11" fmla="*/ 117 h 235"/>
                <a:gd name="T12" fmla="*/ 31 w 88"/>
                <a:gd name="T13" fmla="*/ 116 h 235"/>
                <a:gd name="T14" fmla="*/ 3 w 88"/>
                <a:gd name="T15" fmla="*/ 117 h 235"/>
                <a:gd name="T16" fmla="*/ 0 w 88"/>
                <a:gd name="T17" fmla="*/ 83 h 235"/>
                <a:gd name="T18" fmla="*/ 29 w 88"/>
                <a:gd name="T19" fmla="*/ 83 h 235"/>
                <a:gd name="T20" fmla="*/ 31 w 88"/>
                <a:gd name="T21" fmla="*/ 78 h 235"/>
                <a:gd name="T22" fmla="*/ 3 w 88"/>
                <a:gd name="T23" fmla="*/ 75 h 235"/>
                <a:gd name="T24" fmla="*/ 0 w 88"/>
                <a:gd name="T25" fmla="*/ 39 h 235"/>
                <a:gd name="T26" fmla="*/ 34 w 88"/>
                <a:gd name="T27" fmla="*/ 41 h 235"/>
                <a:gd name="T28" fmla="*/ 36 w 88"/>
                <a:gd name="T29" fmla="*/ 33 h 235"/>
                <a:gd name="T30" fmla="*/ 0 w 88"/>
                <a:gd name="T31" fmla="*/ 30 h 235"/>
                <a:gd name="T32" fmla="*/ 0 w 88"/>
                <a:gd name="T33" fmla="*/ 15 h 235"/>
                <a:gd name="T34" fmla="*/ 0 w 88"/>
                <a:gd name="T35" fmla="*/ 12 h 235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88" h="235">
                  <a:moveTo>
                    <a:pt x="0" y="25"/>
                  </a:moveTo>
                  <a:lnTo>
                    <a:pt x="0" y="3"/>
                  </a:lnTo>
                  <a:lnTo>
                    <a:pt x="21" y="0"/>
                  </a:lnTo>
                  <a:lnTo>
                    <a:pt x="84" y="5"/>
                  </a:lnTo>
                  <a:lnTo>
                    <a:pt x="88" y="57"/>
                  </a:lnTo>
                  <a:lnTo>
                    <a:pt x="84" y="235"/>
                  </a:lnTo>
                  <a:lnTo>
                    <a:pt x="65" y="233"/>
                  </a:lnTo>
                  <a:lnTo>
                    <a:pt x="6" y="235"/>
                  </a:lnTo>
                  <a:lnTo>
                    <a:pt x="0" y="167"/>
                  </a:lnTo>
                  <a:lnTo>
                    <a:pt x="61" y="167"/>
                  </a:lnTo>
                  <a:lnTo>
                    <a:pt x="65" y="156"/>
                  </a:lnTo>
                  <a:lnTo>
                    <a:pt x="6" y="151"/>
                  </a:lnTo>
                  <a:lnTo>
                    <a:pt x="0" y="78"/>
                  </a:lnTo>
                  <a:lnTo>
                    <a:pt x="71" y="82"/>
                  </a:lnTo>
                  <a:lnTo>
                    <a:pt x="75" y="66"/>
                  </a:lnTo>
                  <a:lnTo>
                    <a:pt x="0" y="60"/>
                  </a:lnTo>
                  <a:lnTo>
                    <a:pt x="0" y="30"/>
                  </a:lnTo>
                  <a:lnTo>
                    <a:pt x="0" y="25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75" name="Freeform 79"/>
            <p:cNvSpPr>
              <a:spLocks/>
            </p:cNvSpPr>
            <p:nvPr/>
          </p:nvSpPr>
          <p:spPr bwMode="auto">
            <a:xfrm>
              <a:off x="785" y="2822"/>
              <a:ext cx="40" cy="30"/>
            </a:xfrm>
            <a:custGeom>
              <a:avLst/>
              <a:gdLst>
                <a:gd name="T0" fmla="*/ 0 w 84"/>
                <a:gd name="T1" fmla="*/ 22 h 61"/>
                <a:gd name="T2" fmla="*/ 0 w 84"/>
                <a:gd name="T3" fmla="*/ 2 h 61"/>
                <a:gd name="T4" fmla="*/ 40 w 84"/>
                <a:gd name="T5" fmla="*/ 0 h 61"/>
                <a:gd name="T6" fmla="*/ 40 w 84"/>
                <a:gd name="T7" fmla="*/ 27 h 61"/>
                <a:gd name="T8" fmla="*/ 0 w 84"/>
                <a:gd name="T9" fmla="*/ 30 h 61"/>
                <a:gd name="T10" fmla="*/ 0 w 84"/>
                <a:gd name="T11" fmla="*/ 22 h 6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84" h="61">
                  <a:moveTo>
                    <a:pt x="0" y="45"/>
                  </a:moveTo>
                  <a:lnTo>
                    <a:pt x="0" y="4"/>
                  </a:lnTo>
                  <a:lnTo>
                    <a:pt x="84" y="0"/>
                  </a:lnTo>
                  <a:lnTo>
                    <a:pt x="84" y="55"/>
                  </a:lnTo>
                  <a:lnTo>
                    <a:pt x="0" y="61"/>
                  </a:lnTo>
                  <a:lnTo>
                    <a:pt x="0" y="45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76" name="Freeform 80"/>
            <p:cNvSpPr>
              <a:spLocks/>
            </p:cNvSpPr>
            <p:nvPr/>
          </p:nvSpPr>
          <p:spPr bwMode="auto">
            <a:xfrm>
              <a:off x="785" y="2859"/>
              <a:ext cx="40" cy="30"/>
            </a:xfrm>
            <a:custGeom>
              <a:avLst/>
              <a:gdLst>
                <a:gd name="T0" fmla="*/ 0 w 84"/>
                <a:gd name="T1" fmla="*/ 0 h 60"/>
                <a:gd name="T2" fmla="*/ 1 w 84"/>
                <a:gd name="T3" fmla="*/ 0 h 60"/>
                <a:gd name="T4" fmla="*/ 39 w 84"/>
                <a:gd name="T5" fmla="*/ 0 h 60"/>
                <a:gd name="T6" fmla="*/ 40 w 84"/>
                <a:gd name="T7" fmla="*/ 29 h 60"/>
                <a:gd name="T8" fmla="*/ 32 w 84"/>
                <a:gd name="T9" fmla="*/ 29 h 60"/>
                <a:gd name="T10" fmla="*/ 23 w 84"/>
                <a:gd name="T11" fmla="*/ 29 h 60"/>
                <a:gd name="T12" fmla="*/ 6 w 84"/>
                <a:gd name="T13" fmla="*/ 29 h 60"/>
                <a:gd name="T14" fmla="*/ 0 w 84"/>
                <a:gd name="T15" fmla="*/ 30 h 60"/>
                <a:gd name="T16" fmla="*/ 0 w 84"/>
                <a:gd name="T17" fmla="*/ 0 h 6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84" h="60">
                  <a:moveTo>
                    <a:pt x="0" y="0"/>
                  </a:moveTo>
                  <a:lnTo>
                    <a:pt x="2" y="0"/>
                  </a:lnTo>
                  <a:lnTo>
                    <a:pt x="81" y="0"/>
                  </a:lnTo>
                  <a:lnTo>
                    <a:pt x="84" y="58"/>
                  </a:lnTo>
                  <a:lnTo>
                    <a:pt x="67" y="58"/>
                  </a:lnTo>
                  <a:lnTo>
                    <a:pt x="48" y="58"/>
                  </a:lnTo>
                  <a:lnTo>
                    <a:pt x="13" y="58"/>
                  </a:lnTo>
                  <a:lnTo>
                    <a:pt x="0" y="6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77" name="Freeform 81"/>
            <p:cNvSpPr>
              <a:spLocks/>
            </p:cNvSpPr>
            <p:nvPr/>
          </p:nvSpPr>
          <p:spPr bwMode="auto">
            <a:xfrm>
              <a:off x="785" y="2664"/>
              <a:ext cx="42" cy="28"/>
            </a:xfrm>
            <a:custGeom>
              <a:avLst/>
              <a:gdLst>
                <a:gd name="T0" fmla="*/ 1 w 88"/>
                <a:gd name="T1" fmla="*/ 5 h 55"/>
                <a:gd name="T2" fmla="*/ 1 w 88"/>
                <a:gd name="T3" fmla="*/ 0 h 55"/>
                <a:gd name="T4" fmla="*/ 42 w 88"/>
                <a:gd name="T5" fmla="*/ 0 h 55"/>
                <a:gd name="T6" fmla="*/ 40 w 88"/>
                <a:gd name="T7" fmla="*/ 28 h 55"/>
                <a:gd name="T8" fmla="*/ 31 w 88"/>
                <a:gd name="T9" fmla="*/ 28 h 55"/>
                <a:gd name="T10" fmla="*/ 19 w 88"/>
                <a:gd name="T11" fmla="*/ 28 h 55"/>
                <a:gd name="T12" fmla="*/ 9 w 88"/>
                <a:gd name="T13" fmla="*/ 28 h 55"/>
                <a:gd name="T14" fmla="*/ 0 w 88"/>
                <a:gd name="T15" fmla="*/ 27 h 55"/>
                <a:gd name="T16" fmla="*/ 1 w 88"/>
                <a:gd name="T17" fmla="*/ 5 h 5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88" h="55">
                  <a:moveTo>
                    <a:pt x="2" y="9"/>
                  </a:moveTo>
                  <a:lnTo>
                    <a:pt x="2" y="0"/>
                  </a:lnTo>
                  <a:lnTo>
                    <a:pt x="88" y="0"/>
                  </a:lnTo>
                  <a:lnTo>
                    <a:pt x="84" y="55"/>
                  </a:lnTo>
                  <a:lnTo>
                    <a:pt x="65" y="55"/>
                  </a:lnTo>
                  <a:lnTo>
                    <a:pt x="40" y="55"/>
                  </a:lnTo>
                  <a:lnTo>
                    <a:pt x="19" y="55"/>
                  </a:lnTo>
                  <a:lnTo>
                    <a:pt x="0" y="53"/>
                  </a:lnTo>
                  <a:lnTo>
                    <a:pt x="2" y="9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78" name="Freeform 82"/>
            <p:cNvSpPr>
              <a:spLocks/>
            </p:cNvSpPr>
            <p:nvPr/>
          </p:nvSpPr>
          <p:spPr bwMode="auto">
            <a:xfrm>
              <a:off x="909" y="3408"/>
              <a:ext cx="11" cy="11"/>
            </a:xfrm>
            <a:custGeom>
              <a:avLst/>
              <a:gdLst>
                <a:gd name="T0" fmla="*/ 2 w 23"/>
                <a:gd name="T1" fmla="*/ 1 h 23"/>
                <a:gd name="T2" fmla="*/ 11 w 23"/>
                <a:gd name="T3" fmla="*/ 0 h 23"/>
                <a:gd name="T4" fmla="*/ 7 w 23"/>
                <a:gd name="T5" fmla="*/ 11 h 23"/>
                <a:gd name="T6" fmla="*/ 0 w 23"/>
                <a:gd name="T7" fmla="*/ 9 h 23"/>
                <a:gd name="T8" fmla="*/ 2 w 23"/>
                <a:gd name="T9" fmla="*/ 1 h 2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3" h="23">
                  <a:moveTo>
                    <a:pt x="4" y="3"/>
                  </a:moveTo>
                  <a:lnTo>
                    <a:pt x="23" y="0"/>
                  </a:lnTo>
                  <a:lnTo>
                    <a:pt x="14" y="23"/>
                  </a:lnTo>
                  <a:lnTo>
                    <a:pt x="0" y="19"/>
                  </a:lnTo>
                  <a:lnTo>
                    <a:pt x="4" y="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79" name="Freeform 83"/>
            <p:cNvSpPr>
              <a:spLocks/>
            </p:cNvSpPr>
            <p:nvPr/>
          </p:nvSpPr>
          <p:spPr bwMode="auto">
            <a:xfrm>
              <a:off x="665" y="2504"/>
              <a:ext cx="121" cy="114"/>
            </a:xfrm>
            <a:custGeom>
              <a:avLst/>
              <a:gdLst>
                <a:gd name="T0" fmla="*/ 42 w 264"/>
                <a:gd name="T1" fmla="*/ 114 h 228"/>
                <a:gd name="T2" fmla="*/ 121 w 264"/>
                <a:gd name="T3" fmla="*/ 108 h 228"/>
                <a:gd name="T4" fmla="*/ 112 w 264"/>
                <a:gd name="T5" fmla="*/ 99 h 228"/>
                <a:gd name="T6" fmla="*/ 101 w 264"/>
                <a:gd name="T7" fmla="*/ 88 h 228"/>
                <a:gd name="T8" fmla="*/ 91 w 264"/>
                <a:gd name="T9" fmla="*/ 76 h 228"/>
                <a:gd name="T10" fmla="*/ 79 w 264"/>
                <a:gd name="T11" fmla="*/ 61 h 228"/>
                <a:gd name="T12" fmla="*/ 69 w 264"/>
                <a:gd name="T13" fmla="*/ 45 h 228"/>
                <a:gd name="T14" fmla="*/ 61 w 264"/>
                <a:gd name="T15" fmla="*/ 30 h 228"/>
                <a:gd name="T16" fmla="*/ 55 w 264"/>
                <a:gd name="T17" fmla="*/ 14 h 228"/>
                <a:gd name="T18" fmla="*/ 52 w 264"/>
                <a:gd name="T19" fmla="*/ 0 h 228"/>
                <a:gd name="T20" fmla="*/ 21 w 264"/>
                <a:gd name="T21" fmla="*/ 54 h 228"/>
                <a:gd name="T22" fmla="*/ 5 w 264"/>
                <a:gd name="T23" fmla="*/ 33 h 228"/>
                <a:gd name="T24" fmla="*/ 4 w 264"/>
                <a:gd name="T25" fmla="*/ 31 h 228"/>
                <a:gd name="T26" fmla="*/ 2 w 264"/>
                <a:gd name="T27" fmla="*/ 29 h 228"/>
                <a:gd name="T28" fmla="*/ 0 w 264"/>
                <a:gd name="T29" fmla="*/ 29 h 228"/>
                <a:gd name="T30" fmla="*/ 1 w 264"/>
                <a:gd name="T31" fmla="*/ 34 h 228"/>
                <a:gd name="T32" fmla="*/ 3 w 264"/>
                <a:gd name="T33" fmla="*/ 40 h 228"/>
                <a:gd name="T34" fmla="*/ 6 w 264"/>
                <a:gd name="T35" fmla="*/ 49 h 228"/>
                <a:gd name="T36" fmla="*/ 9 w 264"/>
                <a:gd name="T37" fmla="*/ 59 h 228"/>
                <a:gd name="T38" fmla="*/ 13 w 264"/>
                <a:gd name="T39" fmla="*/ 70 h 228"/>
                <a:gd name="T40" fmla="*/ 19 w 264"/>
                <a:gd name="T41" fmla="*/ 82 h 228"/>
                <a:gd name="T42" fmla="*/ 27 w 264"/>
                <a:gd name="T43" fmla="*/ 94 h 228"/>
                <a:gd name="T44" fmla="*/ 33 w 264"/>
                <a:gd name="T45" fmla="*/ 104 h 228"/>
                <a:gd name="T46" fmla="*/ 42 w 264"/>
                <a:gd name="T47" fmla="*/ 114 h 22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264" h="228">
                  <a:moveTo>
                    <a:pt x="91" y="228"/>
                  </a:moveTo>
                  <a:lnTo>
                    <a:pt x="264" y="215"/>
                  </a:lnTo>
                  <a:lnTo>
                    <a:pt x="244" y="197"/>
                  </a:lnTo>
                  <a:lnTo>
                    <a:pt x="221" y="176"/>
                  </a:lnTo>
                  <a:lnTo>
                    <a:pt x="198" y="151"/>
                  </a:lnTo>
                  <a:lnTo>
                    <a:pt x="173" y="121"/>
                  </a:lnTo>
                  <a:lnTo>
                    <a:pt x="150" y="90"/>
                  </a:lnTo>
                  <a:lnTo>
                    <a:pt x="133" y="60"/>
                  </a:lnTo>
                  <a:lnTo>
                    <a:pt x="119" y="28"/>
                  </a:lnTo>
                  <a:lnTo>
                    <a:pt x="114" y="0"/>
                  </a:lnTo>
                  <a:lnTo>
                    <a:pt x="46" y="107"/>
                  </a:lnTo>
                  <a:lnTo>
                    <a:pt x="10" y="66"/>
                  </a:lnTo>
                  <a:lnTo>
                    <a:pt x="8" y="62"/>
                  </a:lnTo>
                  <a:lnTo>
                    <a:pt x="4" y="57"/>
                  </a:lnTo>
                  <a:lnTo>
                    <a:pt x="0" y="57"/>
                  </a:lnTo>
                  <a:lnTo>
                    <a:pt x="2" y="67"/>
                  </a:lnTo>
                  <a:lnTo>
                    <a:pt x="6" y="80"/>
                  </a:lnTo>
                  <a:lnTo>
                    <a:pt x="12" y="98"/>
                  </a:lnTo>
                  <a:lnTo>
                    <a:pt x="19" y="117"/>
                  </a:lnTo>
                  <a:lnTo>
                    <a:pt x="29" y="140"/>
                  </a:lnTo>
                  <a:lnTo>
                    <a:pt x="42" y="163"/>
                  </a:lnTo>
                  <a:lnTo>
                    <a:pt x="58" y="187"/>
                  </a:lnTo>
                  <a:lnTo>
                    <a:pt x="73" y="208"/>
                  </a:lnTo>
                  <a:lnTo>
                    <a:pt x="91" y="22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80" name="Freeform 84"/>
            <p:cNvSpPr>
              <a:spLocks/>
            </p:cNvSpPr>
            <p:nvPr/>
          </p:nvSpPr>
          <p:spPr bwMode="auto">
            <a:xfrm>
              <a:off x="678" y="2531"/>
              <a:ext cx="86" cy="70"/>
            </a:xfrm>
            <a:custGeom>
              <a:avLst/>
              <a:gdLst>
                <a:gd name="T0" fmla="*/ 34 w 187"/>
                <a:gd name="T1" fmla="*/ 0 h 141"/>
                <a:gd name="T2" fmla="*/ 35 w 187"/>
                <a:gd name="T3" fmla="*/ 2 h 141"/>
                <a:gd name="T4" fmla="*/ 39 w 187"/>
                <a:gd name="T5" fmla="*/ 9 h 141"/>
                <a:gd name="T6" fmla="*/ 44 w 187"/>
                <a:gd name="T7" fmla="*/ 18 h 141"/>
                <a:gd name="T8" fmla="*/ 52 w 187"/>
                <a:gd name="T9" fmla="*/ 29 h 141"/>
                <a:gd name="T10" fmla="*/ 58 w 187"/>
                <a:gd name="T11" fmla="*/ 41 h 141"/>
                <a:gd name="T12" fmla="*/ 67 w 187"/>
                <a:gd name="T13" fmla="*/ 52 h 141"/>
                <a:gd name="T14" fmla="*/ 76 w 187"/>
                <a:gd name="T15" fmla="*/ 62 h 141"/>
                <a:gd name="T16" fmla="*/ 86 w 187"/>
                <a:gd name="T17" fmla="*/ 70 h 141"/>
                <a:gd name="T18" fmla="*/ 34 w 187"/>
                <a:gd name="T19" fmla="*/ 70 h 141"/>
                <a:gd name="T20" fmla="*/ 29 w 187"/>
                <a:gd name="T21" fmla="*/ 63 h 141"/>
                <a:gd name="T22" fmla="*/ 22 w 187"/>
                <a:gd name="T23" fmla="*/ 56 h 141"/>
                <a:gd name="T24" fmla="*/ 17 w 187"/>
                <a:gd name="T25" fmla="*/ 47 h 141"/>
                <a:gd name="T26" fmla="*/ 11 w 187"/>
                <a:gd name="T27" fmla="*/ 39 h 141"/>
                <a:gd name="T28" fmla="*/ 7 w 187"/>
                <a:gd name="T29" fmla="*/ 32 h 141"/>
                <a:gd name="T30" fmla="*/ 4 w 187"/>
                <a:gd name="T31" fmla="*/ 26 h 141"/>
                <a:gd name="T32" fmla="*/ 1 w 187"/>
                <a:gd name="T33" fmla="*/ 22 h 141"/>
                <a:gd name="T34" fmla="*/ 0 w 187"/>
                <a:gd name="T35" fmla="*/ 20 h 141"/>
                <a:gd name="T36" fmla="*/ 20 w 187"/>
                <a:gd name="T37" fmla="*/ 27 h 141"/>
                <a:gd name="T38" fmla="*/ 34 w 187"/>
                <a:gd name="T39" fmla="*/ 0 h 141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187" h="141">
                  <a:moveTo>
                    <a:pt x="75" y="0"/>
                  </a:moveTo>
                  <a:lnTo>
                    <a:pt x="77" y="5"/>
                  </a:lnTo>
                  <a:lnTo>
                    <a:pt x="85" y="18"/>
                  </a:lnTo>
                  <a:lnTo>
                    <a:pt x="96" y="36"/>
                  </a:lnTo>
                  <a:lnTo>
                    <a:pt x="112" y="59"/>
                  </a:lnTo>
                  <a:lnTo>
                    <a:pt x="127" y="82"/>
                  </a:lnTo>
                  <a:lnTo>
                    <a:pt x="146" y="105"/>
                  </a:lnTo>
                  <a:lnTo>
                    <a:pt x="165" y="125"/>
                  </a:lnTo>
                  <a:lnTo>
                    <a:pt x="187" y="141"/>
                  </a:lnTo>
                  <a:lnTo>
                    <a:pt x="75" y="141"/>
                  </a:lnTo>
                  <a:lnTo>
                    <a:pt x="62" y="126"/>
                  </a:lnTo>
                  <a:lnTo>
                    <a:pt x="48" y="112"/>
                  </a:lnTo>
                  <a:lnTo>
                    <a:pt x="37" y="94"/>
                  </a:lnTo>
                  <a:lnTo>
                    <a:pt x="25" y="78"/>
                  </a:lnTo>
                  <a:lnTo>
                    <a:pt x="15" y="64"/>
                  </a:lnTo>
                  <a:lnTo>
                    <a:pt x="8" y="52"/>
                  </a:lnTo>
                  <a:lnTo>
                    <a:pt x="2" y="45"/>
                  </a:lnTo>
                  <a:lnTo>
                    <a:pt x="0" y="41"/>
                  </a:lnTo>
                  <a:lnTo>
                    <a:pt x="44" y="54"/>
                  </a:lnTo>
                  <a:lnTo>
                    <a:pt x="75" y="0"/>
                  </a:lnTo>
                  <a:close/>
                </a:path>
              </a:pathLst>
            </a:custGeom>
            <a:solidFill>
              <a:srgbClr val="91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29702" name="Picture 85" descr="in00217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73412" y="3714750"/>
            <a:ext cx="152400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" name="Group 86"/>
          <p:cNvGrpSpPr>
            <a:grpSpLocks/>
          </p:cNvGrpSpPr>
          <p:nvPr/>
        </p:nvGrpSpPr>
        <p:grpSpPr bwMode="auto">
          <a:xfrm>
            <a:off x="1206012" y="971550"/>
            <a:ext cx="3581400" cy="609600"/>
            <a:chOff x="480" y="240"/>
            <a:chExt cx="2976" cy="564"/>
          </a:xfrm>
        </p:grpSpPr>
        <p:grpSp>
          <p:nvGrpSpPr>
            <p:cNvPr id="4" name="Group 87"/>
            <p:cNvGrpSpPr>
              <a:grpSpLocks/>
            </p:cNvGrpSpPr>
            <p:nvPr/>
          </p:nvGrpSpPr>
          <p:grpSpPr bwMode="auto">
            <a:xfrm>
              <a:off x="480" y="240"/>
              <a:ext cx="480" cy="528"/>
              <a:chOff x="1872" y="1762"/>
              <a:chExt cx="1776" cy="1598"/>
            </a:xfrm>
          </p:grpSpPr>
          <p:sp>
            <p:nvSpPr>
              <p:cNvPr id="29707" name="AutoShape 88"/>
              <p:cNvSpPr>
                <a:spLocks noChangeArrowheads="1"/>
              </p:cNvSpPr>
              <p:nvPr/>
            </p:nvSpPr>
            <p:spPr bwMode="auto">
              <a:xfrm rot="-420707">
                <a:off x="1872" y="1762"/>
                <a:ext cx="1776" cy="1598"/>
              </a:xfrm>
              <a:custGeom>
                <a:avLst/>
                <a:gdLst>
                  <a:gd name="T0" fmla="*/ 888 w 21600"/>
                  <a:gd name="T1" fmla="*/ 0 h 21600"/>
                  <a:gd name="T2" fmla="*/ 260 w 21600"/>
                  <a:gd name="T3" fmla="*/ 234 h 21600"/>
                  <a:gd name="T4" fmla="*/ 0 w 21600"/>
                  <a:gd name="T5" fmla="*/ 799 h 21600"/>
                  <a:gd name="T6" fmla="*/ 260 w 21600"/>
                  <a:gd name="T7" fmla="*/ 1364 h 21600"/>
                  <a:gd name="T8" fmla="*/ 888 w 21600"/>
                  <a:gd name="T9" fmla="*/ 1598 h 21600"/>
                  <a:gd name="T10" fmla="*/ 1516 w 21600"/>
                  <a:gd name="T11" fmla="*/ 1364 h 21600"/>
                  <a:gd name="T12" fmla="*/ 1776 w 21600"/>
                  <a:gd name="T13" fmla="*/ 799 h 21600"/>
                  <a:gd name="T14" fmla="*/ 1516 w 21600"/>
                  <a:gd name="T15" fmla="*/ 234 h 2160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3162 w 21600"/>
                  <a:gd name="T25" fmla="*/ 3163 h 21600"/>
                  <a:gd name="T26" fmla="*/ 18438 w 21600"/>
                  <a:gd name="T27" fmla="*/ 18437 h 21600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1600" h="21600">
                    <a:moveTo>
                      <a:pt x="0" y="10800"/>
                    </a:moveTo>
                    <a:cubicBezTo>
                      <a:pt x="0" y="4835"/>
                      <a:pt x="4835" y="0"/>
                      <a:pt x="10800" y="0"/>
                    </a:cubicBezTo>
                    <a:cubicBezTo>
                      <a:pt x="16765" y="0"/>
                      <a:pt x="21600" y="4835"/>
                      <a:pt x="21600" y="10800"/>
                    </a:cubicBezTo>
                    <a:cubicBezTo>
                      <a:pt x="21600" y="16765"/>
                      <a:pt x="16765" y="21600"/>
                      <a:pt x="10800" y="21600"/>
                    </a:cubicBezTo>
                    <a:cubicBezTo>
                      <a:pt x="4835" y="21600"/>
                      <a:pt x="0" y="16765"/>
                      <a:pt x="0" y="10800"/>
                    </a:cubicBezTo>
                    <a:close/>
                    <a:moveTo>
                      <a:pt x="3816" y="10800"/>
                    </a:moveTo>
                    <a:cubicBezTo>
                      <a:pt x="3816" y="14657"/>
                      <a:pt x="6943" y="17784"/>
                      <a:pt x="10800" y="17784"/>
                    </a:cubicBezTo>
                    <a:cubicBezTo>
                      <a:pt x="14657" y="17784"/>
                      <a:pt x="17784" y="14657"/>
                      <a:pt x="17784" y="10800"/>
                    </a:cubicBezTo>
                    <a:cubicBezTo>
                      <a:pt x="17784" y="6943"/>
                      <a:pt x="14657" y="3816"/>
                      <a:pt x="10800" y="3816"/>
                    </a:cubicBezTo>
                    <a:cubicBezTo>
                      <a:pt x="6943" y="3816"/>
                      <a:pt x="3816" y="6943"/>
                      <a:pt x="3816" y="10800"/>
                    </a:cubicBezTo>
                    <a:close/>
                  </a:path>
                </a:pathLst>
              </a:custGeom>
              <a:solidFill>
                <a:srgbClr val="008000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708" name="AutoShape 89"/>
              <p:cNvSpPr>
                <a:spLocks noChangeArrowheads="1"/>
              </p:cNvSpPr>
              <p:nvPr/>
            </p:nvSpPr>
            <p:spPr bwMode="auto">
              <a:xfrm>
                <a:off x="2405" y="2257"/>
                <a:ext cx="710" cy="644"/>
              </a:xfrm>
              <a:prstGeom prst="plus">
                <a:avLst>
                  <a:gd name="adj" fmla="val 28051"/>
                </a:avLst>
              </a:prstGeom>
              <a:solidFill>
                <a:srgbClr val="008000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709" name="WordArt 90"/>
              <p:cNvSpPr>
                <a:spLocks noChangeArrowheads="1" noChangeShapeType="1" noTextEdit="1"/>
              </p:cNvSpPr>
              <p:nvPr/>
            </p:nvSpPr>
            <p:spPr bwMode="auto">
              <a:xfrm rot="57924">
                <a:off x="1897" y="1776"/>
                <a:ext cx="1751" cy="1570"/>
              </a:xfrm>
              <a:prstGeom prst="rect">
                <a:avLst/>
              </a:prstGeom>
            </p:spPr>
            <p:txBody>
              <a:bodyPr spcFirstLastPara="1" wrap="none" fromWordArt="1">
                <a:prstTxWarp prst="textArchUp">
                  <a:avLst>
                    <a:gd name="adj" fmla="val 5565945"/>
                  </a:avLst>
                </a:prstTxWarp>
              </a:bodyPr>
              <a:lstStyle/>
              <a:p>
                <a:pPr algn="ctr"/>
                <a:r>
                  <a:rPr lang="en-US" sz="4400" kern="10" normalizeH="1">
                    <a:ln w="9525">
                      <a:noFill/>
                      <a:round/>
                      <a:headEnd/>
                      <a:tailEnd/>
                    </a:ln>
                    <a:solidFill>
                      <a:srgbClr val="008000"/>
                    </a:solidFill>
                    <a:latin typeface="Marlett"/>
                  </a:rPr>
                  <a:t>ggggggggggg</a:t>
                </a:r>
              </a:p>
            </p:txBody>
          </p:sp>
        </p:grpSp>
        <p:sp>
          <p:nvSpPr>
            <p:cNvPr id="29706" name="WordArt 91"/>
            <p:cNvSpPr>
              <a:spLocks noChangeArrowheads="1" noChangeShapeType="1" noTextEdit="1"/>
            </p:cNvSpPr>
            <p:nvPr/>
          </p:nvSpPr>
          <p:spPr bwMode="auto">
            <a:xfrm>
              <a:off x="1200" y="240"/>
              <a:ext cx="2256" cy="564"/>
            </a:xfrm>
            <a:prstGeom prst="rect">
              <a:avLst/>
            </a:prstGeom>
          </p:spPr>
          <p:txBody>
            <a:bodyPr wrap="none" fromWordArt="1">
              <a:prstTxWarp prst="textDoubleWave1">
                <a:avLst>
                  <a:gd name="adj1" fmla="val 0"/>
                  <a:gd name="adj2" fmla="val 0"/>
                </a:avLst>
              </a:prstTxWarp>
            </a:bodyPr>
            <a:lstStyle/>
            <a:p>
              <a:pPr algn="ctr"/>
              <a:r>
                <a:rPr lang="en-US" sz="3600" kern="10" spc="-360">
                  <a:ln w="12700">
                    <a:solidFill>
                      <a:schemeClr val="hlink"/>
                    </a:solidFill>
                    <a:round/>
                    <a:headEnd/>
                    <a:tailEnd/>
                  </a:ln>
                  <a:solidFill>
                    <a:srgbClr val="FF9900"/>
                  </a:solidFill>
                  <a:latin typeface="Impact"/>
                </a:rPr>
                <a:t>K3  Listrik</a:t>
              </a:r>
            </a:p>
          </p:txBody>
        </p:sp>
      </p:grpSp>
      <p:sp>
        <p:nvSpPr>
          <p:cNvPr id="99420" name="Rectangle 92"/>
          <p:cNvSpPr>
            <a:spLocks noChangeArrowheads="1"/>
          </p:cNvSpPr>
          <p:nvPr/>
        </p:nvSpPr>
        <p:spPr bwMode="auto">
          <a:xfrm>
            <a:off x="977412" y="1657350"/>
            <a:ext cx="7715574" cy="286232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chemeClr val="accent2"/>
                </a:solidFill>
                <a:latin typeface="Tahoma" pitchFamily="34" charset="0"/>
              </a:rPr>
              <a:t>Tujuan K3 Listrik</a:t>
            </a:r>
            <a:r>
              <a:rPr lang="en-US" sz="2000" b="1">
                <a:solidFill>
                  <a:schemeClr val="accent2"/>
                </a:solidFill>
                <a:latin typeface="Tahoma" pitchFamily="34" charset="0"/>
              </a:rPr>
              <a:t> </a:t>
            </a:r>
          </a:p>
          <a:p>
            <a:r>
              <a:rPr lang="en-US" sz="2000" b="1">
                <a:solidFill>
                  <a:schemeClr val="accent2"/>
                </a:solidFill>
                <a:latin typeface="Tahoma" pitchFamily="34" charset="0"/>
              </a:rPr>
              <a:t>1. 	Menjamin kehandalan instalasi listrik sesuai tujuan</a:t>
            </a:r>
          </a:p>
          <a:p>
            <a:r>
              <a:rPr lang="en-US" sz="2000" b="1">
                <a:solidFill>
                  <a:schemeClr val="accent2"/>
                </a:solidFill>
                <a:latin typeface="Tahoma" pitchFamily="34" charset="0"/>
              </a:rPr>
              <a:t>	penggunaannya.</a:t>
            </a:r>
            <a:endParaRPr lang="en-US" sz="2000" b="1">
              <a:latin typeface="Tahoma" pitchFamily="34" charset="0"/>
            </a:endParaRPr>
          </a:p>
          <a:p>
            <a:r>
              <a:rPr lang="en-US" sz="2000" b="1">
                <a:latin typeface="Tahoma" pitchFamily="34" charset="0"/>
              </a:rPr>
              <a:t>2.	Mencegah timbulnya bahaya akibat listrik </a:t>
            </a:r>
          </a:p>
          <a:p>
            <a:pPr>
              <a:buSzPct val="180000"/>
              <a:buFont typeface="Wingdings" pitchFamily="2" charset="2"/>
              <a:buNone/>
            </a:pPr>
            <a:r>
              <a:rPr lang="en-US" sz="3200" b="1">
                <a:solidFill>
                  <a:srgbClr val="CC0000"/>
                </a:solidFill>
                <a:latin typeface="Wingdings" pitchFamily="2" charset="2"/>
              </a:rPr>
              <a:t>	N</a:t>
            </a:r>
            <a:r>
              <a:rPr lang="en-US" sz="2000" b="1">
                <a:solidFill>
                  <a:srgbClr val="CC0000"/>
                </a:solidFill>
                <a:latin typeface="Wingdings" pitchFamily="2" charset="2"/>
              </a:rPr>
              <a:t> </a:t>
            </a:r>
            <a:r>
              <a:rPr lang="en-US" sz="2000" b="1">
                <a:solidFill>
                  <a:srgbClr val="CC0000"/>
                </a:solidFill>
                <a:latin typeface="Tahoma" pitchFamily="34" charset="0"/>
              </a:rPr>
              <a:t>bahaya  sentuhan langsung</a:t>
            </a:r>
          </a:p>
          <a:p>
            <a:pPr>
              <a:buSzPct val="180000"/>
              <a:buFont typeface="Wingdings" pitchFamily="2" charset="2"/>
              <a:buNone/>
            </a:pPr>
            <a:r>
              <a:rPr lang="en-US" sz="3200" b="1">
                <a:solidFill>
                  <a:srgbClr val="CC0000"/>
                </a:solidFill>
                <a:latin typeface="Wingdings" pitchFamily="2" charset="2"/>
              </a:rPr>
              <a:t>	N</a:t>
            </a:r>
            <a:r>
              <a:rPr lang="en-US" sz="2000" b="1">
                <a:solidFill>
                  <a:srgbClr val="CC0000"/>
                </a:solidFill>
                <a:latin typeface="Tahoma" pitchFamily="34" charset="0"/>
              </a:rPr>
              <a:t>   bahaya sentuhan tidak langsung</a:t>
            </a:r>
          </a:p>
          <a:p>
            <a:pPr>
              <a:buSzPct val="180000"/>
              <a:buFont typeface="Wingdings" pitchFamily="2" charset="2"/>
              <a:buNone/>
            </a:pPr>
            <a:r>
              <a:rPr lang="en-US" sz="3200" b="1">
                <a:solidFill>
                  <a:srgbClr val="CC0000"/>
                </a:solidFill>
                <a:latin typeface="Wingdings" pitchFamily="2" charset="2"/>
              </a:rPr>
              <a:t>	N</a:t>
            </a:r>
            <a:r>
              <a:rPr lang="en-US" sz="2000" b="1">
                <a:solidFill>
                  <a:srgbClr val="CC0000"/>
                </a:solidFill>
                <a:latin typeface="Tahoma" pitchFamily="34" charset="0"/>
              </a:rPr>
              <a:t>   bahaya kebakaran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4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94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94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94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994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4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94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94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94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94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4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94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994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94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94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4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994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994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994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994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4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994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994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994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994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4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994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994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994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994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4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994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994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994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994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420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Line 2"/>
          <p:cNvSpPr>
            <a:spLocks noChangeShapeType="1"/>
          </p:cNvSpPr>
          <p:nvPr/>
        </p:nvSpPr>
        <p:spPr bwMode="auto">
          <a:xfrm>
            <a:off x="323850" y="836613"/>
            <a:ext cx="8534400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2" name="Group 85"/>
          <p:cNvGrpSpPr>
            <a:grpSpLocks/>
          </p:cNvGrpSpPr>
          <p:nvPr/>
        </p:nvGrpSpPr>
        <p:grpSpPr bwMode="auto">
          <a:xfrm>
            <a:off x="977412" y="947738"/>
            <a:ext cx="3657600" cy="609600"/>
            <a:chOff x="480" y="240"/>
            <a:chExt cx="2976" cy="564"/>
          </a:xfrm>
        </p:grpSpPr>
        <p:grpSp>
          <p:nvGrpSpPr>
            <p:cNvPr id="3" name="Group 86"/>
            <p:cNvGrpSpPr>
              <a:grpSpLocks/>
            </p:cNvGrpSpPr>
            <p:nvPr/>
          </p:nvGrpSpPr>
          <p:grpSpPr bwMode="auto">
            <a:xfrm>
              <a:off x="480" y="240"/>
              <a:ext cx="480" cy="528"/>
              <a:chOff x="1872" y="1762"/>
              <a:chExt cx="1776" cy="1598"/>
            </a:xfrm>
          </p:grpSpPr>
          <p:sp>
            <p:nvSpPr>
              <p:cNvPr id="30731" name="AutoShape 87"/>
              <p:cNvSpPr>
                <a:spLocks noChangeArrowheads="1"/>
              </p:cNvSpPr>
              <p:nvPr/>
            </p:nvSpPr>
            <p:spPr bwMode="auto">
              <a:xfrm rot="-420707">
                <a:off x="1872" y="1762"/>
                <a:ext cx="1776" cy="1598"/>
              </a:xfrm>
              <a:custGeom>
                <a:avLst/>
                <a:gdLst>
                  <a:gd name="T0" fmla="*/ 888 w 21600"/>
                  <a:gd name="T1" fmla="*/ 0 h 21600"/>
                  <a:gd name="T2" fmla="*/ 260 w 21600"/>
                  <a:gd name="T3" fmla="*/ 234 h 21600"/>
                  <a:gd name="T4" fmla="*/ 0 w 21600"/>
                  <a:gd name="T5" fmla="*/ 799 h 21600"/>
                  <a:gd name="T6" fmla="*/ 260 w 21600"/>
                  <a:gd name="T7" fmla="*/ 1364 h 21600"/>
                  <a:gd name="T8" fmla="*/ 888 w 21600"/>
                  <a:gd name="T9" fmla="*/ 1598 h 21600"/>
                  <a:gd name="T10" fmla="*/ 1516 w 21600"/>
                  <a:gd name="T11" fmla="*/ 1364 h 21600"/>
                  <a:gd name="T12" fmla="*/ 1776 w 21600"/>
                  <a:gd name="T13" fmla="*/ 799 h 21600"/>
                  <a:gd name="T14" fmla="*/ 1516 w 21600"/>
                  <a:gd name="T15" fmla="*/ 234 h 2160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3162 w 21600"/>
                  <a:gd name="T25" fmla="*/ 3163 h 21600"/>
                  <a:gd name="T26" fmla="*/ 18438 w 21600"/>
                  <a:gd name="T27" fmla="*/ 18437 h 21600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1600" h="21600">
                    <a:moveTo>
                      <a:pt x="0" y="10800"/>
                    </a:moveTo>
                    <a:cubicBezTo>
                      <a:pt x="0" y="4835"/>
                      <a:pt x="4835" y="0"/>
                      <a:pt x="10800" y="0"/>
                    </a:cubicBezTo>
                    <a:cubicBezTo>
                      <a:pt x="16765" y="0"/>
                      <a:pt x="21600" y="4835"/>
                      <a:pt x="21600" y="10800"/>
                    </a:cubicBezTo>
                    <a:cubicBezTo>
                      <a:pt x="21600" y="16765"/>
                      <a:pt x="16765" y="21600"/>
                      <a:pt x="10800" y="21600"/>
                    </a:cubicBezTo>
                    <a:cubicBezTo>
                      <a:pt x="4835" y="21600"/>
                      <a:pt x="0" y="16765"/>
                      <a:pt x="0" y="10800"/>
                    </a:cubicBezTo>
                    <a:close/>
                    <a:moveTo>
                      <a:pt x="3816" y="10800"/>
                    </a:moveTo>
                    <a:cubicBezTo>
                      <a:pt x="3816" y="14657"/>
                      <a:pt x="6943" y="17784"/>
                      <a:pt x="10800" y="17784"/>
                    </a:cubicBezTo>
                    <a:cubicBezTo>
                      <a:pt x="14657" y="17784"/>
                      <a:pt x="17784" y="14657"/>
                      <a:pt x="17784" y="10800"/>
                    </a:cubicBezTo>
                    <a:cubicBezTo>
                      <a:pt x="17784" y="6943"/>
                      <a:pt x="14657" y="3816"/>
                      <a:pt x="10800" y="3816"/>
                    </a:cubicBezTo>
                    <a:cubicBezTo>
                      <a:pt x="6943" y="3816"/>
                      <a:pt x="3816" y="6943"/>
                      <a:pt x="3816" y="10800"/>
                    </a:cubicBezTo>
                    <a:close/>
                  </a:path>
                </a:pathLst>
              </a:custGeom>
              <a:solidFill>
                <a:srgbClr val="008000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32" name="AutoShape 88"/>
              <p:cNvSpPr>
                <a:spLocks noChangeArrowheads="1"/>
              </p:cNvSpPr>
              <p:nvPr/>
            </p:nvSpPr>
            <p:spPr bwMode="auto">
              <a:xfrm>
                <a:off x="2405" y="2257"/>
                <a:ext cx="710" cy="644"/>
              </a:xfrm>
              <a:prstGeom prst="plus">
                <a:avLst>
                  <a:gd name="adj" fmla="val 28051"/>
                </a:avLst>
              </a:prstGeom>
              <a:solidFill>
                <a:srgbClr val="008000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33" name="WordArt 89"/>
              <p:cNvSpPr>
                <a:spLocks noChangeArrowheads="1" noChangeShapeType="1" noTextEdit="1"/>
              </p:cNvSpPr>
              <p:nvPr/>
            </p:nvSpPr>
            <p:spPr bwMode="auto">
              <a:xfrm rot="57924">
                <a:off x="1897" y="1776"/>
                <a:ext cx="1751" cy="1570"/>
              </a:xfrm>
              <a:prstGeom prst="rect">
                <a:avLst/>
              </a:prstGeom>
            </p:spPr>
            <p:txBody>
              <a:bodyPr spcFirstLastPara="1" wrap="none" fromWordArt="1">
                <a:prstTxWarp prst="textArchUp">
                  <a:avLst>
                    <a:gd name="adj" fmla="val 5565945"/>
                  </a:avLst>
                </a:prstTxWarp>
              </a:bodyPr>
              <a:lstStyle/>
              <a:p>
                <a:pPr algn="ctr"/>
                <a:r>
                  <a:rPr lang="en-US" sz="4400" kern="10" normalizeH="1">
                    <a:ln w="9525">
                      <a:noFill/>
                      <a:round/>
                      <a:headEnd/>
                      <a:tailEnd/>
                    </a:ln>
                    <a:solidFill>
                      <a:srgbClr val="008000"/>
                    </a:solidFill>
                    <a:latin typeface="Marlett"/>
                  </a:rPr>
                  <a:t>ggggggggggg</a:t>
                </a:r>
              </a:p>
            </p:txBody>
          </p:sp>
        </p:grpSp>
        <p:sp>
          <p:nvSpPr>
            <p:cNvPr id="30730" name="WordArt 90"/>
            <p:cNvSpPr>
              <a:spLocks noChangeArrowheads="1" noChangeShapeType="1" noTextEdit="1"/>
            </p:cNvSpPr>
            <p:nvPr/>
          </p:nvSpPr>
          <p:spPr bwMode="auto">
            <a:xfrm>
              <a:off x="1200" y="240"/>
              <a:ext cx="2256" cy="564"/>
            </a:xfrm>
            <a:prstGeom prst="rect">
              <a:avLst/>
            </a:prstGeom>
          </p:spPr>
          <p:txBody>
            <a:bodyPr wrap="none" fromWordArt="1">
              <a:prstTxWarp prst="textDoubleWave1">
                <a:avLst>
                  <a:gd name="adj1" fmla="val 0"/>
                  <a:gd name="adj2" fmla="val 0"/>
                </a:avLst>
              </a:prstTxWarp>
            </a:bodyPr>
            <a:lstStyle/>
            <a:p>
              <a:pPr algn="ctr"/>
              <a:r>
                <a:rPr lang="en-US" sz="3600" kern="10" spc="-360">
                  <a:ln w="12700">
                    <a:solidFill>
                      <a:schemeClr val="hlink"/>
                    </a:solidFill>
                    <a:round/>
                    <a:headEnd/>
                    <a:tailEnd/>
                  </a:ln>
                  <a:solidFill>
                    <a:srgbClr val="FF9900"/>
                  </a:solidFill>
                  <a:latin typeface="Impact"/>
                </a:rPr>
                <a:t>K3  Listrik</a:t>
              </a:r>
            </a:p>
          </p:txBody>
        </p:sp>
      </p:grpSp>
      <p:sp>
        <p:nvSpPr>
          <p:cNvPr id="30726" name="Rectangle 91"/>
          <p:cNvSpPr>
            <a:spLocks noChangeArrowheads="1"/>
          </p:cNvSpPr>
          <p:nvPr/>
        </p:nvSpPr>
        <p:spPr bwMode="auto">
          <a:xfrm>
            <a:off x="4746382" y="1341438"/>
            <a:ext cx="2417885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 b="1">
                <a:latin typeface="Tahoma" pitchFamily="34" charset="0"/>
              </a:rPr>
              <a:t>Dasar hukum :</a:t>
            </a:r>
          </a:p>
        </p:txBody>
      </p:sp>
      <p:sp>
        <p:nvSpPr>
          <p:cNvPr id="30727" name="Rectangle 92"/>
          <p:cNvSpPr>
            <a:spLocks noChangeArrowheads="1"/>
          </p:cNvSpPr>
          <p:nvPr/>
        </p:nvSpPr>
        <p:spPr bwMode="auto">
          <a:xfrm rot="-5400000">
            <a:off x="-112040" y="3624690"/>
            <a:ext cx="4418012" cy="715108"/>
          </a:xfrm>
          <a:prstGeom prst="rect">
            <a:avLst/>
          </a:prstGeom>
          <a:solidFill>
            <a:schemeClr val="accent2"/>
          </a:solidFill>
          <a:ln w="9525">
            <a:miter lim="800000"/>
            <a:headEnd/>
            <a:tailEnd/>
          </a:ln>
          <a:effectLst/>
          <a:scene3d>
            <a:camera prst="legacyObliqueBottomLeft"/>
            <a:lightRig rig="legacyFlat3" dir="t"/>
          </a:scene3d>
          <a:sp3d extrusionH="1801800" prstMaterial="legacyMatte">
            <a:bevelT w="13500" h="13500" prst="angle"/>
            <a:bevelB w="13500" h="13500" prst="angle"/>
            <a:extrusionClr>
              <a:schemeClr val="bg1"/>
            </a:extrusionClr>
          </a:sp3d>
        </p:spPr>
        <p:txBody>
          <a:bodyPr wrap="none">
            <a:spAutoFit/>
            <a:flatTx/>
          </a:bodyPr>
          <a:lstStyle/>
          <a:p>
            <a:pPr algn="ctr"/>
            <a:r>
              <a:rPr lang="en-US" sz="2000" b="1">
                <a:solidFill>
                  <a:srgbClr val="FFFF00"/>
                </a:solidFill>
                <a:latin typeface="Tahoma" pitchFamily="34" charset="0"/>
              </a:rPr>
              <a:t>Undang undang No 1 tahun 1970</a:t>
            </a:r>
          </a:p>
          <a:p>
            <a:pPr algn="ctr"/>
            <a:r>
              <a:rPr lang="en-US" sz="2000" b="1">
                <a:solidFill>
                  <a:srgbClr val="FFFF00"/>
                </a:solidFill>
                <a:latin typeface="Tahoma" pitchFamily="34" charset="0"/>
              </a:rPr>
              <a:t>Keselamatan Kerja</a:t>
            </a:r>
          </a:p>
        </p:txBody>
      </p:sp>
      <p:sp>
        <p:nvSpPr>
          <p:cNvPr id="100445" name="Rectangle 93"/>
          <p:cNvSpPr>
            <a:spLocks noChangeArrowheads="1"/>
          </p:cNvSpPr>
          <p:nvPr/>
        </p:nvSpPr>
        <p:spPr bwMode="auto">
          <a:xfrm>
            <a:off x="2501412" y="1778000"/>
            <a:ext cx="5105400" cy="44196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lnSpc>
                <a:spcPct val="80000"/>
              </a:lnSpc>
            </a:pPr>
            <a:r>
              <a:rPr lang="en-US" sz="2600" b="1">
                <a:solidFill>
                  <a:srgbClr val="0000FF"/>
                </a:solidFill>
                <a:latin typeface="Tahoma" pitchFamily="34" charset="0"/>
              </a:rPr>
              <a:t>Pasal 2 ayat (1) huruf q</a:t>
            </a:r>
          </a:p>
          <a:p>
            <a:pPr>
              <a:lnSpc>
                <a:spcPct val="80000"/>
              </a:lnSpc>
            </a:pPr>
            <a:r>
              <a:rPr lang="en-US" sz="2600" b="1">
                <a:solidFill>
                  <a:srgbClr val="0000FF"/>
                </a:solidFill>
                <a:latin typeface="Tahoma" pitchFamily="34" charset="0"/>
              </a:rPr>
              <a:t>(Ruang lingkup)</a:t>
            </a:r>
          </a:p>
          <a:p>
            <a:pPr>
              <a:lnSpc>
                <a:spcPct val="80000"/>
              </a:lnSpc>
            </a:pPr>
            <a:endParaRPr lang="en-US" sz="2400" b="1">
              <a:solidFill>
                <a:srgbClr val="FF0066"/>
              </a:solidFill>
              <a:latin typeface="Tahoma" pitchFamily="34" charset="0"/>
            </a:endParaRPr>
          </a:p>
          <a:p>
            <a:pPr>
              <a:lnSpc>
                <a:spcPct val="80000"/>
              </a:lnSpc>
            </a:pPr>
            <a:r>
              <a:rPr lang="en-US" sz="2400" b="1">
                <a:solidFill>
                  <a:srgbClr val="FF0066"/>
                </a:solidFill>
                <a:latin typeface="Tahoma" pitchFamily="34" charset="0"/>
              </a:rPr>
              <a:t>Setiap tempat dimana listrik </a:t>
            </a:r>
          </a:p>
          <a:p>
            <a:pPr>
              <a:lnSpc>
                <a:spcPct val="80000"/>
              </a:lnSpc>
            </a:pPr>
            <a:r>
              <a:rPr lang="en-US" sz="2400" b="1">
                <a:solidFill>
                  <a:srgbClr val="FF0066"/>
                </a:solidFill>
                <a:latin typeface="Tahoma" pitchFamily="34" charset="0"/>
              </a:rPr>
              <a:t>dibangkitkan, ditranmisikan, </a:t>
            </a:r>
          </a:p>
          <a:p>
            <a:pPr>
              <a:lnSpc>
                <a:spcPct val="80000"/>
              </a:lnSpc>
            </a:pPr>
            <a:r>
              <a:rPr lang="en-US" sz="2400" b="1">
                <a:solidFill>
                  <a:srgbClr val="FF0066"/>
                </a:solidFill>
                <a:latin typeface="Tahoma" pitchFamily="34" charset="0"/>
              </a:rPr>
              <a:t>dibagi-bagikan, disalurkan dan </a:t>
            </a:r>
          </a:p>
          <a:p>
            <a:pPr>
              <a:lnSpc>
                <a:spcPct val="80000"/>
              </a:lnSpc>
            </a:pPr>
            <a:r>
              <a:rPr lang="en-US" sz="2400" b="1">
                <a:solidFill>
                  <a:srgbClr val="FF0066"/>
                </a:solidFill>
                <a:latin typeface="Tahoma" pitchFamily="34" charset="0"/>
              </a:rPr>
              <a:t>digunakan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44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044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044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0445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0445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4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04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04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04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04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4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04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04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04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04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4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04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04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04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04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4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004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004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004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004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44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0044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0044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0044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0044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44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0044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0044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0044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0044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445" grpId="0" build="p" animBg="1" autoUpdateAnimBg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533</Words>
  <Application>Microsoft Office PowerPoint</Application>
  <PresentationFormat>On-screen Show (4:3)</PresentationFormat>
  <Paragraphs>227</Paragraphs>
  <Slides>25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7" baseType="lpstr">
      <vt:lpstr>Office Theme</vt:lpstr>
      <vt:lpstr>Clip</vt:lpstr>
      <vt:lpstr>Slide 1</vt:lpstr>
      <vt:lpstr>Electrical Hazards</vt:lpstr>
      <vt:lpstr>BAHAYA LISTRIK TERHADAP MANUSIA</vt:lpstr>
      <vt:lpstr>Faktor Yang Mempengaruhi Keparahan Pada Cedera Akibat Listrik</vt:lpstr>
      <vt:lpstr>Jaringan Penghantar Listrik</vt:lpstr>
      <vt:lpstr>Akibat Sengatan listrik Arus searah dan Bolak-balik</vt:lpstr>
      <vt:lpstr>Akibat Sengatan Listrik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gondo</dc:creator>
  <cp:lastModifiedBy>gondo</cp:lastModifiedBy>
  <cp:revision>7</cp:revision>
  <dcterms:created xsi:type="dcterms:W3CDTF">2013-09-15T12:24:08Z</dcterms:created>
  <dcterms:modified xsi:type="dcterms:W3CDTF">2013-09-16T02:43:29Z</dcterms:modified>
</cp:coreProperties>
</file>